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5" r:id="rId4"/>
  </p:sldMasterIdLst>
  <p:notesMasterIdLst>
    <p:notesMasterId r:id="rId47"/>
  </p:notesMasterIdLst>
  <p:sldIdLst>
    <p:sldId id="257" r:id="rId5"/>
    <p:sldId id="256" r:id="rId6"/>
    <p:sldId id="258" r:id="rId7"/>
    <p:sldId id="259" r:id="rId8"/>
    <p:sldId id="260" r:id="rId9"/>
    <p:sldId id="261" r:id="rId10"/>
    <p:sldId id="262" r:id="rId11"/>
    <p:sldId id="287" r:id="rId12"/>
    <p:sldId id="410" r:id="rId13"/>
    <p:sldId id="289" r:id="rId14"/>
    <p:sldId id="291" r:id="rId15"/>
    <p:sldId id="292" r:id="rId16"/>
    <p:sldId id="427" r:id="rId17"/>
    <p:sldId id="409" r:id="rId18"/>
    <p:sldId id="429" r:id="rId19"/>
    <p:sldId id="411" r:id="rId20"/>
    <p:sldId id="428" r:id="rId21"/>
    <p:sldId id="412" r:id="rId22"/>
    <p:sldId id="266" r:id="rId23"/>
    <p:sldId id="417" r:id="rId24"/>
    <p:sldId id="418" r:id="rId25"/>
    <p:sldId id="300" r:id="rId26"/>
    <p:sldId id="419" r:id="rId27"/>
    <p:sldId id="413" r:id="rId28"/>
    <p:sldId id="416" r:id="rId29"/>
    <p:sldId id="425" r:id="rId30"/>
    <p:sldId id="426" r:id="rId31"/>
    <p:sldId id="420" r:id="rId32"/>
    <p:sldId id="422" r:id="rId33"/>
    <p:sldId id="400" r:id="rId34"/>
    <p:sldId id="430" r:id="rId35"/>
    <p:sldId id="401" r:id="rId36"/>
    <p:sldId id="288" r:id="rId37"/>
    <p:sldId id="398" r:id="rId38"/>
    <p:sldId id="392" r:id="rId39"/>
    <p:sldId id="393" r:id="rId40"/>
    <p:sldId id="404" r:id="rId41"/>
    <p:sldId id="329" r:id="rId42"/>
    <p:sldId id="290" r:id="rId43"/>
    <p:sldId id="431" r:id="rId44"/>
    <p:sldId id="432" r:id="rId45"/>
    <p:sldId id="43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F88"/>
    <a:srgbClr val="FF9797"/>
    <a:srgbClr val="8FAFCF"/>
    <a:srgbClr val="4051A6"/>
    <a:srgbClr val="1B2246"/>
    <a:srgbClr val="16153F"/>
    <a:srgbClr val="FF4B4B"/>
    <a:srgbClr val="8BCDFF"/>
    <a:srgbClr val="232165"/>
    <a:srgbClr val="AB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85" d="100"/>
          <a:sy n="85" d="100"/>
        </p:scale>
        <p:origin x="756" y="120"/>
      </p:cViewPr>
      <p:guideLst/>
    </p:cSldViewPr>
  </p:slideViewPr>
  <p:outlineViewPr>
    <p:cViewPr>
      <p:scale>
        <a:sx n="33" d="100"/>
        <a:sy n="33" d="100"/>
      </p:scale>
      <p:origin x="0" y="-72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E6F2C-6992-4D8B-8DF0-6D22F612689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9E509FE1-C8A2-4744-95DF-19CB36F41FF4}">
      <dgm:prSet custT="1"/>
      <dgm:spPr/>
      <dgm:t>
        <a:bodyPr/>
        <a:lstStyle/>
        <a:p>
          <a:r>
            <a:rPr lang="en-US" sz="2800" dirty="0"/>
            <a:t>Describe</a:t>
          </a:r>
        </a:p>
      </dgm:t>
    </dgm:pt>
    <dgm:pt modelId="{82C678D7-08F9-4FED-A3C1-6206DF078208}" type="parTrans" cxnId="{59EFA828-F0F7-4170-8102-03BFBC164BEF}">
      <dgm:prSet/>
      <dgm:spPr/>
      <dgm:t>
        <a:bodyPr/>
        <a:lstStyle/>
        <a:p>
          <a:endParaRPr lang="en-US"/>
        </a:p>
      </dgm:t>
    </dgm:pt>
    <dgm:pt modelId="{6861F405-58EF-4184-8437-3C31E980FD22}" type="sibTrans" cxnId="{59EFA828-F0F7-4170-8102-03BFBC164BEF}">
      <dgm:prSet/>
      <dgm:spPr/>
      <dgm:t>
        <a:bodyPr/>
        <a:lstStyle/>
        <a:p>
          <a:endParaRPr lang="en-US"/>
        </a:p>
      </dgm:t>
    </dgm:pt>
    <dgm:pt modelId="{32308F5C-BAA0-4F24-9F3D-6D0FD6D1120A}">
      <dgm:prSet custT="1"/>
      <dgm:spPr/>
      <dgm:t>
        <a:bodyPr/>
        <a:lstStyle/>
        <a:p>
          <a:r>
            <a:rPr lang="en-US" sz="2800" dirty="0">
              <a:solidFill>
                <a:schemeClr val="tx1"/>
              </a:solidFill>
            </a:rPr>
            <a:t>Authentic assessment, its purpose, and its characteristics.</a:t>
          </a:r>
        </a:p>
      </dgm:t>
    </dgm:pt>
    <dgm:pt modelId="{553AE46A-8BE3-4787-9502-66B706C2ABE7}" type="parTrans" cxnId="{9708244C-FF56-4F57-A0F0-FFEDFE6D411C}">
      <dgm:prSet/>
      <dgm:spPr/>
      <dgm:t>
        <a:bodyPr/>
        <a:lstStyle/>
        <a:p>
          <a:endParaRPr lang="en-US"/>
        </a:p>
      </dgm:t>
    </dgm:pt>
    <dgm:pt modelId="{21879A6F-4BA6-4E53-826C-FF9DEA2D3FB9}" type="sibTrans" cxnId="{9708244C-FF56-4F57-A0F0-FFEDFE6D411C}">
      <dgm:prSet/>
      <dgm:spPr/>
      <dgm:t>
        <a:bodyPr/>
        <a:lstStyle/>
        <a:p>
          <a:endParaRPr lang="en-US"/>
        </a:p>
      </dgm:t>
    </dgm:pt>
    <dgm:pt modelId="{F6FE5B57-1053-4618-8B88-370089F44794}">
      <dgm:prSet/>
      <dgm:spPr/>
      <dgm:t>
        <a:bodyPr/>
        <a:lstStyle/>
        <a:p>
          <a:r>
            <a:rPr lang="en-US" dirty="0"/>
            <a:t>Identify</a:t>
          </a:r>
        </a:p>
      </dgm:t>
    </dgm:pt>
    <dgm:pt modelId="{05A23752-55F2-43B3-BCA6-22F9C7F3F108}" type="parTrans" cxnId="{EEA7E2A9-7893-4F12-81BF-CF5BF114CA2E}">
      <dgm:prSet/>
      <dgm:spPr/>
      <dgm:t>
        <a:bodyPr/>
        <a:lstStyle/>
        <a:p>
          <a:endParaRPr lang="en-US"/>
        </a:p>
      </dgm:t>
    </dgm:pt>
    <dgm:pt modelId="{8E9A3155-9208-43CE-AA9C-CA0706999CC8}" type="sibTrans" cxnId="{EEA7E2A9-7893-4F12-81BF-CF5BF114CA2E}">
      <dgm:prSet/>
      <dgm:spPr/>
      <dgm:t>
        <a:bodyPr/>
        <a:lstStyle/>
        <a:p>
          <a:endParaRPr lang="en-US"/>
        </a:p>
      </dgm:t>
    </dgm:pt>
    <dgm:pt modelId="{10C69ACE-A360-4886-BC19-866D57C176BE}">
      <dgm:prSet custT="1"/>
      <dgm:spPr/>
      <dgm:t>
        <a:bodyPr/>
        <a:lstStyle/>
        <a:p>
          <a:r>
            <a:rPr lang="en-US" sz="2800" dirty="0">
              <a:solidFill>
                <a:schemeClr val="tx1"/>
              </a:solidFill>
            </a:rPr>
            <a:t>Authentic assessment measures and their uses.</a:t>
          </a:r>
        </a:p>
      </dgm:t>
    </dgm:pt>
    <dgm:pt modelId="{1DAEA72F-98B3-40F1-9062-576E3740B527}" type="parTrans" cxnId="{0E1568E8-50FA-4FA4-A780-EF3AEA57FB01}">
      <dgm:prSet/>
      <dgm:spPr/>
      <dgm:t>
        <a:bodyPr/>
        <a:lstStyle/>
        <a:p>
          <a:endParaRPr lang="en-US"/>
        </a:p>
      </dgm:t>
    </dgm:pt>
    <dgm:pt modelId="{E07618AE-1BA8-4477-A799-95471A4A522F}" type="sibTrans" cxnId="{0E1568E8-50FA-4FA4-A780-EF3AEA57FB01}">
      <dgm:prSet/>
      <dgm:spPr/>
      <dgm:t>
        <a:bodyPr/>
        <a:lstStyle/>
        <a:p>
          <a:endParaRPr lang="en-US"/>
        </a:p>
      </dgm:t>
    </dgm:pt>
    <dgm:pt modelId="{E6F581B0-6969-46D3-B42A-79D7DA8C627E}">
      <dgm:prSet/>
      <dgm:spPr/>
      <dgm:t>
        <a:bodyPr/>
        <a:lstStyle/>
        <a:p>
          <a:r>
            <a:rPr lang="en-US" dirty="0"/>
            <a:t>Identify and describe</a:t>
          </a:r>
        </a:p>
      </dgm:t>
    </dgm:pt>
    <dgm:pt modelId="{1158EA05-B147-406F-B3F9-CA4A515C4B9D}" type="parTrans" cxnId="{C4C50A16-6EDA-4699-8BFA-DB3FDEED230D}">
      <dgm:prSet/>
      <dgm:spPr/>
      <dgm:t>
        <a:bodyPr/>
        <a:lstStyle/>
        <a:p>
          <a:endParaRPr lang="en-US"/>
        </a:p>
      </dgm:t>
    </dgm:pt>
    <dgm:pt modelId="{6B3FF599-A2D6-4812-9A4E-00A3F158A743}" type="sibTrans" cxnId="{C4C50A16-6EDA-4699-8BFA-DB3FDEED230D}">
      <dgm:prSet/>
      <dgm:spPr/>
      <dgm:t>
        <a:bodyPr/>
        <a:lstStyle/>
        <a:p>
          <a:endParaRPr lang="en-US"/>
        </a:p>
      </dgm:t>
    </dgm:pt>
    <dgm:pt modelId="{5FCDAAD6-214F-424C-B16C-6C90BA9C0895}">
      <dgm:prSet custT="1"/>
      <dgm:spPr/>
      <dgm:t>
        <a:bodyPr/>
        <a:lstStyle/>
        <a:p>
          <a:r>
            <a:rPr lang="en-US" sz="2800" dirty="0">
              <a:solidFill>
                <a:schemeClr val="tx1"/>
              </a:solidFill>
            </a:rPr>
            <a:t>Strategies to involve families in authentic assessment, inclusive of culturally and linguistically responsive strategies.</a:t>
          </a:r>
        </a:p>
      </dgm:t>
    </dgm:pt>
    <dgm:pt modelId="{EEED9598-17BA-4993-8BFF-B7B71E4A934E}" type="parTrans" cxnId="{373659BC-8A6F-4AF6-9E4F-CFB90E24CFF9}">
      <dgm:prSet/>
      <dgm:spPr/>
      <dgm:t>
        <a:bodyPr/>
        <a:lstStyle/>
        <a:p>
          <a:endParaRPr lang="en-US"/>
        </a:p>
      </dgm:t>
    </dgm:pt>
    <dgm:pt modelId="{86618181-2E71-4840-91A4-C0FE9CC3C2EC}" type="sibTrans" cxnId="{373659BC-8A6F-4AF6-9E4F-CFB90E24CFF9}">
      <dgm:prSet/>
      <dgm:spPr/>
      <dgm:t>
        <a:bodyPr/>
        <a:lstStyle/>
        <a:p>
          <a:endParaRPr lang="en-US"/>
        </a:p>
      </dgm:t>
    </dgm:pt>
    <dgm:pt modelId="{9F014EB4-661E-452C-95F0-EAD994BAA4B7}" type="pres">
      <dgm:prSet presAssocID="{B72E6F2C-6992-4D8B-8DF0-6D22F6126895}" presName="Name0" presStyleCnt="0">
        <dgm:presLayoutVars>
          <dgm:dir/>
          <dgm:animLvl val="lvl"/>
          <dgm:resizeHandles val="exact"/>
        </dgm:presLayoutVars>
      </dgm:prSet>
      <dgm:spPr/>
    </dgm:pt>
    <dgm:pt modelId="{580CB4CF-2C5B-4DA5-A617-BB5CA37DFD36}" type="pres">
      <dgm:prSet presAssocID="{9E509FE1-C8A2-4744-95DF-19CB36F41FF4}" presName="linNode" presStyleCnt="0"/>
      <dgm:spPr/>
    </dgm:pt>
    <dgm:pt modelId="{F3DFD1C7-108B-4720-BFBC-798DD80E1272}" type="pres">
      <dgm:prSet presAssocID="{9E509FE1-C8A2-4744-95DF-19CB36F41FF4}" presName="parentText" presStyleLbl="solidFgAcc1" presStyleIdx="0" presStyleCnt="3">
        <dgm:presLayoutVars>
          <dgm:chMax val="1"/>
          <dgm:bulletEnabled/>
        </dgm:presLayoutVars>
      </dgm:prSet>
      <dgm:spPr/>
    </dgm:pt>
    <dgm:pt modelId="{E950C809-6EE0-407A-9087-921FC03E04AB}" type="pres">
      <dgm:prSet presAssocID="{9E509FE1-C8A2-4744-95DF-19CB36F41FF4}" presName="descendantText" presStyleLbl="alignNode1" presStyleIdx="0" presStyleCnt="3" custLinFactNeighborY="-20276">
        <dgm:presLayoutVars>
          <dgm:bulletEnabled/>
        </dgm:presLayoutVars>
      </dgm:prSet>
      <dgm:spPr/>
    </dgm:pt>
    <dgm:pt modelId="{CD903944-ED37-443A-8E78-D677DA316945}" type="pres">
      <dgm:prSet presAssocID="{6861F405-58EF-4184-8437-3C31E980FD22}" presName="sp" presStyleCnt="0"/>
      <dgm:spPr/>
    </dgm:pt>
    <dgm:pt modelId="{5F8185BD-46E7-433D-8D40-53D22A728FB6}" type="pres">
      <dgm:prSet presAssocID="{F6FE5B57-1053-4618-8B88-370089F44794}" presName="linNode" presStyleCnt="0"/>
      <dgm:spPr/>
    </dgm:pt>
    <dgm:pt modelId="{E345090F-5482-4597-AC80-C61FBB7A24C2}" type="pres">
      <dgm:prSet presAssocID="{F6FE5B57-1053-4618-8B88-370089F44794}" presName="parentText" presStyleLbl="solidFgAcc1" presStyleIdx="1" presStyleCnt="3">
        <dgm:presLayoutVars>
          <dgm:chMax val="1"/>
          <dgm:bulletEnabled/>
        </dgm:presLayoutVars>
      </dgm:prSet>
      <dgm:spPr/>
    </dgm:pt>
    <dgm:pt modelId="{4A18EE41-C52E-40F8-935A-3296C4CECE43}" type="pres">
      <dgm:prSet presAssocID="{F6FE5B57-1053-4618-8B88-370089F44794}" presName="descendantText" presStyleLbl="alignNode1" presStyleIdx="1" presStyleCnt="3">
        <dgm:presLayoutVars>
          <dgm:bulletEnabled/>
        </dgm:presLayoutVars>
      </dgm:prSet>
      <dgm:spPr/>
    </dgm:pt>
    <dgm:pt modelId="{ABADF2FE-33AA-47D0-95FB-ED5F555241CC}" type="pres">
      <dgm:prSet presAssocID="{8E9A3155-9208-43CE-AA9C-CA0706999CC8}" presName="sp" presStyleCnt="0"/>
      <dgm:spPr/>
    </dgm:pt>
    <dgm:pt modelId="{CAD84D8D-8B5C-4C2E-A5A9-CB55298D10E6}" type="pres">
      <dgm:prSet presAssocID="{E6F581B0-6969-46D3-B42A-79D7DA8C627E}" presName="linNode" presStyleCnt="0"/>
      <dgm:spPr/>
    </dgm:pt>
    <dgm:pt modelId="{21B4316B-841E-42E4-AE14-E1AF2E9D5BD0}" type="pres">
      <dgm:prSet presAssocID="{E6F581B0-6969-46D3-B42A-79D7DA8C627E}" presName="parentText" presStyleLbl="solidFgAcc1" presStyleIdx="2" presStyleCnt="3">
        <dgm:presLayoutVars>
          <dgm:chMax val="1"/>
          <dgm:bulletEnabled/>
        </dgm:presLayoutVars>
      </dgm:prSet>
      <dgm:spPr/>
    </dgm:pt>
    <dgm:pt modelId="{7F13E08A-4B2F-4917-8DD1-F2C0A3595951}" type="pres">
      <dgm:prSet presAssocID="{E6F581B0-6969-46D3-B42A-79D7DA8C627E}" presName="descendantText" presStyleLbl="alignNode1" presStyleIdx="2" presStyleCnt="3">
        <dgm:presLayoutVars>
          <dgm:bulletEnabled/>
        </dgm:presLayoutVars>
      </dgm:prSet>
      <dgm:spPr/>
    </dgm:pt>
  </dgm:ptLst>
  <dgm:cxnLst>
    <dgm:cxn modelId="{C4C50A16-6EDA-4699-8BFA-DB3FDEED230D}" srcId="{B72E6F2C-6992-4D8B-8DF0-6D22F6126895}" destId="{E6F581B0-6969-46D3-B42A-79D7DA8C627E}" srcOrd="2" destOrd="0" parTransId="{1158EA05-B147-406F-B3F9-CA4A515C4B9D}" sibTransId="{6B3FF599-A2D6-4812-9A4E-00A3F158A743}"/>
    <dgm:cxn modelId="{E4E85423-39C2-4B1E-A531-39A37D48C7E8}" type="presOf" srcId="{5FCDAAD6-214F-424C-B16C-6C90BA9C0895}" destId="{7F13E08A-4B2F-4917-8DD1-F2C0A3595951}" srcOrd="0" destOrd="0" presId="urn:microsoft.com/office/officeart/2016/7/layout/VerticalHollowActionList"/>
    <dgm:cxn modelId="{59EFA828-F0F7-4170-8102-03BFBC164BEF}" srcId="{B72E6F2C-6992-4D8B-8DF0-6D22F6126895}" destId="{9E509FE1-C8A2-4744-95DF-19CB36F41FF4}" srcOrd="0" destOrd="0" parTransId="{82C678D7-08F9-4FED-A3C1-6206DF078208}" sibTransId="{6861F405-58EF-4184-8437-3C31E980FD22}"/>
    <dgm:cxn modelId="{EF83A242-CF71-42BA-AD9C-F0780184CAA7}" type="presOf" srcId="{32308F5C-BAA0-4F24-9F3D-6D0FD6D1120A}" destId="{E950C809-6EE0-407A-9087-921FC03E04AB}" srcOrd="0" destOrd="0" presId="urn:microsoft.com/office/officeart/2016/7/layout/VerticalHollowActionList"/>
    <dgm:cxn modelId="{69606B47-D6B5-47FC-B70C-6D45ACAD1687}" type="presOf" srcId="{9E509FE1-C8A2-4744-95DF-19CB36F41FF4}" destId="{F3DFD1C7-108B-4720-BFBC-798DD80E1272}" srcOrd="0" destOrd="0" presId="urn:microsoft.com/office/officeart/2016/7/layout/VerticalHollowActionList"/>
    <dgm:cxn modelId="{9708244C-FF56-4F57-A0F0-FFEDFE6D411C}" srcId="{9E509FE1-C8A2-4744-95DF-19CB36F41FF4}" destId="{32308F5C-BAA0-4F24-9F3D-6D0FD6D1120A}" srcOrd="0" destOrd="0" parTransId="{553AE46A-8BE3-4787-9502-66B706C2ABE7}" sibTransId="{21879A6F-4BA6-4E53-826C-FF9DEA2D3FB9}"/>
    <dgm:cxn modelId="{E207EB51-1C31-4E3C-95FE-1043BB41AD7E}" type="presOf" srcId="{10C69ACE-A360-4886-BC19-866D57C176BE}" destId="{4A18EE41-C52E-40F8-935A-3296C4CECE43}" srcOrd="0" destOrd="0" presId="urn:microsoft.com/office/officeart/2016/7/layout/VerticalHollowActionList"/>
    <dgm:cxn modelId="{EEA7E2A9-7893-4F12-81BF-CF5BF114CA2E}" srcId="{B72E6F2C-6992-4D8B-8DF0-6D22F6126895}" destId="{F6FE5B57-1053-4618-8B88-370089F44794}" srcOrd="1" destOrd="0" parTransId="{05A23752-55F2-43B3-BCA6-22F9C7F3F108}" sibTransId="{8E9A3155-9208-43CE-AA9C-CA0706999CC8}"/>
    <dgm:cxn modelId="{373659BC-8A6F-4AF6-9E4F-CFB90E24CFF9}" srcId="{E6F581B0-6969-46D3-B42A-79D7DA8C627E}" destId="{5FCDAAD6-214F-424C-B16C-6C90BA9C0895}" srcOrd="0" destOrd="0" parTransId="{EEED9598-17BA-4993-8BFF-B7B71E4A934E}" sibTransId="{86618181-2E71-4840-91A4-C0FE9CC3C2EC}"/>
    <dgm:cxn modelId="{8E77E2C4-BB83-4E6C-868D-9384C4005E45}" type="presOf" srcId="{B72E6F2C-6992-4D8B-8DF0-6D22F6126895}" destId="{9F014EB4-661E-452C-95F0-EAD994BAA4B7}" srcOrd="0" destOrd="0" presId="urn:microsoft.com/office/officeart/2016/7/layout/VerticalHollowActionList"/>
    <dgm:cxn modelId="{F837DBDA-C4DD-46B6-9102-0ED1A50416EE}" type="presOf" srcId="{E6F581B0-6969-46D3-B42A-79D7DA8C627E}" destId="{21B4316B-841E-42E4-AE14-E1AF2E9D5BD0}" srcOrd="0" destOrd="0" presId="urn:microsoft.com/office/officeart/2016/7/layout/VerticalHollowActionList"/>
    <dgm:cxn modelId="{0E1568E8-50FA-4FA4-A780-EF3AEA57FB01}" srcId="{F6FE5B57-1053-4618-8B88-370089F44794}" destId="{10C69ACE-A360-4886-BC19-866D57C176BE}" srcOrd="0" destOrd="0" parTransId="{1DAEA72F-98B3-40F1-9062-576E3740B527}" sibTransId="{E07618AE-1BA8-4477-A799-95471A4A522F}"/>
    <dgm:cxn modelId="{679C19F9-C4DE-4803-8767-C9875CD99E09}" type="presOf" srcId="{F6FE5B57-1053-4618-8B88-370089F44794}" destId="{E345090F-5482-4597-AC80-C61FBB7A24C2}" srcOrd="0" destOrd="0" presId="urn:microsoft.com/office/officeart/2016/7/layout/VerticalHollowActionList"/>
    <dgm:cxn modelId="{BDDDCC84-934F-4D75-9879-A2FA80949654}" type="presParOf" srcId="{9F014EB4-661E-452C-95F0-EAD994BAA4B7}" destId="{580CB4CF-2C5B-4DA5-A617-BB5CA37DFD36}" srcOrd="0" destOrd="0" presId="urn:microsoft.com/office/officeart/2016/7/layout/VerticalHollowActionList"/>
    <dgm:cxn modelId="{2062DFF2-AE15-4329-B483-FBB9D32C8D2C}" type="presParOf" srcId="{580CB4CF-2C5B-4DA5-A617-BB5CA37DFD36}" destId="{F3DFD1C7-108B-4720-BFBC-798DD80E1272}" srcOrd="0" destOrd="0" presId="urn:microsoft.com/office/officeart/2016/7/layout/VerticalHollowActionList"/>
    <dgm:cxn modelId="{745B9FD4-CA8B-401F-80F6-69CE84A0CF67}" type="presParOf" srcId="{580CB4CF-2C5B-4DA5-A617-BB5CA37DFD36}" destId="{E950C809-6EE0-407A-9087-921FC03E04AB}" srcOrd="1" destOrd="0" presId="urn:microsoft.com/office/officeart/2016/7/layout/VerticalHollowActionList"/>
    <dgm:cxn modelId="{3DDD4B30-3D9A-4785-B977-2CBEED655EAA}" type="presParOf" srcId="{9F014EB4-661E-452C-95F0-EAD994BAA4B7}" destId="{CD903944-ED37-443A-8E78-D677DA316945}" srcOrd="1" destOrd="0" presId="urn:microsoft.com/office/officeart/2016/7/layout/VerticalHollowActionList"/>
    <dgm:cxn modelId="{1638E42C-0FCA-4E36-9916-C83BAFF554EF}" type="presParOf" srcId="{9F014EB4-661E-452C-95F0-EAD994BAA4B7}" destId="{5F8185BD-46E7-433D-8D40-53D22A728FB6}" srcOrd="2" destOrd="0" presId="urn:microsoft.com/office/officeart/2016/7/layout/VerticalHollowActionList"/>
    <dgm:cxn modelId="{62FE4286-10F8-4F65-88B1-4852AF97EE54}" type="presParOf" srcId="{5F8185BD-46E7-433D-8D40-53D22A728FB6}" destId="{E345090F-5482-4597-AC80-C61FBB7A24C2}" srcOrd="0" destOrd="0" presId="urn:microsoft.com/office/officeart/2016/7/layout/VerticalHollowActionList"/>
    <dgm:cxn modelId="{F11E9B15-5713-4BA4-AB87-16915B872302}" type="presParOf" srcId="{5F8185BD-46E7-433D-8D40-53D22A728FB6}" destId="{4A18EE41-C52E-40F8-935A-3296C4CECE43}" srcOrd="1" destOrd="0" presId="urn:microsoft.com/office/officeart/2016/7/layout/VerticalHollowActionList"/>
    <dgm:cxn modelId="{79AA2899-0544-40CC-8F60-C9DF1025F2E1}" type="presParOf" srcId="{9F014EB4-661E-452C-95F0-EAD994BAA4B7}" destId="{ABADF2FE-33AA-47D0-95FB-ED5F555241CC}" srcOrd="3" destOrd="0" presId="urn:microsoft.com/office/officeart/2016/7/layout/VerticalHollowActionList"/>
    <dgm:cxn modelId="{BAFE2A2A-BAD5-4CBC-85A5-C72BB0076B43}" type="presParOf" srcId="{9F014EB4-661E-452C-95F0-EAD994BAA4B7}" destId="{CAD84D8D-8B5C-4C2E-A5A9-CB55298D10E6}" srcOrd="4" destOrd="0" presId="urn:microsoft.com/office/officeart/2016/7/layout/VerticalHollowActionList"/>
    <dgm:cxn modelId="{B990F506-F07F-403B-815C-AB3A1B3D769D}" type="presParOf" srcId="{CAD84D8D-8B5C-4C2E-A5A9-CB55298D10E6}" destId="{21B4316B-841E-42E4-AE14-E1AF2E9D5BD0}" srcOrd="0" destOrd="0" presId="urn:microsoft.com/office/officeart/2016/7/layout/VerticalHollowActionList"/>
    <dgm:cxn modelId="{CEE81D99-F2C1-4BF6-B9EA-A9CEF7951957}" type="presParOf" srcId="{CAD84D8D-8B5C-4C2E-A5A9-CB55298D10E6}" destId="{7F13E08A-4B2F-4917-8DD1-F2C0A3595951}"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A1EEE-BB80-45EF-A004-B05829B2627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B05092A9-4D47-4DDE-8722-639255E0DC07}">
      <dgm:prSet phldrT="[Text]" custT="1"/>
      <dgm:spPr/>
      <dgm:t>
        <a:bodyPr/>
        <a:lstStyle/>
        <a:p>
          <a:r>
            <a:rPr lang="en-US" sz="2400" b="0" dirty="0">
              <a:solidFill>
                <a:schemeClr val="tx1"/>
              </a:solidFill>
            </a:rPr>
            <a:t>Ongoing</a:t>
          </a:r>
        </a:p>
      </dgm:t>
    </dgm:pt>
    <dgm:pt modelId="{83FAA896-638A-4AB5-A202-D5596A106A03}" type="parTrans" cxnId="{35B93DCA-3F89-405D-B1F2-0D1EAFA9AC19}">
      <dgm:prSet/>
      <dgm:spPr/>
      <dgm:t>
        <a:bodyPr/>
        <a:lstStyle/>
        <a:p>
          <a:endParaRPr lang="en-US"/>
        </a:p>
      </dgm:t>
    </dgm:pt>
    <dgm:pt modelId="{7B7FD51D-BED3-48B9-A244-D3B013A7FB84}" type="sibTrans" cxnId="{35B93DCA-3F89-405D-B1F2-0D1EAFA9AC19}">
      <dgm:prSet/>
      <dgm:spPr/>
      <dgm:t>
        <a:bodyPr/>
        <a:lstStyle/>
        <a:p>
          <a:endParaRPr lang="en-US"/>
        </a:p>
      </dgm:t>
    </dgm:pt>
    <dgm:pt modelId="{7F901123-E2B0-49BB-9444-581D6B716E03}">
      <dgm:prSet phldrT="[Text]" custT="1"/>
      <dgm:spPr/>
      <dgm:t>
        <a:bodyPr/>
        <a:lstStyle/>
        <a:p>
          <a:r>
            <a:rPr lang="en-US" sz="2400" b="0" dirty="0">
              <a:solidFill>
                <a:schemeClr val="tx1"/>
              </a:solidFill>
            </a:rPr>
            <a:t>Holistic</a:t>
          </a:r>
        </a:p>
      </dgm:t>
    </dgm:pt>
    <dgm:pt modelId="{B7FA085C-7A7A-48B0-9369-9BFC7CC4065B}" type="parTrans" cxnId="{978688B6-8F8C-45A0-8CAE-B0138D6F84FC}">
      <dgm:prSet/>
      <dgm:spPr/>
      <dgm:t>
        <a:bodyPr/>
        <a:lstStyle/>
        <a:p>
          <a:endParaRPr lang="en-US"/>
        </a:p>
      </dgm:t>
    </dgm:pt>
    <dgm:pt modelId="{E936E764-994D-471D-9962-336481766FDA}" type="sibTrans" cxnId="{978688B6-8F8C-45A0-8CAE-B0138D6F84FC}">
      <dgm:prSet/>
      <dgm:spPr/>
      <dgm:t>
        <a:bodyPr/>
        <a:lstStyle/>
        <a:p>
          <a:endParaRPr lang="en-US"/>
        </a:p>
      </dgm:t>
    </dgm:pt>
    <dgm:pt modelId="{2F1DAD22-13D7-4025-A729-53E7FE9E9281}">
      <dgm:prSet phldrT="[Text]" custT="1"/>
      <dgm:spPr/>
      <dgm:t>
        <a:bodyPr/>
        <a:lstStyle/>
        <a:p>
          <a:r>
            <a:rPr lang="en-US" sz="2400" b="0" dirty="0">
              <a:solidFill>
                <a:schemeClr val="tx1"/>
              </a:solidFill>
            </a:rPr>
            <a:t>Naturalistic</a:t>
          </a:r>
        </a:p>
      </dgm:t>
    </dgm:pt>
    <dgm:pt modelId="{4C0E408D-091E-4B0B-9464-6776DD6D3168}" type="parTrans" cxnId="{0A8FE9D8-0FC0-4817-A1F1-AE463DA3AAFC}">
      <dgm:prSet/>
      <dgm:spPr/>
      <dgm:t>
        <a:bodyPr/>
        <a:lstStyle/>
        <a:p>
          <a:endParaRPr lang="en-US"/>
        </a:p>
      </dgm:t>
    </dgm:pt>
    <dgm:pt modelId="{8D0EB207-0828-44B8-A789-310CEE3F56AE}" type="sibTrans" cxnId="{0A8FE9D8-0FC0-4817-A1F1-AE463DA3AAFC}">
      <dgm:prSet/>
      <dgm:spPr/>
      <dgm:t>
        <a:bodyPr/>
        <a:lstStyle/>
        <a:p>
          <a:endParaRPr lang="en-US"/>
        </a:p>
      </dgm:t>
    </dgm:pt>
    <dgm:pt modelId="{3B28061E-603D-4B85-81BD-60C3F3A20B37}">
      <dgm:prSet phldrT="[Text]"/>
      <dgm:spPr/>
      <dgm:t>
        <a:bodyPr/>
        <a:lstStyle/>
        <a:p>
          <a:r>
            <a:rPr lang="en-US" b="0" dirty="0">
              <a:solidFill>
                <a:schemeClr val="tx1"/>
              </a:solidFill>
            </a:rPr>
            <a:t>Collaborative</a:t>
          </a:r>
        </a:p>
      </dgm:t>
    </dgm:pt>
    <dgm:pt modelId="{6403E9E8-03CB-44D7-922A-3196D0352651}" type="parTrans" cxnId="{A4ABDD37-3E35-4C34-8D3B-669417A5AC10}">
      <dgm:prSet/>
      <dgm:spPr/>
      <dgm:t>
        <a:bodyPr/>
        <a:lstStyle/>
        <a:p>
          <a:endParaRPr lang="en-US"/>
        </a:p>
      </dgm:t>
    </dgm:pt>
    <dgm:pt modelId="{86E794C4-E4A1-4392-9BF1-BE7BCFF04ABA}" type="sibTrans" cxnId="{A4ABDD37-3E35-4C34-8D3B-669417A5AC10}">
      <dgm:prSet/>
      <dgm:spPr/>
      <dgm:t>
        <a:bodyPr/>
        <a:lstStyle/>
        <a:p>
          <a:endParaRPr lang="en-US"/>
        </a:p>
      </dgm:t>
    </dgm:pt>
    <dgm:pt modelId="{E2F83200-0E2C-45B9-8DF6-D19AEA2B1B51}">
      <dgm:prSet phldrT="[Text]" custT="1"/>
      <dgm:spPr/>
      <dgm:t>
        <a:bodyPr/>
        <a:lstStyle/>
        <a:p>
          <a:r>
            <a:rPr lang="en-US" sz="2400" b="0" dirty="0">
              <a:solidFill>
                <a:schemeClr val="tx1"/>
              </a:solidFill>
            </a:rPr>
            <a:t>Useful</a:t>
          </a:r>
        </a:p>
      </dgm:t>
    </dgm:pt>
    <dgm:pt modelId="{D081BF44-AA6D-415C-9366-42313B6A2263}" type="parTrans" cxnId="{0D359D1E-5318-45E2-BE68-757DCB6298B8}">
      <dgm:prSet/>
      <dgm:spPr/>
      <dgm:t>
        <a:bodyPr/>
        <a:lstStyle/>
        <a:p>
          <a:endParaRPr lang="en-US"/>
        </a:p>
      </dgm:t>
    </dgm:pt>
    <dgm:pt modelId="{DBF92C3E-8B93-45C6-9152-5A231F703928}" type="sibTrans" cxnId="{0D359D1E-5318-45E2-BE68-757DCB6298B8}">
      <dgm:prSet/>
      <dgm:spPr/>
      <dgm:t>
        <a:bodyPr/>
        <a:lstStyle/>
        <a:p>
          <a:endParaRPr lang="en-US"/>
        </a:p>
      </dgm:t>
    </dgm:pt>
    <dgm:pt modelId="{6EAA1293-3F43-49BE-8973-ADF7B4AB3E70}" type="pres">
      <dgm:prSet presAssocID="{AA6A1EEE-BB80-45EF-A004-B05829B26276}" presName="cycle" presStyleCnt="0">
        <dgm:presLayoutVars>
          <dgm:dir/>
          <dgm:resizeHandles val="exact"/>
        </dgm:presLayoutVars>
      </dgm:prSet>
      <dgm:spPr/>
    </dgm:pt>
    <dgm:pt modelId="{44388B8D-72FC-4B5C-881B-170C73D5F529}" type="pres">
      <dgm:prSet presAssocID="{B05092A9-4D47-4DDE-8722-639255E0DC07}" presName="node" presStyleLbl="node1" presStyleIdx="0" presStyleCnt="5" custScaleX="156669" custScaleY="112207">
        <dgm:presLayoutVars>
          <dgm:bulletEnabled val="1"/>
        </dgm:presLayoutVars>
      </dgm:prSet>
      <dgm:spPr/>
    </dgm:pt>
    <dgm:pt modelId="{26F65612-9ED9-4A8D-BBF8-698E0F70802C}" type="pres">
      <dgm:prSet presAssocID="{B05092A9-4D47-4DDE-8722-639255E0DC07}" presName="spNode" presStyleCnt="0"/>
      <dgm:spPr/>
    </dgm:pt>
    <dgm:pt modelId="{6B198132-45D5-4C7E-AA77-367503D91618}" type="pres">
      <dgm:prSet presAssocID="{7B7FD51D-BED3-48B9-A244-D3B013A7FB84}" presName="sibTrans" presStyleLbl="sibTrans1D1" presStyleIdx="0" presStyleCnt="5"/>
      <dgm:spPr/>
    </dgm:pt>
    <dgm:pt modelId="{B5A086D5-8816-49CE-9069-65BCF379CD38}" type="pres">
      <dgm:prSet presAssocID="{7F901123-E2B0-49BB-9444-581D6B716E03}" presName="node" presStyleLbl="node1" presStyleIdx="1" presStyleCnt="5" custScaleX="146844" custScaleY="149456" custRadScaleRad="97305" custRadScaleInc="45343">
        <dgm:presLayoutVars>
          <dgm:bulletEnabled val="1"/>
        </dgm:presLayoutVars>
      </dgm:prSet>
      <dgm:spPr/>
    </dgm:pt>
    <dgm:pt modelId="{E9FB915F-2F2B-47FE-8106-65588A810807}" type="pres">
      <dgm:prSet presAssocID="{7F901123-E2B0-49BB-9444-581D6B716E03}" presName="spNode" presStyleCnt="0"/>
      <dgm:spPr/>
    </dgm:pt>
    <dgm:pt modelId="{B09E732D-2BE7-49EC-831B-D28D47B138B0}" type="pres">
      <dgm:prSet presAssocID="{E936E764-994D-471D-9962-336481766FDA}" presName="sibTrans" presStyleLbl="sibTrans1D1" presStyleIdx="1" presStyleCnt="5"/>
      <dgm:spPr/>
    </dgm:pt>
    <dgm:pt modelId="{13BA480F-A267-4E9B-A458-6BCCC2DF58C3}" type="pres">
      <dgm:prSet presAssocID="{2F1DAD22-13D7-4025-A729-53E7FE9E9281}" presName="node" presStyleLbl="node1" presStyleIdx="2" presStyleCnt="5" custScaleX="145737" custScaleY="148407" custRadScaleRad="102189" custRadScaleInc="-6904">
        <dgm:presLayoutVars>
          <dgm:bulletEnabled val="1"/>
        </dgm:presLayoutVars>
      </dgm:prSet>
      <dgm:spPr/>
    </dgm:pt>
    <dgm:pt modelId="{624FC128-2AEA-4BB7-9510-4267DF93A9A5}" type="pres">
      <dgm:prSet presAssocID="{2F1DAD22-13D7-4025-A729-53E7FE9E9281}" presName="spNode" presStyleCnt="0"/>
      <dgm:spPr/>
    </dgm:pt>
    <dgm:pt modelId="{B663AA0C-F0B8-4868-A4B8-BEF663E2ABE2}" type="pres">
      <dgm:prSet presAssocID="{8D0EB207-0828-44B8-A789-310CEE3F56AE}" presName="sibTrans" presStyleLbl="sibTrans1D1" presStyleIdx="2" presStyleCnt="5"/>
      <dgm:spPr/>
    </dgm:pt>
    <dgm:pt modelId="{86937F8B-DD6C-414A-A043-AE95BB6CF95F}" type="pres">
      <dgm:prSet presAssocID="{3B28061E-603D-4B85-81BD-60C3F3A20B37}" presName="node" presStyleLbl="node1" presStyleIdx="3" presStyleCnt="5" custScaleX="144288" custScaleY="153131">
        <dgm:presLayoutVars>
          <dgm:bulletEnabled val="1"/>
        </dgm:presLayoutVars>
      </dgm:prSet>
      <dgm:spPr/>
    </dgm:pt>
    <dgm:pt modelId="{43083E9A-AE60-4DC6-9C36-7B64E9EA604E}" type="pres">
      <dgm:prSet presAssocID="{3B28061E-603D-4B85-81BD-60C3F3A20B37}" presName="spNode" presStyleCnt="0"/>
      <dgm:spPr/>
    </dgm:pt>
    <dgm:pt modelId="{142B2FD0-7742-4F88-B22E-9071BC42365F}" type="pres">
      <dgm:prSet presAssocID="{86E794C4-E4A1-4392-9BF1-BE7BCFF04ABA}" presName="sibTrans" presStyleLbl="sibTrans1D1" presStyleIdx="3" presStyleCnt="5"/>
      <dgm:spPr/>
    </dgm:pt>
    <dgm:pt modelId="{774E0775-CA9A-456B-92A7-BE1D27394C44}" type="pres">
      <dgm:prSet presAssocID="{E2F83200-0E2C-45B9-8DF6-D19AEA2B1B51}" presName="node" presStyleLbl="node1" presStyleIdx="4" presStyleCnt="5" custScaleX="140958" custScaleY="149197" custRadScaleRad="97045" custRadScaleInc="-27191">
        <dgm:presLayoutVars>
          <dgm:bulletEnabled val="1"/>
        </dgm:presLayoutVars>
      </dgm:prSet>
      <dgm:spPr/>
    </dgm:pt>
    <dgm:pt modelId="{0EB67330-D641-4960-B326-F3CB39DF63EA}" type="pres">
      <dgm:prSet presAssocID="{E2F83200-0E2C-45B9-8DF6-D19AEA2B1B51}" presName="spNode" presStyleCnt="0"/>
      <dgm:spPr/>
    </dgm:pt>
    <dgm:pt modelId="{F00561BB-7BF2-4C94-A530-AEDFF0A163D7}" type="pres">
      <dgm:prSet presAssocID="{DBF92C3E-8B93-45C6-9152-5A231F703928}" presName="sibTrans" presStyleLbl="sibTrans1D1" presStyleIdx="4" presStyleCnt="5"/>
      <dgm:spPr/>
    </dgm:pt>
  </dgm:ptLst>
  <dgm:cxnLst>
    <dgm:cxn modelId="{0D359D1E-5318-45E2-BE68-757DCB6298B8}" srcId="{AA6A1EEE-BB80-45EF-A004-B05829B26276}" destId="{E2F83200-0E2C-45B9-8DF6-D19AEA2B1B51}" srcOrd="4" destOrd="0" parTransId="{D081BF44-AA6D-415C-9366-42313B6A2263}" sibTransId="{DBF92C3E-8B93-45C6-9152-5A231F703928}"/>
    <dgm:cxn modelId="{99945C2C-25DA-474F-962B-539FF6843616}" type="presOf" srcId="{7F901123-E2B0-49BB-9444-581D6B716E03}" destId="{B5A086D5-8816-49CE-9069-65BCF379CD38}" srcOrd="0" destOrd="0" presId="urn:microsoft.com/office/officeart/2005/8/layout/cycle6"/>
    <dgm:cxn modelId="{A4ABDD37-3E35-4C34-8D3B-669417A5AC10}" srcId="{AA6A1EEE-BB80-45EF-A004-B05829B26276}" destId="{3B28061E-603D-4B85-81BD-60C3F3A20B37}" srcOrd="3" destOrd="0" parTransId="{6403E9E8-03CB-44D7-922A-3196D0352651}" sibTransId="{86E794C4-E4A1-4392-9BF1-BE7BCFF04ABA}"/>
    <dgm:cxn modelId="{2D538E3C-0DE4-4D7C-9122-CF9B26C060D6}" type="presOf" srcId="{B05092A9-4D47-4DDE-8722-639255E0DC07}" destId="{44388B8D-72FC-4B5C-881B-170C73D5F529}" srcOrd="0" destOrd="0" presId="urn:microsoft.com/office/officeart/2005/8/layout/cycle6"/>
    <dgm:cxn modelId="{F3660E6B-C956-41F7-ACD3-D0684F2C3B65}" type="presOf" srcId="{3B28061E-603D-4B85-81BD-60C3F3A20B37}" destId="{86937F8B-DD6C-414A-A043-AE95BB6CF95F}" srcOrd="0" destOrd="0" presId="urn:microsoft.com/office/officeart/2005/8/layout/cycle6"/>
    <dgm:cxn modelId="{0B97628C-E02E-4394-AB3C-A1FE2CF47D20}" type="presOf" srcId="{AA6A1EEE-BB80-45EF-A004-B05829B26276}" destId="{6EAA1293-3F43-49BE-8973-ADF7B4AB3E70}" srcOrd="0" destOrd="0" presId="urn:microsoft.com/office/officeart/2005/8/layout/cycle6"/>
    <dgm:cxn modelId="{978688B6-8F8C-45A0-8CAE-B0138D6F84FC}" srcId="{AA6A1EEE-BB80-45EF-A004-B05829B26276}" destId="{7F901123-E2B0-49BB-9444-581D6B716E03}" srcOrd="1" destOrd="0" parTransId="{B7FA085C-7A7A-48B0-9369-9BFC7CC4065B}" sibTransId="{E936E764-994D-471D-9962-336481766FDA}"/>
    <dgm:cxn modelId="{F1C7F3C1-E4E2-42A4-92B7-33606F5757C7}" type="presOf" srcId="{7B7FD51D-BED3-48B9-A244-D3B013A7FB84}" destId="{6B198132-45D5-4C7E-AA77-367503D91618}" srcOrd="0" destOrd="0" presId="urn:microsoft.com/office/officeart/2005/8/layout/cycle6"/>
    <dgm:cxn modelId="{5D44B2C3-ACA1-47EC-BF43-9B916F8E61CF}" type="presOf" srcId="{86E794C4-E4A1-4392-9BF1-BE7BCFF04ABA}" destId="{142B2FD0-7742-4F88-B22E-9071BC42365F}" srcOrd="0" destOrd="0" presId="urn:microsoft.com/office/officeart/2005/8/layout/cycle6"/>
    <dgm:cxn modelId="{35B93DCA-3F89-405D-B1F2-0D1EAFA9AC19}" srcId="{AA6A1EEE-BB80-45EF-A004-B05829B26276}" destId="{B05092A9-4D47-4DDE-8722-639255E0DC07}" srcOrd="0" destOrd="0" parTransId="{83FAA896-638A-4AB5-A202-D5596A106A03}" sibTransId="{7B7FD51D-BED3-48B9-A244-D3B013A7FB84}"/>
    <dgm:cxn modelId="{821E87CD-C564-4D0C-9F0B-49235AF1CCA1}" type="presOf" srcId="{E2F83200-0E2C-45B9-8DF6-D19AEA2B1B51}" destId="{774E0775-CA9A-456B-92A7-BE1D27394C44}" srcOrd="0" destOrd="0" presId="urn:microsoft.com/office/officeart/2005/8/layout/cycle6"/>
    <dgm:cxn modelId="{5CC2CBCD-0FC0-466E-A549-0FEA5461670E}" type="presOf" srcId="{8D0EB207-0828-44B8-A789-310CEE3F56AE}" destId="{B663AA0C-F0B8-4868-A4B8-BEF663E2ABE2}" srcOrd="0" destOrd="0" presId="urn:microsoft.com/office/officeart/2005/8/layout/cycle6"/>
    <dgm:cxn modelId="{0A8FE9D8-0FC0-4817-A1F1-AE463DA3AAFC}" srcId="{AA6A1EEE-BB80-45EF-A004-B05829B26276}" destId="{2F1DAD22-13D7-4025-A729-53E7FE9E9281}" srcOrd="2" destOrd="0" parTransId="{4C0E408D-091E-4B0B-9464-6776DD6D3168}" sibTransId="{8D0EB207-0828-44B8-A789-310CEE3F56AE}"/>
    <dgm:cxn modelId="{A23515D9-E0E7-43C7-8A79-85EB947BE647}" type="presOf" srcId="{2F1DAD22-13D7-4025-A729-53E7FE9E9281}" destId="{13BA480F-A267-4E9B-A458-6BCCC2DF58C3}" srcOrd="0" destOrd="0" presId="urn:microsoft.com/office/officeart/2005/8/layout/cycle6"/>
    <dgm:cxn modelId="{11AEA0FB-4491-4412-B2EA-05DDF8A59D23}" type="presOf" srcId="{DBF92C3E-8B93-45C6-9152-5A231F703928}" destId="{F00561BB-7BF2-4C94-A530-AEDFF0A163D7}" srcOrd="0" destOrd="0" presId="urn:microsoft.com/office/officeart/2005/8/layout/cycle6"/>
    <dgm:cxn modelId="{C6C2DEFF-E664-47EE-BC53-6F245F55777F}" type="presOf" srcId="{E936E764-994D-471D-9962-336481766FDA}" destId="{B09E732D-2BE7-49EC-831B-D28D47B138B0}" srcOrd="0" destOrd="0" presId="urn:microsoft.com/office/officeart/2005/8/layout/cycle6"/>
    <dgm:cxn modelId="{4BC9F7BB-1535-478D-BD95-BF257B7EA759}" type="presParOf" srcId="{6EAA1293-3F43-49BE-8973-ADF7B4AB3E70}" destId="{44388B8D-72FC-4B5C-881B-170C73D5F529}" srcOrd="0" destOrd="0" presId="urn:microsoft.com/office/officeart/2005/8/layout/cycle6"/>
    <dgm:cxn modelId="{0E8420C8-1F1D-4096-A7DA-F731D1C97C68}" type="presParOf" srcId="{6EAA1293-3F43-49BE-8973-ADF7B4AB3E70}" destId="{26F65612-9ED9-4A8D-BBF8-698E0F70802C}" srcOrd="1" destOrd="0" presId="urn:microsoft.com/office/officeart/2005/8/layout/cycle6"/>
    <dgm:cxn modelId="{4367F1C3-8EB4-46EE-94B3-AD676D75C4D4}" type="presParOf" srcId="{6EAA1293-3F43-49BE-8973-ADF7B4AB3E70}" destId="{6B198132-45D5-4C7E-AA77-367503D91618}" srcOrd="2" destOrd="0" presId="urn:microsoft.com/office/officeart/2005/8/layout/cycle6"/>
    <dgm:cxn modelId="{114487B7-6FF8-46F8-9930-475E73EAE01C}" type="presParOf" srcId="{6EAA1293-3F43-49BE-8973-ADF7B4AB3E70}" destId="{B5A086D5-8816-49CE-9069-65BCF379CD38}" srcOrd="3" destOrd="0" presId="urn:microsoft.com/office/officeart/2005/8/layout/cycle6"/>
    <dgm:cxn modelId="{B2E575D3-FE25-4530-AFDF-357B62A53218}" type="presParOf" srcId="{6EAA1293-3F43-49BE-8973-ADF7B4AB3E70}" destId="{E9FB915F-2F2B-47FE-8106-65588A810807}" srcOrd="4" destOrd="0" presId="urn:microsoft.com/office/officeart/2005/8/layout/cycle6"/>
    <dgm:cxn modelId="{74552490-0351-4967-837D-BC61DF76696D}" type="presParOf" srcId="{6EAA1293-3F43-49BE-8973-ADF7B4AB3E70}" destId="{B09E732D-2BE7-49EC-831B-D28D47B138B0}" srcOrd="5" destOrd="0" presId="urn:microsoft.com/office/officeart/2005/8/layout/cycle6"/>
    <dgm:cxn modelId="{0DF4842B-82C2-4C0C-B5A9-5589FEFB2B2B}" type="presParOf" srcId="{6EAA1293-3F43-49BE-8973-ADF7B4AB3E70}" destId="{13BA480F-A267-4E9B-A458-6BCCC2DF58C3}" srcOrd="6" destOrd="0" presId="urn:microsoft.com/office/officeart/2005/8/layout/cycle6"/>
    <dgm:cxn modelId="{F9D008E1-BFEA-46F5-9B06-8E60272AEBDC}" type="presParOf" srcId="{6EAA1293-3F43-49BE-8973-ADF7B4AB3E70}" destId="{624FC128-2AEA-4BB7-9510-4267DF93A9A5}" srcOrd="7" destOrd="0" presId="urn:microsoft.com/office/officeart/2005/8/layout/cycle6"/>
    <dgm:cxn modelId="{48DFB207-C2A4-4F3A-867E-4BF16D70AE82}" type="presParOf" srcId="{6EAA1293-3F43-49BE-8973-ADF7B4AB3E70}" destId="{B663AA0C-F0B8-4868-A4B8-BEF663E2ABE2}" srcOrd="8" destOrd="0" presId="urn:microsoft.com/office/officeart/2005/8/layout/cycle6"/>
    <dgm:cxn modelId="{7C46CA78-170D-4547-840C-0052358F3A33}" type="presParOf" srcId="{6EAA1293-3F43-49BE-8973-ADF7B4AB3E70}" destId="{86937F8B-DD6C-414A-A043-AE95BB6CF95F}" srcOrd="9" destOrd="0" presId="urn:microsoft.com/office/officeart/2005/8/layout/cycle6"/>
    <dgm:cxn modelId="{88CE9893-F748-4B01-B641-EFE2A39E354C}" type="presParOf" srcId="{6EAA1293-3F43-49BE-8973-ADF7B4AB3E70}" destId="{43083E9A-AE60-4DC6-9C36-7B64E9EA604E}" srcOrd="10" destOrd="0" presId="urn:microsoft.com/office/officeart/2005/8/layout/cycle6"/>
    <dgm:cxn modelId="{9A96B87E-C281-46EC-A2E0-70D87E1C9718}" type="presParOf" srcId="{6EAA1293-3F43-49BE-8973-ADF7B4AB3E70}" destId="{142B2FD0-7742-4F88-B22E-9071BC42365F}" srcOrd="11" destOrd="0" presId="urn:microsoft.com/office/officeart/2005/8/layout/cycle6"/>
    <dgm:cxn modelId="{E0A94518-035B-4D60-9886-9A4D974F6304}" type="presParOf" srcId="{6EAA1293-3F43-49BE-8973-ADF7B4AB3E70}" destId="{774E0775-CA9A-456B-92A7-BE1D27394C44}" srcOrd="12" destOrd="0" presId="urn:microsoft.com/office/officeart/2005/8/layout/cycle6"/>
    <dgm:cxn modelId="{1E76D408-69B9-4AB6-82F6-40066FE8070E}" type="presParOf" srcId="{6EAA1293-3F43-49BE-8973-ADF7B4AB3E70}" destId="{0EB67330-D641-4960-B326-F3CB39DF63EA}" srcOrd="13" destOrd="0" presId="urn:microsoft.com/office/officeart/2005/8/layout/cycle6"/>
    <dgm:cxn modelId="{E372A139-C58F-4960-B2C6-4829A042FD99}" type="presParOf" srcId="{6EAA1293-3F43-49BE-8973-ADF7B4AB3E70}" destId="{F00561BB-7BF2-4C94-A530-AEDFF0A163D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89752-A1D1-4883-8321-90BD2156F89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49E3741-6DCD-409C-97C2-47E96564BD69}">
      <dgm:prSet phldrT="[Text]" custT="1"/>
      <dgm:spPr/>
      <dgm:t>
        <a:bodyPr/>
        <a:lstStyle/>
        <a:p>
          <a:r>
            <a:rPr lang="en-US" sz="1800" dirty="0">
              <a:solidFill>
                <a:schemeClr val="tx1"/>
              </a:solidFill>
              <a:latin typeface="+mj-lt"/>
            </a:rPr>
            <a:t>Observation</a:t>
          </a:r>
        </a:p>
      </dgm:t>
    </dgm:pt>
    <dgm:pt modelId="{B8656F46-F784-4717-B8ED-054EEF5B6241}" type="parTrans" cxnId="{A6B36D50-CAC4-4090-9D1F-0CE4BB9E357E}">
      <dgm:prSet/>
      <dgm:spPr/>
      <dgm:t>
        <a:bodyPr/>
        <a:lstStyle/>
        <a:p>
          <a:endParaRPr lang="en-US"/>
        </a:p>
      </dgm:t>
    </dgm:pt>
    <dgm:pt modelId="{9085D4DC-2FB5-48C3-B543-857F79D93DEF}" type="sibTrans" cxnId="{A6B36D50-CAC4-4090-9D1F-0CE4BB9E357E}">
      <dgm:prSet/>
      <dgm:spPr/>
      <dgm:t>
        <a:bodyPr/>
        <a:lstStyle/>
        <a:p>
          <a:endParaRPr lang="en-US" dirty="0"/>
        </a:p>
      </dgm:t>
    </dgm:pt>
    <dgm:pt modelId="{AB324BB4-7436-4F1E-85A4-C0DBBEC0B1C6}">
      <dgm:prSet phldrT="[Text]" custT="1"/>
      <dgm:spPr/>
      <dgm:t>
        <a:bodyPr/>
        <a:lstStyle/>
        <a:p>
          <a:r>
            <a:rPr lang="en-US" sz="1800" dirty="0">
              <a:solidFill>
                <a:schemeClr val="tx1"/>
              </a:solidFill>
              <a:latin typeface="+mj-lt"/>
            </a:rPr>
            <a:t>Review &amp; Interpretation</a:t>
          </a:r>
        </a:p>
      </dgm:t>
    </dgm:pt>
    <dgm:pt modelId="{A826D31A-DF31-46A8-8BB9-2F9B1FB5E220}" type="parTrans" cxnId="{97F6801F-2E00-4B2E-943E-C33303D71BBC}">
      <dgm:prSet/>
      <dgm:spPr/>
      <dgm:t>
        <a:bodyPr/>
        <a:lstStyle/>
        <a:p>
          <a:endParaRPr lang="en-US"/>
        </a:p>
      </dgm:t>
    </dgm:pt>
    <dgm:pt modelId="{49EEFF63-4C73-4356-B9D2-5B9C325DF36F}" type="sibTrans" cxnId="{97F6801F-2E00-4B2E-943E-C33303D71BBC}">
      <dgm:prSet/>
      <dgm:spPr/>
      <dgm:t>
        <a:bodyPr/>
        <a:lstStyle/>
        <a:p>
          <a:endParaRPr lang="en-US" dirty="0"/>
        </a:p>
      </dgm:t>
    </dgm:pt>
    <dgm:pt modelId="{1D240C72-36B1-47D8-A672-3EE12B1924F2}">
      <dgm:prSet phldrT="[Text]" custT="1"/>
      <dgm:spPr/>
      <dgm:t>
        <a:bodyPr/>
        <a:lstStyle/>
        <a:p>
          <a:r>
            <a:rPr lang="en-US" sz="1800" dirty="0">
              <a:solidFill>
                <a:schemeClr val="tx1"/>
              </a:solidFill>
              <a:latin typeface="+mj-lt"/>
            </a:rPr>
            <a:t>Planning</a:t>
          </a:r>
        </a:p>
      </dgm:t>
    </dgm:pt>
    <dgm:pt modelId="{C730692F-0531-44ED-8BEE-DF5536EC2932}" type="parTrans" cxnId="{58DAF531-B3BF-44DE-A20F-998896B1A19A}">
      <dgm:prSet/>
      <dgm:spPr/>
      <dgm:t>
        <a:bodyPr/>
        <a:lstStyle/>
        <a:p>
          <a:endParaRPr lang="en-US"/>
        </a:p>
      </dgm:t>
    </dgm:pt>
    <dgm:pt modelId="{0386F914-2BD1-4DEC-B0FD-3AB08259BEED}" type="sibTrans" cxnId="{58DAF531-B3BF-44DE-A20F-998896B1A19A}">
      <dgm:prSet/>
      <dgm:spPr/>
      <dgm:t>
        <a:bodyPr/>
        <a:lstStyle/>
        <a:p>
          <a:endParaRPr lang="en-US" dirty="0"/>
        </a:p>
      </dgm:t>
    </dgm:pt>
    <dgm:pt modelId="{44190A40-5566-40D8-80DA-E82694E995FD}">
      <dgm:prSet phldrT="[Text]" custT="1"/>
      <dgm:spPr/>
      <dgm:t>
        <a:bodyPr/>
        <a:lstStyle/>
        <a:p>
          <a:r>
            <a:rPr lang="en-US" sz="1800" dirty="0">
              <a:solidFill>
                <a:schemeClr val="tx1"/>
              </a:solidFill>
              <a:latin typeface="+mj-lt"/>
            </a:rPr>
            <a:t>Intervention &amp; Instruction</a:t>
          </a:r>
        </a:p>
      </dgm:t>
    </dgm:pt>
    <dgm:pt modelId="{4252804D-DD31-47E5-A323-4DD99CA42F58}" type="parTrans" cxnId="{BF4E20B0-F0D7-4116-9C46-DC6D9357FC10}">
      <dgm:prSet/>
      <dgm:spPr/>
      <dgm:t>
        <a:bodyPr/>
        <a:lstStyle/>
        <a:p>
          <a:endParaRPr lang="en-US"/>
        </a:p>
      </dgm:t>
    </dgm:pt>
    <dgm:pt modelId="{69ECA6A0-5B91-48ED-87B9-0E9C8CCA2A71}" type="sibTrans" cxnId="{BF4E20B0-F0D7-4116-9C46-DC6D9357FC10}">
      <dgm:prSet/>
      <dgm:spPr/>
      <dgm:t>
        <a:bodyPr/>
        <a:lstStyle/>
        <a:p>
          <a:endParaRPr lang="en-US" dirty="0"/>
        </a:p>
      </dgm:t>
    </dgm:pt>
    <dgm:pt modelId="{EC87E703-BB6F-4761-9589-781862EA6C3A}">
      <dgm:prSet phldrT="[Text]" custT="1"/>
      <dgm:spPr/>
      <dgm:t>
        <a:bodyPr/>
        <a:lstStyle/>
        <a:p>
          <a:r>
            <a:rPr lang="en-US" sz="1800" dirty="0">
              <a:solidFill>
                <a:schemeClr val="tx1"/>
              </a:solidFill>
              <a:latin typeface="+mj-lt"/>
            </a:rPr>
            <a:t>Documentation </a:t>
          </a:r>
        </a:p>
      </dgm:t>
    </dgm:pt>
    <dgm:pt modelId="{99674AD1-A9A9-41E1-AFBE-F1EA5708E3C3}" type="sibTrans" cxnId="{2AED6090-1E90-463F-9E02-A74323FEB28B}">
      <dgm:prSet/>
      <dgm:spPr/>
      <dgm:t>
        <a:bodyPr/>
        <a:lstStyle/>
        <a:p>
          <a:endParaRPr lang="en-US" dirty="0"/>
        </a:p>
      </dgm:t>
    </dgm:pt>
    <dgm:pt modelId="{70357F91-EEC2-44E7-AC59-9547ADA3BF34}" type="parTrans" cxnId="{2AED6090-1E90-463F-9E02-A74323FEB28B}">
      <dgm:prSet/>
      <dgm:spPr/>
      <dgm:t>
        <a:bodyPr/>
        <a:lstStyle/>
        <a:p>
          <a:endParaRPr lang="en-US"/>
        </a:p>
      </dgm:t>
    </dgm:pt>
    <dgm:pt modelId="{19F381E0-9426-419C-8F71-25F9D8502D2C}" type="pres">
      <dgm:prSet presAssocID="{4D789752-A1D1-4883-8321-90BD2156F89F}" presName="cycle" presStyleCnt="0">
        <dgm:presLayoutVars>
          <dgm:dir/>
          <dgm:resizeHandles val="exact"/>
        </dgm:presLayoutVars>
      </dgm:prSet>
      <dgm:spPr/>
    </dgm:pt>
    <dgm:pt modelId="{C12B8ED6-A3C8-43A0-922E-D12305A88D65}" type="pres">
      <dgm:prSet presAssocID="{249E3741-6DCD-409C-97C2-47E96564BD69}" presName="node" presStyleLbl="node1" presStyleIdx="0" presStyleCnt="5" custScaleX="138263">
        <dgm:presLayoutVars>
          <dgm:bulletEnabled val="1"/>
        </dgm:presLayoutVars>
      </dgm:prSet>
      <dgm:spPr/>
    </dgm:pt>
    <dgm:pt modelId="{B0485F33-A7A2-4440-B7D0-F4346BE98041}" type="pres">
      <dgm:prSet presAssocID="{9085D4DC-2FB5-48C3-B543-857F79D93DEF}" presName="sibTrans" presStyleLbl="sibTrans2D1" presStyleIdx="0" presStyleCnt="5"/>
      <dgm:spPr/>
    </dgm:pt>
    <dgm:pt modelId="{71575D6F-BD0B-4D1E-BD2B-F11E1A5841CB}" type="pres">
      <dgm:prSet presAssocID="{9085D4DC-2FB5-48C3-B543-857F79D93DEF}" presName="connectorText" presStyleLbl="sibTrans2D1" presStyleIdx="0" presStyleCnt="5"/>
      <dgm:spPr/>
    </dgm:pt>
    <dgm:pt modelId="{FB39257A-8696-4B4D-8142-A04DAD3CEA5E}" type="pres">
      <dgm:prSet presAssocID="{EC87E703-BB6F-4761-9589-781862EA6C3A}" presName="node" presStyleLbl="node1" presStyleIdx="1" presStyleCnt="5" custAng="0" custScaleX="151373" custScaleY="116358" custRadScaleRad="107290" custRadScaleInc="13672">
        <dgm:presLayoutVars>
          <dgm:bulletEnabled val="1"/>
        </dgm:presLayoutVars>
      </dgm:prSet>
      <dgm:spPr/>
    </dgm:pt>
    <dgm:pt modelId="{08E146D7-8C18-4073-8FE7-457CC37D1EFA}" type="pres">
      <dgm:prSet presAssocID="{99674AD1-A9A9-41E1-AFBE-F1EA5708E3C3}" presName="sibTrans" presStyleLbl="sibTrans2D1" presStyleIdx="1" presStyleCnt="5"/>
      <dgm:spPr/>
    </dgm:pt>
    <dgm:pt modelId="{3ED839C5-E850-4543-B197-6B520F4976A0}" type="pres">
      <dgm:prSet presAssocID="{99674AD1-A9A9-41E1-AFBE-F1EA5708E3C3}" presName="connectorText" presStyleLbl="sibTrans2D1" presStyleIdx="1" presStyleCnt="5"/>
      <dgm:spPr/>
    </dgm:pt>
    <dgm:pt modelId="{009B183E-7726-4EEC-8663-3930308AFCC9}" type="pres">
      <dgm:prSet presAssocID="{AB324BB4-7436-4F1E-85A4-C0DBBEC0B1C6}" presName="node" presStyleLbl="node1" presStyleIdx="2" presStyleCnt="5" custScaleX="128908" custScaleY="85546">
        <dgm:presLayoutVars>
          <dgm:bulletEnabled val="1"/>
        </dgm:presLayoutVars>
      </dgm:prSet>
      <dgm:spPr/>
    </dgm:pt>
    <dgm:pt modelId="{EB055D0F-6C3C-4D89-A2C5-2D757ECDDB1A}" type="pres">
      <dgm:prSet presAssocID="{49EEFF63-4C73-4356-B9D2-5B9C325DF36F}" presName="sibTrans" presStyleLbl="sibTrans2D1" presStyleIdx="2" presStyleCnt="5"/>
      <dgm:spPr/>
    </dgm:pt>
    <dgm:pt modelId="{77C0C8D3-F35C-4F71-AD3C-B906652BD8F4}" type="pres">
      <dgm:prSet presAssocID="{49EEFF63-4C73-4356-B9D2-5B9C325DF36F}" presName="connectorText" presStyleLbl="sibTrans2D1" presStyleIdx="2" presStyleCnt="5"/>
      <dgm:spPr/>
    </dgm:pt>
    <dgm:pt modelId="{4B1C832E-41D0-4674-BBCE-1BE24ADCDAF3}" type="pres">
      <dgm:prSet presAssocID="{1D240C72-36B1-47D8-A672-3EE12B1924F2}" presName="node" presStyleLbl="node1" presStyleIdx="3" presStyleCnt="5" custScaleX="122207" custScaleY="92258">
        <dgm:presLayoutVars>
          <dgm:bulletEnabled val="1"/>
        </dgm:presLayoutVars>
      </dgm:prSet>
      <dgm:spPr/>
    </dgm:pt>
    <dgm:pt modelId="{852EDC36-F17A-4EED-8E5A-00ED1756C648}" type="pres">
      <dgm:prSet presAssocID="{0386F914-2BD1-4DEC-B0FD-3AB08259BEED}" presName="sibTrans" presStyleLbl="sibTrans2D1" presStyleIdx="3" presStyleCnt="5"/>
      <dgm:spPr/>
    </dgm:pt>
    <dgm:pt modelId="{3CD4D00C-52F9-4095-A096-3BE4C20EB613}" type="pres">
      <dgm:prSet presAssocID="{0386F914-2BD1-4DEC-B0FD-3AB08259BEED}" presName="connectorText" presStyleLbl="sibTrans2D1" presStyleIdx="3" presStyleCnt="5"/>
      <dgm:spPr/>
    </dgm:pt>
    <dgm:pt modelId="{536F635B-0F49-440C-AA02-94DCE3D033F9}" type="pres">
      <dgm:prSet presAssocID="{44190A40-5566-40D8-80DA-E82694E995FD}" presName="node" presStyleLbl="node1" presStyleIdx="4" presStyleCnt="5" custAng="0" custScaleX="142713" custRadScaleRad="98734" custRadScaleInc="1723">
        <dgm:presLayoutVars>
          <dgm:bulletEnabled val="1"/>
        </dgm:presLayoutVars>
      </dgm:prSet>
      <dgm:spPr/>
    </dgm:pt>
    <dgm:pt modelId="{0ECDF49B-9ADE-4725-8BA3-28D8D31E4218}" type="pres">
      <dgm:prSet presAssocID="{69ECA6A0-5B91-48ED-87B9-0E9C8CCA2A71}" presName="sibTrans" presStyleLbl="sibTrans2D1" presStyleIdx="4" presStyleCnt="5" custLinFactNeighborX="25338" custLinFactNeighborY="0"/>
      <dgm:spPr/>
    </dgm:pt>
    <dgm:pt modelId="{0DD51261-1904-4BAB-BB4F-4BECA50B6AC1}" type="pres">
      <dgm:prSet presAssocID="{69ECA6A0-5B91-48ED-87B9-0E9C8CCA2A71}" presName="connectorText" presStyleLbl="sibTrans2D1" presStyleIdx="4" presStyleCnt="5"/>
      <dgm:spPr/>
    </dgm:pt>
  </dgm:ptLst>
  <dgm:cxnLst>
    <dgm:cxn modelId="{97F6801F-2E00-4B2E-943E-C33303D71BBC}" srcId="{4D789752-A1D1-4883-8321-90BD2156F89F}" destId="{AB324BB4-7436-4F1E-85A4-C0DBBEC0B1C6}" srcOrd="2" destOrd="0" parTransId="{A826D31A-DF31-46A8-8BB9-2F9B1FB5E220}" sibTransId="{49EEFF63-4C73-4356-B9D2-5B9C325DF36F}"/>
    <dgm:cxn modelId="{80474D26-9C53-4FF6-AF7F-483FCC5190BE}" type="presOf" srcId="{9085D4DC-2FB5-48C3-B543-857F79D93DEF}" destId="{71575D6F-BD0B-4D1E-BD2B-F11E1A5841CB}" srcOrd="1" destOrd="0" presId="urn:microsoft.com/office/officeart/2005/8/layout/cycle2"/>
    <dgm:cxn modelId="{58DAF531-B3BF-44DE-A20F-998896B1A19A}" srcId="{4D789752-A1D1-4883-8321-90BD2156F89F}" destId="{1D240C72-36B1-47D8-A672-3EE12B1924F2}" srcOrd="3" destOrd="0" parTransId="{C730692F-0531-44ED-8BEE-DF5536EC2932}" sibTransId="{0386F914-2BD1-4DEC-B0FD-3AB08259BEED}"/>
    <dgm:cxn modelId="{AA55B43C-018B-43DF-BD3B-30E719685A23}" type="presOf" srcId="{99674AD1-A9A9-41E1-AFBE-F1EA5708E3C3}" destId="{08E146D7-8C18-4073-8FE7-457CC37D1EFA}" srcOrd="0" destOrd="0" presId="urn:microsoft.com/office/officeart/2005/8/layout/cycle2"/>
    <dgm:cxn modelId="{7DF15F40-C0A9-446F-BEA8-F9D95A4CE51F}" type="presOf" srcId="{0386F914-2BD1-4DEC-B0FD-3AB08259BEED}" destId="{852EDC36-F17A-4EED-8E5A-00ED1756C648}" srcOrd="0" destOrd="0" presId="urn:microsoft.com/office/officeart/2005/8/layout/cycle2"/>
    <dgm:cxn modelId="{8BFABD5C-427D-49F2-8E8B-D2393927BD17}" type="presOf" srcId="{49EEFF63-4C73-4356-B9D2-5B9C325DF36F}" destId="{77C0C8D3-F35C-4F71-AD3C-B906652BD8F4}" srcOrd="1" destOrd="0" presId="urn:microsoft.com/office/officeart/2005/8/layout/cycle2"/>
    <dgm:cxn modelId="{CADFC75D-51CC-4D84-8E73-DC7A6F19D5AA}" type="presOf" srcId="{69ECA6A0-5B91-48ED-87B9-0E9C8CCA2A71}" destId="{0ECDF49B-9ADE-4725-8BA3-28D8D31E4218}" srcOrd="0" destOrd="0" presId="urn:microsoft.com/office/officeart/2005/8/layout/cycle2"/>
    <dgm:cxn modelId="{7C32EA5F-5CB6-4777-90DE-BF54DE961FA5}" type="presOf" srcId="{1D240C72-36B1-47D8-A672-3EE12B1924F2}" destId="{4B1C832E-41D0-4674-BBCE-1BE24ADCDAF3}" srcOrd="0" destOrd="0" presId="urn:microsoft.com/office/officeart/2005/8/layout/cycle2"/>
    <dgm:cxn modelId="{E196B443-8699-4322-8EF7-67C8378977AC}" type="presOf" srcId="{0386F914-2BD1-4DEC-B0FD-3AB08259BEED}" destId="{3CD4D00C-52F9-4095-A096-3BE4C20EB613}" srcOrd="1" destOrd="0" presId="urn:microsoft.com/office/officeart/2005/8/layout/cycle2"/>
    <dgm:cxn modelId="{7B7B8C4C-EB48-48BF-B2D5-F992073821D1}" type="presOf" srcId="{249E3741-6DCD-409C-97C2-47E96564BD69}" destId="{C12B8ED6-A3C8-43A0-922E-D12305A88D65}" srcOrd="0" destOrd="0" presId="urn:microsoft.com/office/officeart/2005/8/layout/cycle2"/>
    <dgm:cxn modelId="{A324086E-B128-4D8B-9952-84C5D4B45C7D}" type="presOf" srcId="{EC87E703-BB6F-4761-9589-781862EA6C3A}" destId="{FB39257A-8696-4B4D-8142-A04DAD3CEA5E}" srcOrd="0" destOrd="0" presId="urn:microsoft.com/office/officeart/2005/8/layout/cycle2"/>
    <dgm:cxn modelId="{A6B36D50-CAC4-4090-9D1F-0CE4BB9E357E}" srcId="{4D789752-A1D1-4883-8321-90BD2156F89F}" destId="{249E3741-6DCD-409C-97C2-47E96564BD69}" srcOrd="0" destOrd="0" parTransId="{B8656F46-F784-4717-B8ED-054EEF5B6241}" sibTransId="{9085D4DC-2FB5-48C3-B543-857F79D93DEF}"/>
    <dgm:cxn modelId="{44539453-3103-4C53-A54F-2A39D5102445}" type="presOf" srcId="{44190A40-5566-40D8-80DA-E82694E995FD}" destId="{536F635B-0F49-440C-AA02-94DCE3D033F9}" srcOrd="0" destOrd="0" presId="urn:microsoft.com/office/officeart/2005/8/layout/cycle2"/>
    <dgm:cxn modelId="{2AED6090-1E90-463F-9E02-A74323FEB28B}" srcId="{4D789752-A1D1-4883-8321-90BD2156F89F}" destId="{EC87E703-BB6F-4761-9589-781862EA6C3A}" srcOrd="1" destOrd="0" parTransId="{70357F91-EEC2-44E7-AC59-9547ADA3BF34}" sibTransId="{99674AD1-A9A9-41E1-AFBE-F1EA5708E3C3}"/>
    <dgm:cxn modelId="{F7841992-4C79-4584-8A6E-2FB05E0F1FEC}" type="presOf" srcId="{69ECA6A0-5B91-48ED-87B9-0E9C8CCA2A71}" destId="{0DD51261-1904-4BAB-BB4F-4BECA50B6AC1}" srcOrd="1" destOrd="0" presId="urn:microsoft.com/office/officeart/2005/8/layout/cycle2"/>
    <dgm:cxn modelId="{5061D3AE-EAF1-4E98-90CF-0FA28BCB4A56}" type="presOf" srcId="{4D789752-A1D1-4883-8321-90BD2156F89F}" destId="{19F381E0-9426-419C-8F71-25F9D8502D2C}" srcOrd="0" destOrd="0" presId="urn:microsoft.com/office/officeart/2005/8/layout/cycle2"/>
    <dgm:cxn modelId="{BF4E20B0-F0D7-4116-9C46-DC6D9357FC10}" srcId="{4D789752-A1D1-4883-8321-90BD2156F89F}" destId="{44190A40-5566-40D8-80DA-E82694E995FD}" srcOrd="4" destOrd="0" parTransId="{4252804D-DD31-47E5-A323-4DD99CA42F58}" sibTransId="{69ECA6A0-5B91-48ED-87B9-0E9C8CCA2A71}"/>
    <dgm:cxn modelId="{122E6BB8-6902-4FDD-A489-F3BA8BB9AEC2}" type="presOf" srcId="{9085D4DC-2FB5-48C3-B543-857F79D93DEF}" destId="{B0485F33-A7A2-4440-B7D0-F4346BE98041}" srcOrd="0" destOrd="0" presId="urn:microsoft.com/office/officeart/2005/8/layout/cycle2"/>
    <dgm:cxn modelId="{C7F44FBB-F9F3-4214-9575-E279E666CDAA}" type="presOf" srcId="{AB324BB4-7436-4F1E-85A4-C0DBBEC0B1C6}" destId="{009B183E-7726-4EEC-8663-3930308AFCC9}" srcOrd="0" destOrd="0" presId="urn:microsoft.com/office/officeart/2005/8/layout/cycle2"/>
    <dgm:cxn modelId="{99CCD7D2-481F-438F-BCE4-9F4E779D8E75}" type="presOf" srcId="{99674AD1-A9A9-41E1-AFBE-F1EA5708E3C3}" destId="{3ED839C5-E850-4543-B197-6B520F4976A0}" srcOrd="1" destOrd="0" presId="urn:microsoft.com/office/officeart/2005/8/layout/cycle2"/>
    <dgm:cxn modelId="{8C5238E6-9706-49F8-9755-2A7BD4599B63}" type="presOf" srcId="{49EEFF63-4C73-4356-B9D2-5B9C325DF36F}" destId="{EB055D0F-6C3C-4D89-A2C5-2D757ECDDB1A}" srcOrd="0" destOrd="0" presId="urn:microsoft.com/office/officeart/2005/8/layout/cycle2"/>
    <dgm:cxn modelId="{A6469842-6647-4124-A74F-E7D3E8BB61EB}" type="presParOf" srcId="{19F381E0-9426-419C-8F71-25F9D8502D2C}" destId="{C12B8ED6-A3C8-43A0-922E-D12305A88D65}" srcOrd="0" destOrd="0" presId="urn:microsoft.com/office/officeart/2005/8/layout/cycle2"/>
    <dgm:cxn modelId="{BA0D09D7-BB98-46BD-878D-4CB4E01DC860}" type="presParOf" srcId="{19F381E0-9426-419C-8F71-25F9D8502D2C}" destId="{B0485F33-A7A2-4440-B7D0-F4346BE98041}" srcOrd="1" destOrd="0" presId="urn:microsoft.com/office/officeart/2005/8/layout/cycle2"/>
    <dgm:cxn modelId="{61022596-FAF6-4A80-9706-2D0E96647676}" type="presParOf" srcId="{B0485F33-A7A2-4440-B7D0-F4346BE98041}" destId="{71575D6F-BD0B-4D1E-BD2B-F11E1A5841CB}" srcOrd="0" destOrd="0" presId="urn:microsoft.com/office/officeart/2005/8/layout/cycle2"/>
    <dgm:cxn modelId="{327D4269-910C-4D43-A60B-CA395A8D2DC9}" type="presParOf" srcId="{19F381E0-9426-419C-8F71-25F9D8502D2C}" destId="{FB39257A-8696-4B4D-8142-A04DAD3CEA5E}" srcOrd="2" destOrd="0" presId="urn:microsoft.com/office/officeart/2005/8/layout/cycle2"/>
    <dgm:cxn modelId="{26BD7ED1-7181-45DD-825F-BA393C30F700}" type="presParOf" srcId="{19F381E0-9426-419C-8F71-25F9D8502D2C}" destId="{08E146D7-8C18-4073-8FE7-457CC37D1EFA}" srcOrd="3" destOrd="0" presId="urn:microsoft.com/office/officeart/2005/8/layout/cycle2"/>
    <dgm:cxn modelId="{75877CFC-7D4D-4650-A97D-0D8594EF6295}" type="presParOf" srcId="{08E146D7-8C18-4073-8FE7-457CC37D1EFA}" destId="{3ED839C5-E850-4543-B197-6B520F4976A0}" srcOrd="0" destOrd="0" presId="urn:microsoft.com/office/officeart/2005/8/layout/cycle2"/>
    <dgm:cxn modelId="{24D5110F-F4C8-42CB-BC22-1DBCAFE30A4D}" type="presParOf" srcId="{19F381E0-9426-419C-8F71-25F9D8502D2C}" destId="{009B183E-7726-4EEC-8663-3930308AFCC9}" srcOrd="4" destOrd="0" presId="urn:microsoft.com/office/officeart/2005/8/layout/cycle2"/>
    <dgm:cxn modelId="{4C6B2A57-6137-4CA4-AE05-EFD3CA9DE942}" type="presParOf" srcId="{19F381E0-9426-419C-8F71-25F9D8502D2C}" destId="{EB055D0F-6C3C-4D89-A2C5-2D757ECDDB1A}" srcOrd="5" destOrd="0" presId="urn:microsoft.com/office/officeart/2005/8/layout/cycle2"/>
    <dgm:cxn modelId="{8D657E83-26D3-4783-B4CD-7BFDB204B9C7}" type="presParOf" srcId="{EB055D0F-6C3C-4D89-A2C5-2D757ECDDB1A}" destId="{77C0C8D3-F35C-4F71-AD3C-B906652BD8F4}" srcOrd="0" destOrd="0" presId="urn:microsoft.com/office/officeart/2005/8/layout/cycle2"/>
    <dgm:cxn modelId="{5F6BC0E1-E995-41C1-96E0-D486B4822103}" type="presParOf" srcId="{19F381E0-9426-419C-8F71-25F9D8502D2C}" destId="{4B1C832E-41D0-4674-BBCE-1BE24ADCDAF3}" srcOrd="6" destOrd="0" presId="urn:microsoft.com/office/officeart/2005/8/layout/cycle2"/>
    <dgm:cxn modelId="{62A4D287-E5FC-4A0B-A704-B45B6E377051}" type="presParOf" srcId="{19F381E0-9426-419C-8F71-25F9D8502D2C}" destId="{852EDC36-F17A-4EED-8E5A-00ED1756C648}" srcOrd="7" destOrd="0" presId="urn:microsoft.com/office/officeart/2005/8/layout/cycle2"/>
    <dgm:cxn modelId="{5FDAEE76-0A3D-4B2B-9103-3CA3ADFA2306}" type="presParOf" srcId="{852EDC36-F17A-4EED-8E5A-00ED1756C648}" destId="{3CD4D00C-52F9-4095-A096-3BE4C20EB613}" srcOrd="0" destOrd="0" presId="urn:microsoft.com/office/officeart/2005/8/layout/cycle2"/>
    <dgm:cxn modelId="{7B97C22A-68E2-4592-8E21-66C5CD658295}" type="presParOf" srcId="{19F381E0-9426-419C-8F71-25F9D8502D2C}" destId="{536F635B-0F49-440C-AA02-94DCE3D033F9}" srcOrd="8" destOrd="0" presId="urn:microsoft.com/office/officeart/2005/8/layout/cycle2"/>
    <dgm:cxn modelId="{F582C25C-68FF-43E9-BFCD-CC4A40473A15}" type="presParOf" srcId="{19F381E0-9426-419C-8F71-25F9D8502D2C}" destId="{0ECDF49B-9ADE-4725-8BA3-28D8D31E4218}" srcOrd="9" destOrd="0" presId="urn:microsoft.com/office/officeart/2005/8/layout/cycle2"/>
    <dgm:cxn modelId="{6B03AA1A-8CA3-403F-AB08-D8F07005E9FB}" type="presParOf" srcId="{0ECDF49B-9ADE-4725-8BA3-28D8D31E4218}" destId="{0DD51261-1904-4BAB-BB4F-4BECA50B6AC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0C809-6EE0-407A-9087-921FC03E04AB}">
      <dsp:nvSpPr>
        <dsp:cNvPr id="0" name=""/>
        <dsp:cNvSpPr/>
      </dsp:nvSpPr>
      <dsp:spPr>
        <a:xfrm>
          <a:off x="1577340" y="0"/>
          <a:ext cx="6309360" cy="14838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376904" rIns="122419" bIns="376904"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Authentic assessment, its purpose, and its characteristics.</a:t>
          </a:r>
        </a:p>
      </dsp:txBody>
      <dsp:txXfrm>
        <a:off x="1577340" y="0"/>
        <a:ext cx="6309360" cy="1483872"/>
      </dsp:txXfrm>
    </dsp:sp>
    <dsp:sp modelId="{F3DFD1C7-108B-4720-BFBC-798DD80E1272}">
      <dsp:nvSpPr>
        <dsp:cNvPr id="0" name=""/>
        <dsp:cNvSpPr/>
      </dsp:nvSpPr>
      <dsp:spPr>
        <a:xfrm>
          <a:off x="0" y="1447"/>
          <a:ext cx="1577340" cy="14838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468" tIns="146574" rIns="83468" bIns="146574" numCol="1" spcCol="1270" anchor="ctr" anchorCtr="0">
          <a:noAutofit/>
        </a:bodyPr>
        <a:lstStyle/>
        <a:p>
          <a:pPr marL="0" lvl="0" indent="0" algn="ctr" defTabSz="1244600">
            <a:lnSpc>
              <a:spcPct val="90000"/>
            </a:lnSpc>
            <a:spcBef>
              <a:spcPct val="0"/>
            </a:spcBef>
            <a:spcAft>
              <a:spcPct val="35000"/>
            </a:spcAft>
            <a:buNone/>
          </a:pPr>
          <a:r>
            <a:rPr lang="en-US" sz="2800" kern="1200" dirty="0"/>
            <a:t>Describe</a:t>
          </a:r>
        </a:p>
      </dsp:txBody>
      <dsp:txXfrm>
        <a:off x="0" y="1447"/>
        <a:ext cx="1577340" cy="1483872"/>
      </dsp:txXfrm>
    </dsp:sp>
    <dsp:sp modelId="{4A18EE41-C52E-40F8-935A-3296C4CECE43}">
      <dsp:nvSpPr>
        <dsp:cNvPr id="0" name=""/>
        <dsp:cNvSpPr/>
      </dsp:nvSpPr>
      <dsp:spPr>
        <a:xfrm>
          <a:off x="1577340" y="1574352"/>
          <a:ext cx="6309360" cy="14838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376904" rIns="122419" bIns="376904"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Authentic assessment measures and their uses.</a:t>
          </a:r>
        </a:p>
      </dsp:txBody>
      <dsp:txXfrm>
        <a:off x="1577340" y="1574352"/>
        <a:ext cx="6309360" cy="1483872"/>
      </dsp:txXfrm>
    </dsp:sp>
    <dsp:sp modelId="{E345090F-5482-4597-AC80-C61FBB7A24C2}">
      <dsp:nvSpPr>
        <dsp:cNvPr id="0" name=""/>
        <dsp:cNvSpPr/>
      </dsp:nvSpPr>
      <dsp:spPr>
        <a:xfrm>
          <a:off x="0" y="1574352"/>
          <a:ext cx="1577340" cy="14838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468" tIns="146574" rIns="83468" bIns="146574" numCol="1" spcCol="1270" anchor="ctr" anchorCtr="0">
          <a:noAutofit/>
        </a:bodyPr>
        <a:lstStyle/>
        <a:p>
          <a:pPr marL="0" lvl="0" indent="0" algn="ctr" defTabSz="1244600">
            <a:lnSpc>
              <a:spcPct val="90000"/>
            </a:lnSpc>
            <a:spcBef>
              <a:spcPct val="0"/>
            </a:spcBef>
            <a:spcAft>
              <a:spcPct val="35000"/>
            </a:spcAft>
            <a:buNone/>
          </a:pPr>
          <a:r>
            <a:rPr lang="en-US" sz="2800" kern="1200" dirty="0"/>
            <a:t>Identify</a:t>
          </a:r>
        </a:p>
      </dsp:txBody>
      <dsp:txXfrm>
        <a:off x="0" y="1574352"/>
        <a:ext cx="1577340" cy="1483872"/>
      </dsp:txXfrm>
    </dsp:sp>
    <dsp:sp modelId="{7F13E08A-4B2F-4917-8DD1-F2C0A3595951}">
      <dsp:nvSpPr>
        <dsp:cNvPr id="0" name=""/>
        <dsp:cNvSpPr/>
      </dsp:nvSpPr>
      <dsp:spPr>
        <a:xfrm>
          <a:off x="1577340" y="3147257"/>
          <a:ext cx="6309360" cy="14838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376904" rIns="122419" bIns="376904"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Strategies to involve families in authentic assessment, inclusive of culturally and linguistically responsive strategies.</a:t>
          </a:r>
        </a:p>
      </dsp:txBody>
      <dsp:txXfrm>
        <a:off x="1577340" y="3147257"/>
        <a:ext cx="6309360" cy="1483872"/>
      </dsp:txXfrm>
    </dsp:sp>
    <dsp:sp modelId="{21B4316B-841E-42E4-AE14-E1AF2E9D5BD0}">
      <dsp:nvSpPr>
        <dsp:cNvPr id="0" name=""/>
        <dsp:cNvSpPr/>
      </dsp:nvSpPr>
      <dsp:spPr>
        <a:xfrm>
          <a:off x="0" y="3147257"/>
          <a:ext cx="1577340" cy="14838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468" tIns="146574" rIns="83468" bIns="146574" numCol="1" spcCol="1270" anchor="ctr" anchorCtr="0">
          <a:noAutofit/>
        </a:bodyPr>
        <a:lstStyle/>
        <a:p>
          <a:pPr marL="0" lvl="0" indent="0" algn="ctr" defTabSz="1244600">
            <a:lnSpc>
              <a:spcPct val="90000"/>
            </a:lnSpc>
            <a:spcBef>
              <a:spcPct val="0"/>
            </a:spcBef>
            <a:spcAft>
              <a:spcPct val="35000"/>
            </a:spcAft>
            <a:buNone/>
          </a:pPr>
          <a:r>
            <a:rPr lang="en-US" sz="2800" kern="1200" dirty="0"/>
            <a:t>Identify and describe</a:t>
          </a:r>
        </a:p>
      </dsp:txBody>
      <dsp:txXfrm>
        <a:off x="0" y="3147257"/>
        <a:ext cx="1577340" cy="1483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88B8D-72FC-4B5C-881B-170C73D5F529}">
      <dsp:nvSpPr>
        <dsp:cNvPr id="0" name=""/>
        <dsp:cNvSpPr/>
      </dsp:nvSpPr>
      <dsp:spPr>
        <a:xfrm>
          <a:off x="2714845" y="-108196"/>
          <a:ext cx="2058448" cy="9582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Ongoing</a:t>
          </a:r>
        </a:p>
      </dsp:txBody>
      <dsp:txXfrm>
        <a:off x="2761624" y="-61417"/>
        <a:ext cx="1964890" cy="864717"/>
      </dsp:txXfrm>
    </dsp:sp>
    <dsp:sp modelId="{6B198132-45D5-4C7E-AA77-367503D91618}">
      <dsp:nvSpPr>
        <dsp:cNvPr id="0" name=""/>
        <dsp:cNvSpPr/>
      </dsp:nvSpPr>
      <dsp:spPr>
        <a:xfrm>
          <a:off x="1944896" y="294050"/>
          <a:ext cx="3409669" cy="3409669"/>
        </a:xfrm>
        <a:custGeom>
          <a:avLst/>
          <a:gdLst/>
          <a:ahLst/>
          <a:cxnLst/>
          <a:rect l="0" t="0" r="0" b="0"/>
          <a:pathLst>
            <a:path>
              <a:moveTo>
                <a:pt x="2833292" y="426928"/>
              </a:moveTo>
              <a:arcTo wR="1704834" hR="1704834" stAng="18686770" swAng="129619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A086D5-8816-49CE-9069-65BCF379CD38}">
      <dsp:nvSpPr>
        <dsp:cNvPr id="0" name=""/>
        <dsp:cNvSpPr/>
      </dsp:nvSpPr>
      <dsp:spPr>
        <a:xfrm>
          <a:off x="4425496" y="1232031"/>
          <a:ext cx="1929359" cy="12763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Holistic</a:t>
          </a:r>
        </a:p>
      </dsp:txBody>
      <dsp:txXfrm>
        <a:off x="4487804" y="1294339"/>
        <a:ext cx="1804743" cy="1151774"/>
      </dsp:txXfrm>
    </dsp:sp>
    <dsp:sp modelId="{B09E732D-2BE7-49EC-831B-D28D47B138B0}">
      <dsp:nvSpPr>
        <dsp:cNvPr id="0" name=""/>
        <dsp:cNvSpPr/>
      </dsp:nvSpPr>
      <dsp:spPr>
        <a:xfrm>
          <a:off x="1935914" y="814617"/>
          <a:ext cx="3409669" cy="3409669"/>
        </a:xfrm>
        <a:custGeom>
          <a:avLst/>
          <a:gdLst/>
          <a:ahLst/>
          <a:cxnLst/>
          <a:rect l="0" t="0" r="0" b="0"/>
          <a:pathLst>
            <a:path>
              <a:moveTo>
                <a:pt x="3409651" y="1696944"/>
              </a:moveTo>
              <a:arcTo wR="1704834" hR="1704834" stAng="21584090" swAng="62145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3BA480F-A267-4E9B-A458-6BCCC2DF58C3}">
      <dsp:nvSpPr>
        <dsp:cNvPr id="0" name=""/>
        <dsp:cNvSpPr/>
      </dsp:nvSpPr>
      <dsp:spPr>
        <a:xfrm>
          <a:off x="3851001" y="2821292"/>
          <a:ext cx="1914814" cy="12674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Naturalistic</a:t>
          </a:r>
        </a:p>
      </dsp:txBody>
      <dsp:txXfrm>
        <a:off x="3912872" y="2883163"/>
        <a:ext cx="1791072" cy="1143690"/>
      </dsp:txXfrm>
    </dsp:sp>
    <dsp:sp modelId="{B663AA0C-F0B8-4868-A4B8-BEF663E2ABE2}">
      <dsp:nvSpPr>
        <dsp:cNvPr id="0" name=""/>
        <dsp:cNvSpPr/>
      </dsp:nvSpPr>
      <dsp:spPr>
        <a:xfrm>
          <a:off x="2426053" y="428107"/>
          <a:ext cx="3409669" cy="3409669"/>
        </a:xfrm>
        <a:custGeom>
          <a:avLst/>
          <a:gdLst/>
          <a:ahLst/>
          <a:cxnLst/>
          <a:rect l="0" t="0" r="0" b="0"/>
          <a:pathLst>
            <a:path>
              <a:moveTo>
                <a:pt x="1423321" y="3386266"/>
              </a:moveTo>
              <a:arcTo wR="1704834" hR="1704834" stAng="5970275" swAng="32590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6937F8B-DD6C-414A-A043-AE95BB6CF95F}">
      <dsp:nvSpPr>
        <dsp:cNvPr id="0" name=""/>
        <dsp:cNvSpPr/>
      </dsp:nvSpPr>
      <dsp:spPr>
        <a:xfrm>
          <a:off x="1794105" y="2801128"/>
          <a:ext cx="1895776" cy="13077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rPr>
            <a:t>Collaborative</a:t>
          </a:r>
        </a:p>
      </dsp:txBody>
      <dsp:txXfrm>
        <a:off x="1857945" y="2864968"/>
        <a:ext cx="1768096" cy="1180096"/>
      </dsp:txXfrm>
    </dsp:sp>
    <dsp:sp modelId="{142B2FD0-7742-4F88-B22E-9071BC42365F}">
      <dsp:nvSpPr>
        <dsp:cNvPr id="0" name=""/>
        <dsp:cNvSpPr/>
      </dsp:nvSpPr>
      <dsp:spPr>
        <a:xfrm>
          <a:off x="2114293" y="558802"/>
          <a:ext cx="3409669" cy="3409669"/>
        </a:xfrm>
        <a:custGeom>
          <a:avLst/>
          <a:gdLst/>
          <a:ahLst/>
          <a:cxnLst/>
          <a:rect l="0" t="0" r="0" b="0"/>
          <a:pathLst>
            <a:path>
              <a:moveTo>
                <a:pt x="85609" y="2238286"/>
              </a:moveTo>
              <a:arcTo wR="1704834" hR="1704834" stAng="9705936" swAng="84307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74E0775-CA9A-456B-92A7-BE1D27394C44}">
      <dsp:nvSpPr>
        <dsp:cNvPr id="0" name=""/>
        <dsp:cNvSpPr/>
      </dsp:nvSpPr>
      <dsp:spPr>
        <a:xfrm>
          <a:off x="1196666" y="1109572"/>
          <a:ext cx="1852024" cy="12741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Useful</a:t>
          </a:r>
        </a:p>
      </dsp:txBody>
      <dsp:txXfrm>
        <a:off x="1258866" y="1171772"/>
        <a:ext cx="1727624" cy="1149778"/>
      </dsp:txXfrm>
    </dsp:sp>
    <dsp:sp modelId="{F00561BB-7BF2-4C94-A530-AEDFF0A163D7}">
      <dsp:nvSpPr>
        <dsp:cNvPr id="0" name=""/>
        <dsp:cNvSpPr/>
      </dsp:nvSpPr>
      <dsp:spPr>
        <a:xfrm>
          <a:off x="2170685" y="260557"/>
          <a:ext cx="3409669" cy="3409669"/>
        </a:xfrm>
        <a:custGeom>
          <a:avLst/>
          <a:gdLst/>
          <a:ahLst/>
          <a:cxnLst/>
          <a:rect l="0" t="0" r="0" b="0"/>
          <a:pathLst>
            <a:path>
              <a:moveTo>
                <a:pt x="232904" y="844670"/>
              </a:moveTo>
              <a:arcTo wR="1704834" hR="1704834" stAng="12618067" swAng="99736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B8ED6-A3C8-43A0-922E-D12305A88D65}">
      <dsp:nvSpPr>
        <dsp:cNvPr id="0" name=""/>
        <dsp:cNvSpPr/>
      </dsp:nvSpPr>
      <dsp:spPr>
        <a:xfrm>
          <a:off x="3499235" y="29202"/>
          <a:ext cx="2080377" cy="15046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j-lt"/>
            </a:rPr>
            <a:t>Observation</a:t>
          </a:r>
        </a:p>
      </dsp:txBody>
      <dsp:txXfrm>
        <a:off x="3803899" y="249553"/>
        <a:ext cx="1471049" cy="1063950"/>
      </dsp:txXfrm>
    </dsp:sp>
    <dsp:sp modelId="{B0485F33-A7A2-4440-B7D0-F4346BE98041}">
      <dsp:nvSpPr>
        <dsp:cNvPr id="0" name=""/>
        <dsp:cNvSpPr/>
      </dsp:nvSpPr>
      <dsp:spPr>
        <a:xfrm rot="2155553">
          <a:off x="5344189" y="1215801"/>
          <a:ext cx="290037" cy="507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5352465" y="1291839"/>
        <a:ext cx="203026" cy="304692"/>
      </dsp:txXfrm>
    </dsp:sp>
    <dsp:sp modelId="{FB39257A-8696-4B4D-8142-A04DAD3CEA5E}">
      <dsp:nvSpPr>
        <dsp:cNvPr id="0" name=""/>
        <dsp:cNvSpPr/>
      </dsp:nvSpPr>
      <dsp:spPr>
        <a:xfrm>
          <a:off x="5407303" y="1360125"/>
          <a:ext cx="2277637" cy="17507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j-lt"/>
            </a:rPr>
            <a:t>Documentation </a:t>
          </a:r>
        </a:p>
      </dsp:txBody>
      <dsp:txXfrm>
        <a:off x="5740855" y="1616521"/>
        <a:ext cx="1610533" cy="1237991"/>
      </dsp:txXfrm>
    </dsp:sp>
    <dsp:sp modelId="{08E146D7-8C18-4073-8FE7-457CC37D1EFA}">
      <dsp:nvSpPr>
        <dsp:cNvPr id="0" name=""/>
        <dsp:cNvSpPr/>
      </dsp:nvSpPr>
      <dsp:spPr>
        <a:xfrm rot="6809875">
          <a:off x="5899760" y="3088788"/>
          <a:ext cx="329986" cy="507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5968994" y="3144959"/>
        <a:ext cx="230990" cy="304692"/>
      </dsp:txXfrm>
    </dsp:sp>
    <dsp:sp modelId="{009B183E-7726-4EEC-8663-3930308AFCC9}">
      <dsp:nvSpPr>
        <dsp:cNvPr id="0" name=""/>
        <dsp:cNvSpPr/>
      </dsp:nvSpPr>
      <dsp:spPr>
        <a:xfrm>
          <a:off x="4698253" y="3611532"/>
          <a:ext cx="1939617" cy="1287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j-lt"/>
            </a:rPr>
            <a:t>Review &amp; Interpretation</a:t>
          </a:r>
        </a:p>
      </dsp:txBody>
      <dsp:txXfrm>
        <a:off x="4982303" y="3800034"/>
        <a:ext cx="1371517" cy="910165"/>
      </dsp:txXfrm>
    </dsp:sp>
    <dsp:sp modelId="{EB055D0F-6C3C-4D89-A2C5-2D757ECDDB1A}">
      <dsp:nvSpPr>
        <dsp:cNvPr id="0" name=""/>
        <dsp:cNvSpPr/>
      </dsp:nvSpPr>
      <dsp:spPr>
        <a:xfrm rot="10800000">
          <a:off x="4422199" y="4001207"/>
          <a:ext cx="195077" cy="507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4480722" y="4102771"/>
        <a:ext cx="136554" cy="304692"/>
      </dsp:txXfrm>
    </dsp:sp>
    <dsp:sp modelId="{4B1C832E-41D0-4674-BBCE-1BE24ADCDAF3}">
      <dsp:nvSpPr>
        <dsp:cNvPr id="0" name=""/>
        <dsp:cNvSpPr/>
      </dsp:nvSpPr>
      <dsp:spPr>
        <a:xfrm>
          <a:off x="2491391" y="3561036"/>
          <a:ext cx="1838790" cy="13881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j-lt"/>
            </a:rPr>
            <a:t>Planning</a:t>
          </a:r>
        </a:p>
      </dsp:txBody>
      <dsp:txXfrm>
        <a:off x="2760676" y="3764328"/>
        <a:ext cx="1300220" cy="981578"/>
      </dsp:txXfrm>
    </dsp:sp>
    <dsp:sp modelId="{852EDC36-F17A-4EED-8E5A-00ED1756C648}">
      <dsp:nvSpPr>
        <dsp:cNvPr id="0" name=""/>
        <dsp:cNvSpPr/>
      </dsp:nvSpPr>
      <dsp:spPr>
        <a:xfrm rot="15168409">
          <a:off x="2882062" y="2962716"/>
          <a:ext cx="414784" cy="507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2962671" y="3123717"/>
        <a:ext cx="290349" cy="304692"/>
      </dsp:txXfrm>
    </dsp:sp>
    <dsp:sp modelId="{536F635B-0F49-440C-AA02-94DCE3D033F9}">
      <dsp:nvSpPr>
        <dsp:cNvPr id="0" name=""/>
        <dsp:cNvSpPr/>
      </dsp:nvSpPr>
      <dsp:spPr>
        <a:xfrm>
          <a:off x="1669150" y="1344022"/>
          <a:ext cx="2147334" cy="15046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j-lt"/>
            </a:rPr>
            <a:t>Intervention &amp; Instruction</a:t>
          </a:r>
        </a:p>
      </dsp:txBody>
      <dsp:txXfrm>
        <a:off x="1983620" y="1564373"/>
        <a:ext cx="1518394" cy="1063950"/>
      </dsp:txXfrm>
    </dsp:sp>
    <dsp:sp modelId="{0ECDF49B-9ADE-4725-8BA3-28D8D31E4218}">
      <dsp:nvSpPr>
        <dsp:cNvPr id="0" name=""/>
        <dsp:cNvSpPr/>
      </dsp:nvSpPr>
      <dsp:spPr>
        <a:xfrm rot="19428121">
          <a:off x="3589649" y="1184420"/>
          <a:ext cx="212073" cy="5078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3595789" y="1304771"/>
        <a:ext cx="148451" cy="30469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780C1-FCDC-4579-8F94-CC26D6D62F19}" type="datetimeFigureOut">
              <a:rPr lang="en-US" smtClean="0"/>
              <a:t>6/30/2022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5C521-E302-44C1-9D0F-185697121048}" type="slidenum">
              <a:rPr lang="en-US" smtClean="0"/>
              <a:t>‹#›</a:t>
            </a:fld>
            <a:endParaRPr lang="en-US" dirty="0"/>
          </a:p>
        </p:txBody>
      </p:sp>
    </p:spTree>
    <p:extLst>
      <p:ext uri="{BB962C8B-B14F-4D97-AF65-F5344CB8AC3E}">
        <p14:creationId xmlns:p14="http://schemas.microsoft.com/office/powerpoint/2010/main" val="311827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7CA01-7CB4-4735-973E-DF46F15CA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33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CBAs are criterion-referenced measures that are linked or embedded within a curriculum. </a:t>
            </a:r>
          </a:p>
        </p:txBody>
      </p:sp>
      <p:sp>
        <p:nvSpPr>
          <p:cNvPr id="4" name="Slide Number Placeholder 3"/>
          <p:cNvSpPr>
            <a:spLocks noGrp="1"/>
          </p:cNvSpPr>
          <p:nvPr>
            <p:ph type="sldNum" sz="quarter" idx="5"/>
          </p:nvPr>
        </p:nvSpPr>
        <p:spPr/>
        <p:txBody>
          <a:bodyPr/>
          <a:lstStyle/>
          <a:p>
            <a:fld id="{EB75C521-E302-44C1-9D0F-185697121048}" type="slidenum">
              <a:rPr lang="en-US" smtClean="0"/>
              <a:t>20</a:t>
            </a:fld>
            <a:endParaRPr lang="en-US" dirty="0"/>
          </a:p>
        </p:txBody>
      </p:sp>
    </p:spTree>
    <p:extLst>
      <p:ext uri="{BB962C8B-B14F-4D97-AF65-F5344CB8AC3E}">
        <p14:creationId xmlns:p14="http://schemas.microsoft.com/office/powerpoint/2010/main" val="244777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CBA is embedded in the curriculum, occurs on an ongoing basis, and uses assessment results to identify children’s progress and inform intervention and instruction. Examples of CBAs developed for EI/ECSE programs are:</a:t>
            </a:r>
          </a:p>
          <a:p>
            <a:pPr marL="171450" indent="-171450">
              <a:buFont typeface="Arial" panose="020B0604020202020204" pitchFamily="34" charset="0"/>
              <a:buChar char="•"/>
            </a:pPr>
            <a:r>
              <a:rPr lang="en-US" dirty="0"/>
              <a:t>Assessment, Evaluation, and Programming System (AEPS) for Birth to Six,</a:t>
            </a:r>
          </a:p>
          <a:p>
            <a:pPr marL="171450" indent="-171450">
              <a:buFont typeface="Arial" panose="020B0604020202020204" pitchFamily="34" charset="0"/>
              <a:buChar char="•"/>
            </a:pPr>
            <a:r>
              <a:rPr lang="en-US" dirty="0"/>
              <a:t>The Carolina Curriculum for Infants and Toddlers with Special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Carolina Curriculum for Preschoolers with Special Needs,</a:t>
            </a:r>
          </a:p>
          <a:p>
            <a:pPr marL="171450" indent="-171450">
              <a:buFont typeface="Arial" panose="020B0604020202020204" pitchFamily="34" charset="0"/>
              <a:buChar char="•"/>
            </a:pPr>
            <a:r>
              <a:rPr lang="en-US" dirty="0"/>
              <a:t> Hawaii Early Learning Profile (HELP) (0-3 and 3-6), and </a:t>
            </a:r>
          </a:p>
          <a:p>
            <a:pPr marL="171450" indent="-171450">
              <a:buFont typeface="Arial" panose="020B0604020202020204" pitchFamily="34" charset="0"/>
              <a:buChar char="•"/>
            </a:pPr>
            <a:r>
              <a:rPr lang="en-US" dirty="0"/>
              <a:t>Teaching Strategies GOLD. </a:t>
            </a:r>
          </a:p>
        </p:txBody>
      </p:sp>
      <p:sp>
        <p:nvSpPr>
          <p:cNvPr id="4" name="Slide Number Placeholder 3"/>
          <p:cNvSpPr>
            <a:spLocks noGrp="1"/>
          </p:cNvSpPr>
          <p:nvPr>
            <p:ph type="sldNum" sz="quarter" idx="5"/>
          </p:nvPr>
        </p:nvSpPr>
        <p:spPr/>
        <p:txBody>
          <a:bodyPr/>
          <a:lstStyle/>
          <a:p>
            <a:fld id="{EB75C521-E302-44C1-9D0F-185697121048}" type="slidenum">
              <a:rPr lang="en-US" smtClean="0"/>
              <a:t>21</a:t>
            </a:fld>
            <a:endParaRPr lang="en-US" dirty="0"/>
          </a:p>
        </p:txBody>
      </p:sp>
    </p:spTree>
    <p:extLst>
      <p:ext uri="{BB962C8B-B14F-4D97-AF65-F5344CB8AC3E}">
        <p14:creationId xmlns:p14="http://schemas.microsoft.com/office/powerpoint/2010/main" val="2206278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5C521-E302-44C1-9D0F-185697121048}" type="slidenum">
              <a:rPr lang="en-US" smtClean="0"/>
              <a:t>22</a:t>
            </a:fld>
            <a:endParaRPr lang="en-US" dirty="0"/>
          </a:p>
        </p:txBody>
      </p:sp>
    </p:spTree>
    <p:extLst>
      <p:ext uri="{BB962C8B-B14F-4D97-AF65-F5344CB8AC3E}">
        <p14:creationId xmlns:p14="http://schemas.microsoft.com/office/powerpoint/2010/main" val="253419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Verdana" panose="020B0604030504040204" pitchFamily="34" charset="0"/>
              </a:rPr>
              <a:t>Play-based assessment occurs while a child is playing, usually in their natural environment (e.g., home, preschool center). The observer can see the child’s interactions with the environment, peers, parent(s), and/or other caregivers. Play-based assessment allows for observation of performance across all developmental domains. Because play is a natural way of communicating for young children, play-based assessment allows for the involvement of children from different cultural and linguistic backgrounds. </a:t>
            </a:r>
            <a:endParaRPr lang="en-US" dirty="0"/>
          </a:p>
          <a:p>
            <a:endParaRPr lang="en-US" dirty="0"/>
          </a:p>
          <a:p>
            <a:r>
              <a:rPr lang="en-US" dirty="0"/>
              <a:t>The Transdisciplinary</a:t>
            </a:r>
            <a:r>
              <a:rPr lang="en-US" baseline="0" dirty="0"/>
              <a:t> Play-Based Assessment (Linder, 2008) is a commonly used set of procedures for play-based assessment.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7CA01-7CB4-4735-973E-DF46F15CA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6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https://www.youtube.com/watch?v=u4kkpwc0zAA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video provides an overview of the play-based assessment process with preschoolers. It provides an introduction to play-based assessment for families and can also be used with preservice students or PD providers. However, more in-depth preparation in this type of assessment would be needed to implement play-based assessment. The group is asked to watch the video and answer the listed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Orient the learners to the video and then, review what you want them to observe for as they watch the video.   </a:t>
            </a:r>
          </a:p>
        </p:txBody>
      </p:sp>
      <p:sp>
        <p:nvSpPr>
          <p:cNvPr id="4" name="Slide Number Placeholder 3"/>
          <p:cNvSpPr>
            <a:spLocks noGrp="1"/>
          </p:cNvSpPr>
          <p:nvPr>
            <p:ph type="sldNum" sz="quarter" idx="5"/>
          </p:nvPr>
        </p:nvSpPr>
        <p:spPr/>
        <p:txBody>
          <a:bodyPr/>
          <a:lstStyle/>
          <a:p>
            <a:fld id="{EB75C521-E302-44C1-9D0F-185697121048}" type="slidenum">
              <a:rPr lang="en-US" smtClean="0"/>
              <a:t>25</a:t>
            </a:fld>
            <a:endParaRPr lang="en-US" dirty="0"/>
          </a:p>
        </p:txBody>
      </p:sp>
    </p:spTree>
    <p:extLst>
      <p:ext uri="{BB962C8B-B14F-4D97-AF65-F5344CB8AC3E}">
        <p14:creationId xmlns:p14="http://schemas.microsoft.com/office/powerpoint/2010/main" val="1069420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https://ectacenter.org/~pdfs/decrp/PGP_ASM2_engagingfamilies_2018.pdf</a:t>
            </a:r>
          </a:p>
          <a:p>
            <a:endParaRPr lang="en-US" dirty="0"/>
          </a:p>
          <a:p>
            <a:r>
              <a:rPr lang="en-US" dirty="0"/>
              <a:t>This practice guide identifies ways that families should be involved in the assessment process, includes a link to a video that highlights family involvement in assessment, and provides an example of a mother being involved in her child’s evaluation in the </a:t>
            </a:r>
            <a:r>
              <a:rPr lang="en-US" i="1" dirty="0"/>
              <a:t>A Quick Peek </a:t>
            </a:r>
            <a:r>
              <a:rPr lang="en-US" i="0" dirty="0"/>
              <a:t>vignette.</a:t>
            </a:r>
            <a:endParaRPr lang="en-US" dirty="0"/>
          </a:p>
        </p:txBody>
      </p:sp>
      <p:sp>
        <p:nvSpPr>
          <p:cNvPr id="4" name="Slide Number Placeholder 3"/>
          <p:cNvSpPr>
            <a:spLocks noGrp="1"/>
          </p:cNvSpPr>
          <p:nvPr>
            <p:ph type="sldNum" sz="quarter" idx="5"/>
          </p:nvPr>
        </p:nvSpPr>
        <p:spPr/>
        <p:txBody>
          <a:bodyPr/>
          <a:lstStyle/>
          <a:p>
            <a:fld id="{EB75C521-E302-44C1-9D0F-185697121048}" type="slidenum">
              <a:rPr lang="en-US" smtClean="0"/>
              <a:t>27</a:t>
            </a:fld>
            <a:endParaRPr lang="en-US" dirty="0"/>
          </a:p>
        </p:txBody>
      </p:sp>
    </p:spTree>
    <p:extLst>
      <p:ext uri="{BB962C8B-B14F-4D97-AF65-F5344CB8AC3E}">
        <p14:creationId xmlns:p14="http://schemas.microsoft.com/office/powerpoint/2010/main" val="139711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criterion-referenced and curriculum-based assessments may include interview questions for the family.  However, less formal interviews or discussions with parents/caregivers often yield information to enhance what is collected through other assessment means or that is not easily obtained otherwise. Examples of the kind of information that may be obtained from parents/caregivers are included in the slide.</a:t>
            </a:r>
            <a:endParaRPr lang="en-US" dirty="0"/>
          </a:p>
        </p:txBody>
      </p:sp>
      <p:sp>
        <p:nvSpPr>
          <p:cNvPr id="4" name="Slide Number Placeholder 3"/>
          <p:cNvSpPr>
            <a:spLocks noGrp="1"/>
          </p:cNvSpPr>
          <p:nvPr>
            <p:ph type="sldNum" sz="quarter" idx="5"/>
          </p:nvPr>
        </p:nvSpPr>
        <p:spPr/>
        <p:txBody>
          <a:bodyPr/>
          <a:lstStyle/>
          <a:p>
            <a:fld id="{EB75C521-E302-44C1-9D0F-185697121048}" type="slidenum">
              <a:rPr lang="en-US" smtClean="0"/>
              <a:t>28</a:t>
            </a:fld>
            <a:endParaRPr lang="en-US" dirty="0"/>
          </a:p>
        </p:txBody>
      </p:sp>
    </p:spTree>
    <p:extLst>
      <p:ext uri="{BB962C8B-B14F-4D97-AF65-F5344CB8AC3E}">
        <p14:creationId xmlns:p14="http://schemas.microsoft.com/office/powerpoint/2010/main" val="1722670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7CA01-7CB4-4735-973E-DF46F15CA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64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Intentional planning for assessment of children of linguistically diverse family is essential.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young children are learning more than one language, there is often a period at the beginning of being exposed to the second language where a child is relatively quiet in both languages (silent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Whether a child has a disability or not, it will be important to determine whether the delay is across both languages, or only present in the context/setting of the second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Given that assessment should always include information from families, other caregivers, ECE staff, as well as standardized assessment tools – it is critical to understand what languages will be used to assess the child. When children are learning to use 2 languages, it will be important to assess whether or not the child demonstrates delays in both languages across multiple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Important to secure interpreter if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EB75C521-E302-44C1-9D0F-185697121048}" type="slidenum">
              <a:rPr lang="en-US" smtClean="0"/>
              <a:t>33</a:t>
            </a:fld>
            <a:endParaRPr lang="en-US" dirty="0"/>
          </a:p>
        </p:txBody>
      </p:sp>
    </p:spTree>
    <p:extLst>
      <p:ext uri="{BB962C8B-B14F-4D97-AF65-F5344CB8AC3E}">
        <p14:creationId xmlns:p14="http://schemas.microsoft.com/office/powerpoint/2010/main" val="2426565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7CA01-7CB4-4735-973E-DF46F15CA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19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provides an introduction to authentic assessment as defined by Bagnato and Yeh-Ho. For the purposes of our discussion, daily routines could be in the home or other community setting or a center-based setting (e.g., public school preschool). The knowledgeable caregivers could include parents or other caregivers, early interventionists, teachers, physical therapists, etc. Authentic assessment is also sometimes discussed with or referred to as functional assessment.</a:t>
            </a:r>
          </a:p>
        </p:txBody>
      </p:sp>
      <p:sp>
        <p:nvSpPr>
          <p:cNvPr id="4" name="Slide Number Placeholder 3"/>
          <p:cNvSpPr>
            <a:spLocks noGrp="1"/>
          </p:cNvSpPr>
          <p:nvPr>
            <p:ph type="sldNum" sz="quarter" idx="5"/>
          </p:nvPr>
        </p:nvSpPr>
        <p:spPr/>
        <p:txBody>
          <a:bodyPr/>
          <a:lstStyle/>
          <a:p>
            <a:fld id="{EB75C521-E302-44C1-9D0F-185697121048}" type="slidenum">
              <a:rPr lang="en-US" smtClean="0"/>
              <a:t>10</a:t>
            </a:fld>
            <a:endParaRPr lang="en-US" dirty="0"/>
          </a:p>
        </p:txBody>
      </p:sp>
    </p:spTree>
    <p:extLst>
      <p:ext uri="{BB962C8B-B14F-4D97-AF65-F5344CB8AC3E}">
        <p14:creationId xmlns:p14="http://schemas.microsoft.com/office/powerpoint/2010/main" val="1609517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Conduit – This is the primary role of the interpreter who communicates everything exactly as it is said. The interpreter should reflect the tone, volume, and inflection of the speaker. The interpreter also manages the flow and speed of the conversation. First person language is used in this role.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Clarifier – If signs of confusion are evident, the interpreter must ask permission and have a signal to interrupt the communication process.  The interpreter, using third person (e.g., Tanya would like to…), requests an unfamiliar word/phrase be simplified, or, if there is no equivalent word/phrase in either language use analogies/word pictures.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Cultural broker/mediator – This role is based on the interpreter having knowledge of the culture represented.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Advocate – This role is sometimes included as a 4</a:t>
            </a:r>
            <a:r>
              <a:rPr kumimoji="0" lang="en-US" sz="26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role. In this role, the interpreter acts on certain issues that they think are necessary for the family/child to get the services needed.</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7CA01-7CB4-4735-973E-DF46F15CA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374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Best Practices for Communicating Through an Interpreter link is designed for health care professionals, so “patient” is used. Practices would be the same in an EI/ECSE setting.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7CA01-7CB4-4735-973E-DF46F15CA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083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https://www.youtube.com/watch?v=vp01thQBbeY</a:t>
            </a:r>
          </a:p>
          <a:p>
            <a:r>
              <a:rPr lang="en-US" dirty="0"/>
              <a:t>This video highlights tips home visitors and language interpreters can use when collaborating and working with families.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7CA01-7CB4-4735-973E-DF46F15CA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88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 assessment can be described as having five primary characteristics. They are:</a:t>
            </a:r>
          </a:p>
          <a:p>
            <a:endParaRPr lang="en-US" dirty="0"/>
          </a:p>
          <a:p>
            <a:r>
              <a:rPr lang="en-US" dirty="0"/>
              <a:t>1. Ongoing – Assessment data is collected and documented on a continuous basis to develop outcomes/goals for the child and family, develop individualized plans to guide intervention and instruction, to monitor progress, and to make decisions about any needed changes/modifications in intervention and instruction. Multiple types of assessments are used to collect the data.</a:t>
            </a:r>
          </a:p>
          <a:p>
            <a:endParaRPr lang="en-US" dirty="0"/>
          </a:p>
          <a:p>
            <a:r>
              <a:rPr lang="en-US" dirty="0"/>
              <a:t>2. Holistic – Assessment data is collected and documented for all developmental and content domains, with consideration of the child and family’s cultural and linguistic preferences and the child’s strengths, interests, and preferences.   </a:t>
            </a:r>
          </a:p>
          <a:p>
            <a:endParaRPr lang="en-US" dirty="0"/>
          </a:p>
          <a:p>
            <a:r>
              <a:rPr lang="en-US" dirty="0"/>
              <a:t>3. Naturalistic – Assessment data is collected and documented during normal routines and activities, including play, in environments or settings that are familiar or routine for the child and family (e.g., home, park, preschool classroom) by individuals who are familiar to the child (e.g., parent, early interventionist, teacher). Multiple measures are used and thus, a variety of data collected. </a:t>
            </a:r>
          </a:p>
          <a:p>
            <a:endParaRPr lang="en-US" dirty="0"/>
          </a:p>
          <a:p>
            <a:r>
              <a:rPr lang="en-US" dirty="0"/>
              <a:t>4. Collaborative – Assessment data is collected and documented by multiple team members (e.g., parent, early interventionist, preschool teacher, paraprofessional, physical therapist, etc.) and used collaboratively for planning and progress monitoring. </a:t>
            </a:r>
          </a:p>
          <a:p>
            <a:endParaRPr lang="en-US" dirty="0"/>
          </a:p>
          <a:p>
            <a:r>
              <a:rPr lang="en-US" dirty="0"/>
              <a:t>5. Useful – The assessment data is used collaboratively to monitor progress and make decisions about intervention and instruction.</a:t>
            </a:r>
          </a:p>
        </p:txBody>
      </p:sp>
      <p:sp>
        <p:nvSpPr>
          <p:cNvPr id="4" name="Slide Number Placeholder 3"/>
          <p:cNvSpPr>
            <a:spLocks noGrp="1"/>
          </p:cNvSpPr>
          <p:nvPr>
            <p:ph type="sldNum" sz="quarter" idx="5"/>
          </p:nvPr>
        </p:nvSpPr>
        <p:spPr/>
        <p:txBody>
          <a:bodyPr/>
          <a:lstStyle/>
          <a:p>
            <a:fld id="{EB75C521-E302-44C1-9D0F-185697121048}" type="slidenum">
              <a:rPr lang="en-US" smtClean="0"/>
              <a:t>11</a:t>
            </a:fld>
            <a:endParaRPr lang="en-US" dirty="0"/>
          </a:p>
        </p:txBody>
      </p:sp>
    </p:spTree>
    <p:extLst>
      <p:ext uri="{BB962C8B-B14F-4D97-AF65-F5344CB8AC3E}">
        <p14:creationId xmlns:p14="http://schemas.microsoft.com/office/powerpoint/2010/main" val="191471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 assessment is ongoing and embedded into intervention and instruction and is thus, formative assessment. Authentic assessment data is used for program planning (i.e., developing outcomes/goals and planning individualized intervention and instruction) and monitoring progress. Authentic assessment data should also be used along with formal assessment data for program evaluation.  </a:t>
            </a:r>
          </a:p>
        </p:txBody>
      </p:sp>
      <p:sp>
        <p:nvSpPr>
          <p:cNvPr id="4" name="Slide Number Placeholder 3"/>
          <p:cNvSpPr>
            <a:spLocks noGrp="1"/>
          </p:cNvSpPr>
          <p:nvPr>
            <p:ph type="sldNum" sz="quarter" idx="5"/>
          </p:nvPr>
        </p:nvSpPr>
        <p:spPr/>
        <p:txBody>
          <a:bodyPr/>
          <a:lstStyle/>
          <a:p>
            <a:fld id="{EB75C521-E302-44C1-9D0F-185697121048}" type="slidenum">
              <a:rPr lang="en-US" smtClean="0"/>
              <a:t>12</a:t>
            </a:fld>
            <a:endParaRPr lang="en-US" dirty="0"/>
          </a:p>
        </p:txBody>
      </p:sp>
    </p:spTree>
    <p:extLst>
      <p:ext uri="{BB962C8B-B14F-4D97-AF65-F5344CB8AC3E}">
        <p14:creationId xmlns:p14="http://schemas.microsoft.com/office/powerpoint/2010/main" val="17956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authentic assessment is to inform intervention and instruction and promote positive outcomes for children and families. To achieve this purpose, authentic assessment may be thought of as being cyclical with five phases or steps that are repeated on an ongoing basis. First, the child is observed in natural settings over time and that observation information is recorded or documented. The documented information is then reviewed and interpreted to determine if the child is making progress on outcomes/goals and how those learning outcomes/goals and thus, intervention and instruction may need to be continued as is or modified. Individualized plans are then developed for intervention and instruction which is then implemented. And the cycle begins again.</a:t>
            </a:r>
          </a:p>
          <a:p>
            <a:endParaRPr lang="en-US" dirty="0"/>
          </a:p>
          <a:p>
            <a:r>
              <a:rPr lang="en-US" dirty="0"/>
              <a:t>This is also referred to as data-based (or driven) decision making which will be discussed further in another session. Some authentic assessment measures that can be used in the observation and documentation phase are discussed in this session with others discussed in another session.    </a:t>
            </a:r>
          </a:p>
        </p:txBody>
      </p:sp>
      <p:sp>
        <p:nvSpPr>
          <p:cNvPr id="4" name="Slide Number Placeholder 3"/>
          <p:cNvSpPr>
            <a:spLocks noGrp="1"/>
          </p:cNvSpPr>
          <p:nvPr>
            <p:ph type="sldNum" sz="quarter" idx="5"/>
          </p:nvPr>
        </p:nvSpPr>
        <p:spPr/>
        <p:txBody>
          <a:bodyPr/>
          <a:lstStyle/>
          <a:p>
            <a:fld id="{EB75C521-E302-44C1-9D0F-185697121048}" type="slidenum">
              <a:rPr lang="en-US" smtClean="0"/>
              <a:t>13</a:t>
            </a:fld>
            <a:endParaRPr lang="en-US" dirty="0"/>
          </a:p>
        </p:txBody>
      </p:sp>
    </p:spTree>
    <p:extLst>
      <p:ext uri="{BB962C8B-B14F-4D97-AF65-F5344CB8AC3E}">
        <p14:creationId xmlns:p14="http://schemas.microsoft.com/office/powerpoint/2010/main" val="87114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comparing authentic assessment with formal assessment, it is evident that authentic assessment occurs in settings that familiar to the child and family and where they spend a large portion of their time (e.g., home, park, other community settings, preschool classrooms) with individuals who collect the assessment data that are routinely in those settings. The child is actually observed playing, eating, dressing, and doing things that they would normally do over time in that setting. Whereas formal assessment is based on a point in time. It is typically conducted in a setting away from other children and adults (with the exception for some assessments of a parent/caregiver) with a person administering the assessment. Both the setting and the person administering the assessment are typically unfamiliar to the child. Many of the items do not require the child to perform a task.     </a:t>
            </a:r>
          </a:p>
        </p:txBody>
      </p:sp>
      <p:sp>
        <p:nvSpPr>
          <p:cNvPr id="4" name="Slide Number Placeholder 3"/>
          <p:cNvSpPr>
            <a:spLocks noGrp="1"/>
          </p:cNvSpPr>
          <p:nvPr>
            <p:ph type="sldNum" sz="quarter" idx="5"/>
          </p:nvPr>
        </p:nvSpPr>
        <p:spPr/>
        <p:txBody>
          <a:bodyPr/>
          <a:lstStyle/>
          <a:p>
            <a:fld id="{EB75C521-E302-44C1-9D0F-185697121048}" type="slidenum">
              <a:rPr lang="en-US" smtClean="0"/>
              <a:t>14</a:t>
            </a:fld>
            <a:endParaRPr lang="en-US" dirty="0"/>
          </a:p>
        </p:txBody>
      </p:sp>
    </p:spTree>
    <p:extLst>
      <p:ext uri="{BB962C8B-B14F-4D97-AF65-F5344CB8AC3E}">
        <p14:creationId xmlns:p14="http://schemas.microsoft.com/office/powerpoint/2010/main" val="343131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 of measures can be used to collect authentic assessment information. During this session, we will discuss criterion-referenced, curriculum-based, and play-based assessment, as well as interviews with families. The remaining measures will be discussed in more detail in another session. </a:t>
            </a:r>
          </a:p>
        </p:txBody>
      </p:sp>
      <p:sp>
        <p:nvSpPr>
          <p:cNvPr id="4" name="Slide Number Placeholder 3"/>
          <p:cNvSpPr>
            <a:spLocks noGrp="1"/>
          </p:cNvSpPr>
          <p:nvPr>
            <p:ph type="sldNum" sz="quarter" idx="5"/>
          </p:nvPr>
        </p:nvSpPr>
        <p:spPr/>
        <p:txBody>
          <a:bodyPr/>
          <a:lstStyle/>
          <a:p>
            <a:fld id="{EB75C521-E302-44C1-9D0F-185697121048}" type="slidenum">
              <a:rPr lang="en-US" smtClean="0"/>
              <a:t>16</a:t>
            </a:fld>
            <a:endParaRPr lang="en-US" dirty="0"/>
          </a:p>
        </p:txBody>
      </p:sp>
    </p:spTree>
    <p:extLst>
      <p:ext uri="{BB962C8B-B14F-4D97-AF65-F5344CB8AC3E}">
        <p14:creationId xmlns:p14="http://schemas.microsoft.com/office/powerpoint/2010/main" val="896807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or more children may be assessed at the same time, thus, influencing the measure selected. The specific behavior(s) or skill(s) to be assessed should also be considered when selecting a measure. For example, if an early interventionist wants to determine what different two-word utterances a toddler uses, anecdotal notes may be an appropriate way of collecting that information. However, if the preschool teacher wants to document which children can rote count to 10, a checklist may be the best measure. </a:t>
            </a:r>
          </a:p>
          <a:p>
            <a:endParaRPr lang="en-US" dirty="0"/>
          </a:p>
          <a:p>
            <a:r>
              <a:rPr lang="en-US" dirty="0"/>
              <a:t>Different measures require different materials. For example, a published criterion referenced measure may come in a kit that includes a manual and all of the toys/materials needed to implement it. However, for some criterion-referenced measures, the only material provided is the manual and the other toys/materials will have to be collected and/or available in the child’s home, classroom, etc. When using event recording, a pre-made form and firm surface to allow for easier marking (e.g., clip board) and writing utensil will be needed.</a:t>
            </a:r>
          </a:p>
          <a:p>
            <a:endParaRPr lang="en-US" dirty="0"/>
          </a:p>
          <a:p>
            <a:r>
              <a:rPr lang="en-US" dirty="0"/>
              <a:t>Once the assessment data is collected and recorded, it will need to be summarized in some way to interpret the results and thus, use them to inform intervention and instruction.   </a:t>
            </a:r>
          </a:p>
          <a:p>
            <a:endParaRPr lang="en-US" dirty="0"/>
          </a:p>
          <a:p>
            <a:r>
              <a:rPr lang="en-US" dirty="0"/>
              <a:t>  </a:t>
            </a:r>
          </a:p>
          <a:p>
            <a:r>
              <a:rPr lang="en-US" dirty="0"/>
              <a:t>Authentic assessment data can be collected by different individuals (e.g., early interventionist in the home, teacher, speech language pathologist, paraprofessional, etc.). It is important to determine who will collect certain data and when that will be collected and if any training is needed to successfully collect the data.   </a:t>
            </a:r>
          </a:p>
          <a:p>
            <a:endParaRPr lang="en-US" dirty="0"/>
          </a:p>
          <a:p>
            <a:r>
              <a:rPr lang="en-US" dirty="0"/>
              <a:t>    </a:t>
            </a:r>
          </a:p>
        </p:txBody>
      </p:sp>
      <p:sp>
        <p:nvSpPr>
          <p:cNvPr id="4" name="Slide Number Placeholder 3"/>
          <p:cNvSpPr>
            <a:spLocks noGrp="1"/>
          </p:cNvSpPr>
          <p:nvPr>
            <p:ph type="sldNum" sz="quarter" idx="5"/>
          </p:nvPr>
        </p:nvSpPr>
        <p:spPr/>
        <p:txBody>
          <a:bodyPr/>
          <a:lstStyle/>
          <a:p>
            <a:fld id="{EB75C521-E302-44C1-9D0F-185697121048}" type="slidenum">
              <a:rPr lang="en-US" smtClean="0"/>
              <a:t>17</a:t>
            </a:fld>
            <a:endParaRPr lang="en-US" dirty="0"/>
          </a:p>
        </p:txBody>
      </p:sp>
    </p:spTree>
    <p:extLst>
      <p:ext uri="{BB962C8B-B14F-4D97-AF65-F5344CB8AC3E}">
        <p14:creationId xmlns:p14="http://schemas.microsoft.com/office/powerpoint/2010/main" val="379903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Verdana" panose="020B0604030504040204" pitchFamily="34" charset="0"/>
              </a:rPr>
              <a:t>Criterion-referenced assessments measure what the child can do and identify skills/behaviors that have been mastered. The child’s performance on the measure is compared with their own past performance. For example, Terrell was able to identify the shapes circle, triangle, square, and rectangle in September and when reassessed in December can now name those four shapes. In criterion-referenced measurement, the emphasis is on assessing specific and relevant behaviors that have been mastered rather than indicating the relative standing in the group of children. Some criterion-referenced assessments have been standardized on a sample of children with reliability and validity established, however, administration procedures are typically flexible. Some measures do yield age or developmental equivalents. Examples of commonly used criterion-referenced assessments with young children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solidFill>
                  <a:srgbClr val="333333"/>
                </a:solidFill>
                <a:effectLst/>
                <a:latin typeface="Verdana" panose="020B0604030504040204" pitchFamily="34" charset="0"/>
              </a:rPr>
              <a:t>The BRIGANCE Inventory of Early Development (Birth–7 years),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solidFill>
                  <a:srgbClr val="333333"/>
                </a:solidFill>
                <a:effectLst/>
                <a:latin typeface="Verdana" panose="020B0604030504040204" pitchFamily="34" charset="0"/>
              </a:rPr>
              <a:t>The Early Learning Accomplishment Profile (ELAP) (Birth-3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7CA01-7CB4-4735-973E-DF46F15CA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65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64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859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7202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584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2004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9835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Tree>
    <p:extLst>
      <p:ext uri="{BB962C8B-B14F-4D97-AF65-F5344CB8AC3E}">
        <p14:creationId xmlns:p14="http://schemas.microsoft.com/office/powerpoint/2010/main" val="1088206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944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57702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9557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418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3451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464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7816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2547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6268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12538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575703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732019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03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844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004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98562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8010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7024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47624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6379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6702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4780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8487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153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886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3392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740597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80546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2534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8845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570C9EF-9E20-4A43-8957-BF5A0D387C64}" type="slidenum">
              <a:rPr lang="en-US"/>
              <a:pPr>
                <a:defRPr/>
              </a:pPr>
              <a:t>‹#›</a:t>
            </a:fld>
            <a:endParaRPr lang="en-US" dirty="0"/>
          </a:p>
        </p:txBody>
      </p:sp>
    </p:spTree>
    <p:extLst>
      <p:ext uri="{BB962C8B-B14F-4D97-AF65-F5344CB8AC3E}">
        <p14:creationId xmlns:p14="http://schemas.microsoft.com/office/powerpoint/2010/main" val="361824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Tree>
    <p:extLst>
      <p:ext uri="{BB962C8B-B14F-4D97-AF65-F5344CB8AC3E}">
        <p14:creationId xmlns:p14="http://schemas.microsoft.com/office/powerpoint/2010/main" val="123556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25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1693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7997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13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738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1" kern="1200" baseline="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004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0632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3" name="AutoShape 2">
            <a:extLst>
              <a:ext uri="{FF2B5EF4-FFF2-40B4-BE49-F238E27FC236}">
                <a16:creationId xmlns:a16="http://schemas.microsoft.com/office/drawing/2014/main" id="{52F0EE77-699E-48FB-8BAB-5FA239D89D54}"/>
              </a:ext>
            </a:extLst>
          </p:cNvPr>
          <p:cNvCxnSpPr>
            <a:cxnSpLocks noChangeShapeType="1"/>
          </p:cNvCxnSpPr>
          <p:nvPr userDrawn="1"/>
        </p:nvCxnSpPr>
        <p:spPr bwMode="auto">
          <a:xfrm>
            <a:off x="3874430" y="6311899"/>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sp>
        <p:nvSpPr>
          <p:cNvPr id="2" name="Title Placeholder 1"/>
          <p:cNvSpPr>
            <a:spLocks noGrp="1"/>
          </p:cNvSpPr>
          <p:nvPr userDrawn="1">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AutoShape 2"/>
          <p:cNvCxnSpPr>
            <a:cxnSpLocks noChangeShapeType="1"/>
          </p:cNvCxnSpPr>
          <p:nvPr userDrawn="1"/>
        </p:nvCxnSpPr>
        <p:spPr bwMode="auto">
          <a:xfrm>
            <a:off x="-14151" y="6311899"/>
            <a:ext cx="4023360" cy="0"/>
          </a:xfrm>
          <a:prstGeom prst="straightConnector1">
            <a:avLst/>
          </a:prstGeom>
          <a:noFill/>
          <a:ln w="76200" cmpd="sng">
            <a:solidFill>
              <a:srgbClr val="121D89"/>
            </a:solidFill>
            <a:round/>
            <a:headEnd type="none" w="med" len="med"/>
            <a:tailEnd type="none" w="med" len="med"/>
          </a:ln>
          <a:extLst>
            <a:ext uri="{909E8E84-426E-40DD-AFC4-6F175D3DCCD1}">
              <a14:hiddenFill xmlns:a14="http://schemas.microsoft.com/office/drawing/2010/main">
                <a:noFill/>
              </a14:hiddenFill>
            </a:ext>
          </a:extLst>
        </p:spPr>
      </p:cxnSp>
      <p:grpSp>
        <p:nvGrpSpPr>
          <p:cNvPr id="6" name="Group 5">
            <a:extLst>
              <a:ext uri="{FF2B5EF4-FFF2-40B4-BE49-F238E27FC236}">
                <a16:creationId xmlns:a16="http://schemas.microsoft.com/office/drawing/2014/main" id="{024FCEE9-1A47-4A4E-AF57-A44182A11EC9}"/>
              </a:ext>
            </a:extLst>
          </p:cNvPr>
          <p:cNvGrpSpPr/>
          <p:nvPr userDrawn="1"/>
        </p:nvGrpSpPr>
        <p:grpSpPr>
          <a:xfrm>
            <a:off x="3975640" y="6096331"/>
            <a:ext cx="1316817" cy="793086"/>
            <a:chOff x="3895319" y="5245891"/>
            <a:chExt cx="1383085" cy="816425"/>
          </a:xfrm>
        </p:grpSpPr>
        <p:pic>
          <p:nvPicPr>
            <p:cNvPr id="9" name="Picture 8">
              <a:extLst>
                <a:ext uri="{FF2B5EF4-FFF2-40B4-BE49-F238E27FC236}">
                  <a16:creationId xmlns:a16="http://schemas.microsoft.com/office/drawing/2014/main" id="{835CEF8F-3065-4EBE-89E0-663B43514D5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09855" y="5245891"/>
              <a:ext cx="1368549" cy="554838"/>
            </a:xfrm>
            <a:prstGeom prst="rect">
              <a:avLst/>
            </a:prstGeom>
          </p:spPr>
        </p:pic>
        <p:sp>
          <p:nvSpPr>
            <p:cNvPr id="10" name="Text Box 2">
              <a:extLst>
                <a:ext uri="{FF2B5EF4-FFF2-40B4-BE49-F238E27FC236}">
                  <a16:creationId xmlns:a16="http://schemas.microsoft.com/office/drawing/2014/main" id="{FE2B3126-7524-43E3-9409-B84143B7BD69}"/>
                </a:ext>
              </a:extLst>
            </p:cNvPr>
            <p:cNvSpPr txBox="1">
              <a:spLocks noChangeArrowheads="1"/>
            </p:cNvSpPr>
            <p:nvPr/>
          </p:nvSpPr>
          <p:spPr bwMode="auto">
            <a:xfrm>
              <a:off x="3895319" y="5765372"/>
              <a:ext cx="1353361" cy="29694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000" b="1" i="1" dirty="0">
                  <a:solidFill>
                    <a:srgbClr val="002060"/>
                  </a:solidFill>
                  <a:effectLst/>
                  <a:latin typeface="Calibri Light" panose="020F0302020204030204" pitchFamily="34" charset="0"/>
                  <a:ea typeface="Times New Roman" panose="02020603050405020304" pitchFamily="18" charset="0"/>
                </a:rPr>
                <a:t>Purpose with Passion</a:t>
              </a:r>
              <a:endParaRPr lang="en-US" sz="1050" b="1" dirty="0">
                <a:solidFill>
                  <a:srgbClr val="002060"/>
                </a:solidFill>
                <a:effectLst/>
                <a:latin typeface="Times New Roman" panose="02020603050405020304" pitchFamily="18" charset="0"/>
                <a:ea typeface="Times New Roman" panose="02020603050405020304" pitchFamily="18" charset="0"/>
              </a:endParaRPr>
            </a:p>
          </p:txBody>
        </p:sp>
      </p:grpSp>
      <p:cxnSp>
        <p:nvCxnSpPr>
          <p:cNvPr id="21" name="AutoShape 2">
            <a:extLst>
              <a:ext uri="{FF2B5EF4-FFF2-40B4-BE49-F238E27FC236}">
                <a16:creationId xmlns:a16="http://schemas.microsoft.com/office/drawing/2014/main" id="{ACAA67B2-D225-44C9-A73C-921F803BFAD1}"/>
              </a:ext>
            </a:extLst>
          </p:cNvPr>
          <p:cNvCxnSpPr>
            <a:cxnSpLocks noChangeShapeType="1"/>
          </p:cNvCxnSpPr>
          <p:nvPr userDrawn="1"/>
        </p:nvCxnSpPr>
        <p:spPr bwMode="auto">
          <a:xfrm>
            <a:off x="5292457" y="6311899"/>
            <a:ext cx="3840480" cy="0"/>
          </a:xfrm>
          <a:prstGeom prst="straightConnector1">
            <a:avLst/>
          </a:prstGeom>
          <a:noFill/>
          <a:ln w="76200" cmpd="sng">
            <a:solidFill>
              <a:srgbClr val="121D89"/>
            </a:solidFill>
            <a:round/>
            <a:headEnd type="none" w="med" len="med"/>
            <a:tailEnd type="non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874946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u4kkpwc0zAA"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hyperlink" Target="https://ectacenter.org/~pdfs/decrp/PGP_ASM2_engagingfamilies_2018.pdf"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ites.ed.gov/idea/regs/b/d/300.304/c/1/ii" TargetMode="External"/><Relationship Id="rId2" Type="http://schemas.openxmlformats.org/officeDocument/2006/relationships/hyperlink" Target="https://sites.ed.gov/idea/regs/b/d/300.304/c/1/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di.nih.gov/blog/communities/10-tips-using-sign-language-interpret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refugeehealthta.org/access-to-care/language-access/best-practices-communicating-through-an-interprete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vp01thQBbeY"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hyperlink" Target="https://ectacenter.org/~pdfs/decrp/PGP_ASM2_engagingfamilies_2018.pdf" TargetMode="External"/><Relationship Id="rId2" Type="http://schemas.openxmlformats.org/officeDocument/2006/relationships/hyperlink" Target="https://www.dec-sped.org/dec-recommended-practi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refugeehealthta.org/access-to-care/language-access/best-practices-communicating-through-an-interpreter/" TargetMode="External"/><Relationship Id="rId2" Type="http://schemas.openxmlformats.org/officeDocument/2006/relationships/hyperlink" Target="https://www.edi.nih.gov/blog/communities/10-tips-using-sign-language-interprete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ites.ed.gov/idea/statute-chapter-33/subchapter-ii/1414" TargetMode="External"/><Relationship Id="rId2" Type="http://schemas.openxmlformats.org/officeDocument/2006/relationships/hyperlink" Target="https://sites.ed.gov/idea/regs/b/d/300.304" TargetMode="External"/><Relationship Id="rId1" Type="http://schemas.openxmlformats.org/officeDocument/2006/relationships/slideLayout" Target="../slideLayouts/slideLayout2.xml"/><Relationship Id="rId4" Type="http://schemas.openxmlformats.org/officeDocument/2006/relationships/hyperlink" Target="https://sites.ed.gov/idea/regs/b/d/300.322"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Authentic Assessment:</a:t>
            </a:r>
          </a:p>
        </p:txBody>
      </p:sp>
      <p:sp>
        <p:nvSpPr>
          <p:cNvPr id="3" name="Subtitle 2"/>
          <p:cNvSpPr>
            <a:spLocks noGrp="1"/>
          </p:cNvSpPr>
          <p:nvPr>
            <p:ph type="subTitle" idx="1"/>
          </p:nvPr>
        </p:nvSpPr>
        <p:spPr/>
        <p:txBody>
          <a:bodyPr>
            <a:normAutofit/>
          </a:bodyPr>
          <a:lstStyle/>
          <a:p>
            <a:r>
              <a:rPr kumimoji="0" lang="en-US" sz="5400" b="1" i="0" u="none" strike="noStrike" kern="1200" cap="none" spc="0" normalizeH="0" baseline="0" noProof="0" dirty="0">
                <a:ln>
                  <a:noFill/>
                </a:ln>
                <a:solidFill>
                  <a:srgbClr val="121F88"/>
                </a:solidFill>
                <a:effectLst/>
                <a:uLnTx/>
                <a:uFillTx/>
                <a:latin typeface="Calibri" panose="020F0502020204030204"/>
                <a:ea typeface="+mj-ea"/>
                <a:cs typeface="+mj-cs"/>
              </a:rPr>
              <a:t>An Introduction</a:t>
            </a:r>
            <a:endParaRPr lang="en-US" sz="5400" dirty="0"/>
          </a:p>
        </p:txBody>
      </p:sp>
    </p:spTree>
    <p:extLst>
      <p:ext uri="{BB962C8B-B14F-4D97-AF65-F5344CB8AC3E}">
        <p14:creationId xmlns:p14="http://schemas.microsoft.com/office/powerpoint/2010/main" val="1209839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47ED6-A082-4AB3-9D80-92E1DFF14385}"/>
              </a:ext>
            </a:extLst>
          </p:cNvPr>
          <p:cNvSpPr>
            <a:spLocks noGrp="1"/>
          </p:cNvSpPr>
          <p:nvPr>
            <p:ph type="title"/>
          </p:nvPr>
        </p:nvSpPr>
        <p:spPr/>
        <p:txBody>
          <a:bodyPr/>
          <a:lstStyle/>
          <a:p>
            <a:pPr algn="ctr"/>
            <a:r>
              <a:rPr lang="en-US" dirty="0"/>
              <a:t>Authentic Assessment Definition</a:t>
            </a:r>
          </a:p>
        </p:txBody>
      </p:sp>
      <p:sp>
        <p:nvSpPr>
          <p:cNvPr id="3" name="Content Placeholder 2">
            <a:extLst>
              <a:ext uri="{FF2B5EF4-FFF2-40B4-BE49-F238E27FC236}">
                <a16:creationId xmlns:a16="http://schemas.microsoft.com/office/drawing/2014/main" id="{7B6581C6-D888-4E3E-AE49-D57109B0063F}"/>
              </a:ext>
            </a:extLst>
          </p:cNvPr>
          <p:cNvSpPr>
            <a:spLocks noGrp="1"/>
          </p:cNvSpPr>
          <p:nvPr>
            <p:ph idx="1"/>
          </p:nvPr>
        </p:nvSpPr>
        <p:spPr/>
        <p: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altLang="en-US" b="0" i="0" u="none" strike="noStrike" kern="1200" cap="none" spc="0" normalizeH="0" baseline="0" noProof="0" dirty="0">
                <a:ln>
                  <a:noFill/>
                </a:ln>
                <a:solidFill>
                  <a:prstClr val="black"/>
                </a:solidFill>
                <a:effectLst/>
                <a:uLnTx/>
                <a:uFillTx/>
                <a:ea typeface="+mn-ea"/>
                <a:cs typeface="+mn-cs"/>
              </a:rPr>
              <a:t>“… the systematic recording of developmental observations over time about the naturally occurring behaviors and functional competencies of young children in daily routines by familiar and knowledgeable caregivers in the child’s life.”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u="none" strike="noStrike" kern="1200" cap="none" spc="0" normalizeH="0" baseline="0" noProof="0" dirty="0">
                <a:ln>
                  <a:noFill/>
                </a:ln>
                <a:solidFill>
                  <a:prstClr val="black"/>
                </a:solidFill>
                <a:effectLst/>
                <a:uLnTx/>
                <a:uFillTx/>
                <a:ea typeface="+mn-ea"/>
                <a:cs typeface="+mn-cs"/>
              </a:rPr>
              <a:t>Bagnato, S. J., &amp; Yeh-Ho, H. (2006)</a:t>
            </a:r>
            <a:endParaRPr kumimoji="0" lang="en-US" altLang="en-US" b="0" u="none" strike="noStrike" kern="1200" cap="none" spc="0" normalizeH="0" baseline="0" noProof="0" dirty="0">
              <a:ln>
                <a:noFill/>
              </a:ln>
              <a:solidFill>
                <a:prstClr val="black"/>
              </a:solidFill>
              <a:effectLst/>
              <a:uLnTx/>
              <a:uFillTx/>
              <a:ea typeface="+mn-ea"/>
              <a:cs typeface="+mn-cs"/>
            </a:endParaRPr>
          </a:p>
          <a:p>
            <a:pPr marL="0" indent="0">
              <a:buNone/>
            </a:pPr>
            <a:endParaRPr lang="en-US" dirty="0"/>
          </a:p>
        </p:txBody>
      </p:sp>
    </p:spTree>
    <p:extLst>
      <p:ext uri="{BB962C8B-B14F-4D97-AF65-F5344CB8AC3E}">
        <p14:creationId xmlns:p14="http://schemas.microsoft.com/office/powerpoint/2010/main" val="356262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1CF8-92F0-4D5B-B8B9-1BE93DBE155C}"/>
              </a:ext>
            </a:extLst>
          </p:cNvPr>
          <p:cNvSpPr>
            <a:spLocks noGrp="1"/>
          </p:cNvSpPr>
          <p:nvPr>
            <p:ph type="title"/>
          </p:nvPr>
        </p:nvSpPr>
        <p:spPr>
          <a:xfrm>
            <a:off x="628650" y="123568"/>
            <a:ext cx="7886700" cy="1433383"/>
          </a:xfrm>
        </p:spPr>
        <p:txBody>
          <a:bodyPr/>
          <a:lstStyle/>
          <a:p>
            <a:pPr algn="ctr"/>
            <a:r>
              <a:rPr lang="en-US" dirty="0"/>
              <a:t>Five Characteristics of </a:t>
            </a:r>
            <a:br>
              <a:rPr lang="en-US" dirty="0"/>
            </a:br>
            <a:r>
              <a:rPr lang="en-US" dirty="0"/>
              <a:t>Authentic Assessment</a:t>
            </a:r>
          </a:p>
        </p:txBody>
      </p:sp>
      <p:graphicFrame>
        <p:nvGraphicFramePr>
          <p:cNvPr id="3" name="Diagram 2" descr="This figure represe ">
            <a:extLst>
              <a:ext uri="{FF2B5EF4-FFF2-40B4-BE49-F238E27FC236}">
                <a16:creationId xmlns:a16="http://schemas.microsoft.com/office/drawing/2014/main" id="{45539460-6FE8-4167-9F73-7FCB32303308}"/>
              </a:ext>
            </a:extLst>
          </p:cNvPr>
          <p:cNvGraphicFramePr/>
          <p:nvPr>
            <p:extLst>
              <p:ext uri="{D42A27DB-BD31-4B8C-83A1-F6EECF244321}">
                <p14:modId xmlns:p14="http://schemas.microsoft.com/office/powerpoint/2010/main" val="3414570978"/>
              </p:ext>
            </p:extLst>
          </p:nvPr>
        </p:nvGraphicFramePr>
        <p:xfrm>
          <a:off x="628650" y="1779373"/>
          <a:ext cx="7526808" cy="4000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87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C0A5-1F05-4CF8-B912-2487AA825C77}"/>
              </a:ext>
            </a:extLst>
          </p:cNvPr>
          <p:cNvSpPr>
            <a:spLocks noGrp="1"/>
          </p:cNvSpPr>
          <p:nvPr>
            <p:ph type="title"/>
          </p:nvPr>
        </p:nvSpPr>
        <p:spPr/>
        <p:txBody>
          <a:bodyPr/>
          <a:lstStyle/>
          <a:p>
            <a:pPr algn="ctr"/>
            <a:r>
              <a:rPr lang="en-US" dirty="0"/>
              <a:t>How Authentic Assessment Fits in the Assessment Process</a:t>
            </a:r>
          </a:p>
        </p:txBody>
      </p:sp>
      <p:sp>
        <p:nvSpPr>
          <p:cNvPr id="3" name="Content Placeholder 2">
            <a:extLst>
              <a:ext uri="{FF2B5EF4-FFF2-40B4-BE49-F238E27FC236}">
                <a16:creationId xmlns:a16="http://schemas.microsoft.com/office/drawing/2014/main" id="{99649CEE-6940-43C7-911A-18C70F56051B}"/>
              </a:ext>
            </a:extLst>
          </p:cNvPr>
          <p:cNvSpPr>
            <a:spLocks noGrp="1"/>
          </p:cNvSpPr>
          <p:nvPr>
            <p:ph idx="1"/>
          </p:nvPr>
        </p:nvSpPr>
        <p:spPr/>
        <p:txBody>
          <a:bodyPr>
            <a:normAutofit/>
          </a:bodyPr>
          <a:lstStyle/>
          <a:p>
            <a:pPr>
              <a:lnSpc>
                <a:spcPct val="150000"/>
              </a:lnSpc>
            </a:pPr>
            <a:r>
              <a:rPr lang="en-US" sz="3200" dirty="0"/>
              <a:t>Screening</a:t>
            </a:r>
          </a:p>
          <a:p>
            <a:pPr>
              <a:lnSpc>
                <a:spcPct val="150000"/>
              </a:lnSpc>
            </a:pPr>
            <a:r>
              <a:rPr lang="en-US" sz="3200" dirty="0"/>
              <a:t>Diagnosis/eligibility</a:t>
            </a:r>
          </a:p>
          <a:p>
            <a:pPr>
              <a:lnSpc>
                <a:spcPct val="150000"/>
              </a:lnSpc>
            </a:pPr>
            <a:r>
              <a:rPr lang="en-US" sz="3200" dirty="0">
                <a:highlight>
                  <a:srgbClr val="FFFF00"/>
                </a:highlight>
              </a:rPr>
              <a:t>Program planning </a:t>
            </a:r>
          </a:p>
          <a:p>
            <a:pPr>
              <a:lnSpc>
                <a:spcPct val="150000"/>
              </a:lnSpc>
            </a:pPr>
            <a:r>
              <a:rPr lang="en-US" sz="3200" dirty="0">
                <a:highlight>
                  <a:srgbClr val="FFFF00"/>
                </a:highlight>
              </a:rPr>
              <a:t>Progress monitoring</a:t>
            </a:r>
          </a:p>
          <a:p>
            <a:pPr>
              <a:lnSpc>
                <a:spcPct val="150000"/>
              </a:lnSpc>
            </a:pPr>
            <a:r>
              <a:rPr lang="en-US" sz="3200" dirty="0">
                <a:highlight>
                  <a:srgbClr val="FFFF00"/>
                </a:highlight>
              </a:rPr>
              <a:t>Program evaluation/accountability</a:t>
            </a:r>
          </a:p>
        </p:txBody>
      </p:sp>
    </p:spTree>
    <p:extLst>
      <p:ext uri="{BB962C8B-B14F-4D97-AF65-F5344CB8AC3E}">
        <p14:creationId xmlns:p14="http://schemas.microsoft.com/office/powerpoint/2010/main" val="219983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DD1C-2BA4-435E-9F5D-C8DB6DF8F5AF}"/>
              </a:ext>
            </a:extLst>
          </p:cNvPr>
          <p:cNvSpPr>
            <a:spLocks noGrp="1"/>
          </p:cNvSpPr>
          <p:nvPr>
            <p:ph type="title"/>
          </p:nvPr>
        </p:nvSpPr>
        <p:spPr>
          <a:xfrm>
            <a:off x="628650" y="169174"/>
            <a:ext cx="7886700" cy="1325563"/>
          </a:xfrm>
        </p:spPr>
        <p:txBody>
          <a:bodyPr/>
          <a:lstStyle/>
          <a:p>
            <a:pPr algn="ctr"/>
            <a:r>
              <a:rPr lang="en-US" dirty="0"/>
              <a:t>Authentic Assessment Cycle</a:t>
            </a:r>
          </a:p>
        </p:txBody>
      </p:sp>
      <p:graphicFrame>
        <p:nvGraphicFramePr>
          <p:cNvPr id="4" name="Content Placeholder 3" descr="This slide represents the authentic assessment cycle: observation, documentation, review and interpretation, planning, and intervention and instruction. ">
            <a:extLst>
              <a:ext uri="{FF2B5EF4-FFF2-40B4-BE49-F238E27FC236}">
                <a16:creationId xmlns:a16="http://schemas.microsoft.com/office/drawing/2014/main" id="{1A0009C3-FA68-4B0D-B39A-5C10D828EC4C}"/>
              </a:ext>
            </a:extLst>
          </p:cNvPr>
          <p:cNvGraphicFramePr>
            <a:graphicFrameLocks noGrp="1"/>
          </p:cNvGraphicFramePr>
          <p:nvPr>
            <p:ph idx="1"/>
            <p:extLst>
              <p:ext uri="{D42A27DB-BD31-4B8C-83A1-F6EECF244321}">
                <p14:modId xmlns:p14="http://schemas.microsoft.com/office/powerpoint/2010/main" val="1447822806"/>
              </p:ext>
            </p:extLst>
          </p:nvPr>
        </p:nvGraphicFramePr>
        <p:xfrm>
          <a:off x="1" y="1117599"/>
          <a:ext cx="9144000" cy="4978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couple of young girls sitting on the floor reading a book&#10;&#10;">
            <a:extLst>
              <a:ext uri="{FF2B5EF4-FFF2-40B4-BE49-F238E27FC236}">
                <a16:creationId xmlns:a16="http://schemas.microsoft.com/office/drawing/2014/main" id="{7A9B3581-70DE-4E6F-93C9-003DC56797C3}"/>
              </a:ext>
            </a:extLst>
          </p:cNvPr>
          <p:cNvPicPr>
            <a:picLocks noChangeAspect="1"/>
          </p:cNvPicPr>
          <p:nvPr/>
        </p:nvPicPr>
        <p:blipFill>
          <a:blip r:embed="rId8"/>
          <a:stretch>
            <a:fillRect/>
          </a:stretch>
        </p:blipFill>
        <p:spPr>
          <a:xfrm>
            <a:off x="4039230" y="2849184"/>
            <a:ext cx="1367162" cy="1606858"/>
          </a:xfrm>
          <a:prstGeom prst="rect">
            <a:avLst/>
          </a:prstGeom>
        </p:spPr>
      </p:pic>
    </p:spTree>
    <p:extLst>
      <p:ext uri="{BB962C8B-B14F-4D97-AF65-F5344CB8AC3E}">
        <p14:creationId xmlns:p14="http://schemas.microsoft.com/office/powerpoint/2010/main" val="2683241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E6B9-CE95-466D-9F91-D418E33CD472}"/>
              </a:ext>
            </a:extLst>
          </p:cNvPr>
          <p:cNvSpPr>
            <a:spLocks noGrp="1"/>
          </p:cNvSpPr>
          <p:nvPr>
            <p:ph type="title"/>
          </p:nvPr>
        </p:nvSpPr>
        <p:spPr/>
        <p:txBody>
          <a:bodyPr>
            <a:normAutofit fontScale="90000"/>
          </a:bodyPr>
          <a:lstStyle/>
          <a:p>
            <a:pPr algn="ctr"/>
            <a:r>
              <a:rPr kumimoji="0" lang="en-US" sz="4000" b="1" i="0" u="none" strike="noStrike" kern="1200" cap="none" spc="0" normalizeH="0" baseline="0" noProof="0" dirty="0">
                <a:ln>
                  <a:noFill/>
                </a:ln>
                <a:solidFill>
                  <a:srgbClr val="121F88"/>
                </a:solidFill>
                <a:effectLst/>
                <a:uLnTx/>
                <a:uFillTx/>
                <a:latin typeface="Calibri" panose="020F0502020204030204"/>
                <a:ea typeface="+mj-ea"/>
                <a:cs typeface="+mj-cs"/>
              </a:rPr>
              <a:t>Comparison of Authentic Assessment With Formal Assessment</a:t>
            </a:r>
            <a:endParaRPr lang="en-US" dirty="0"/>
          </a:p>
        </p:txBody>
      </p:sp>
      <p:sp>
        <p:nvSpPr>
          <p:cNvPr id="3" name="Content Placeholder 2">
            <a:extLst>
              <a:ext uri="{FF2B5EF4-FFF2-40B4-BE49-F238E27FC236}">
                <a16:creationId xmlns:a16="http://schemas.microsoft.com/office/drawing/2014/main" id="{BB99EE84-21CB-4191-9CD2-816AFBB1570E}"/>
              </a:ext>
            </a:extLst>
          </p:cNvPr>
          <p:cNvSpPr>
            <a:spLocks noGrp="1"/>
          </p:cNvSpPr>
          <p:nvPr>
            <p:ph sz="half" idx="1"/>
          </p:nvPr>
        </p:nvSpPr>
        <p:spPr>
          <a:xfrm>
            <a:off x="628650" y="1690689"/>
            <a:ext cx="3886200" cy="4486274"/>
          </a:xfrm>
        </p:spPr>
        <p:txBody>
          <a:bodyPr>
            <a:normAutofit/>
          </a:bodyPr>
          <a:lstStyle/>
          <a:p>
            <a:pPr marL="0" indent="0" algn="ctr">
              <a:buNone/>
            </a:pPr>
            <a:r>
              <a:rPr kumimoji="0" lang="en-US" b="1" i="0" u="none" strike="noStrike" kern="1200" cap="none" spc="0" normalizeH="0" baseline="0" noProof="0" dirty="0">
                <a:ln>
                  <a:noFill/>
                </a:ln>
                <a:solidFill>
                  <a:srgbClr val="121F88"/>
                </a:solidFill>
                <a:effectLst/>
                <a:uLnTx/>
                <a:uFillTx/>
                <a:latin typeface="Calibri" panose="020F0502020204030204"/>
                <a:ea typeface="+mj-ea"/>
                <a:cs typeface="+mj-cs"/>
              </a:rPr>
              <a:t>Formal </a:t>
            </a:r>
            <a:endParaRPr lang="en-US" b="1" dirty="0"/>
          </a:p>
          <a:p>
            <a:r>
              <a:rPr lang="en-US" dirty="0"/>
              <a:t>Child selects a response</a:t>
            </a:r>
          </a:p>
          <a:p>
            <a:r>
              <a:rPr lang="en-US" dirty="0"/>
              <a:t>Recall/recognition</a:t>
            </a:r>
          </a:p>
          <a:p>
            <a:r>
              <a:rPr lang="en-US" dirty="0"/>
              <a:t>Setting unfamiliar</a:t>
            </a:r>
          </a:p>
          <a:p>
            <a:r>
              <a:rPr lang="en-US" dirty="0"/>
              <a:t>Person(s) administering unfamiliar</a:t>
            </a:r>
          </a:p>
          <a:p>
            <a:r>
              <a:rPr lang="en-US" dirty="0"/>
              <a:t>Contrived</a:t>
            </a:r>
          </a:p>
          <a:p>
            <a:endParaRPr lang="en-US" dirty="0"/>
          </a:p>
          <a:p>
            <a:pPr marL="0" indent="0" algn="ctr">
              <a:buNone/>
            </a:pPr>
            <a:endParaRPr lang="en-US" b="1" dirty="0"/>
          </a:p>
        </p:txBody>
      </p:sp>
      <p:sp>
        <p:nvSpPr>
          <p:cNvPr id="4" name="Content Placeholder 3">
            <a:extLst>
              <a:ext uri="{FF2B5EF4-FFF2-40B4-BE49-F238E27FC236}">
                <a16:creationId xmlns:a16="http://schemas.microsoft.com/office/drawing/2014/main" id="{5B0C4846-7A1B-43AE-B5E2-1FBB4774C3BD}"/>
              </a:ext>
            </a:extLst>
          </p:cNvPr>
          <p:cNvSpPr>
            <a:spLocks noGrp="1"/>
          </p:cNvSpPr>
          <p:nvPr>
            <p:ph sz="half" idx="2"/>
          </p:nvPr>
        </p:nvSpPr>
        <p:spPr>
          <a:xfrm>
            <a:off x="4629150" y="1690689"/>
            <a:ext cx="3886200" cy="4486274"/>
          </a:xfrm>
        </p:spPr>
        <p:txBody>
          <a:bodyPr>
            <a:normAutofit/>
          </a:bodyPr>
          <a:lstStyle/>
          <a:p>
            <a:pPr marL="0" indent="0" algn="ctr">
              <a:buNone/>
            </a:pPr>
            <a:r>
              <a:rPr kumimoji="0" lang="en-US" b="1" i="0" u="none" strike="noStrike" kern="1200" cap="none" spc="0" normalizeH="0" baseline="0" noProof="0" dirty="0">
                <a:ln>
                  <a:noFill/>
                </a:ln>
                <a:solidFill>
                  <a:srgbClr val="121F88"/>
                </a:solidFill>
                <a:effectLst/>
                <a:uLnTx/>
                <a:uFillTx/>
                <a:latin typeface="Calibri" panose="020F0502020204030204"/>
                <a:ea typeface="+mj-ea"/>
                <a:cs typeface="+mj-cs"/>
              </a:rPr>
              <a:t>Authentic </a:t>
            </a:r>
          </a:p>
          <a:p>
            <a:r>
              <a:rPr lang="en-US" dirty="0"/>
              <a:t>Child performs a task</a:t>
            </a:r>
          </a:p>
          <a:p>
            <a:r>
              <a:rPr lang="en-US" dirty="0"/>
              <a:t>Application of skills</a:t>
            </a:r>
          </a:p>
          <a:p>
            <a:r>
              <a:rPr lang="en-US" dirty="0"/>
              <a:t>Setting familiar</a:t>
            </a:r>
          </a:p>
          <a:p>
            <a:r>
              <a:rPr lang="en-US" dirty="0"/>
              <a:t>Person “administering” familiar</a:t>
            </a:r>
          </a:p>
          <a:p>
            <a:r>
              <a:rPr lang="en-US" dirty="0"/>
              <a:t>Real-life</a:t>
            </a:r>
          </a:p>
          <a:p>
            <a:endParaRPr lang="en-US" dirty="0"/>
          </a:p>
        </p:txBody>
      </p:sp>
    </p:spTree>
    <p:extLst>
      <p:ext uri="{BB962C8B-B14F-4D97-AF65-F5344CB8AC3E}">
        <p14:creationId xmlns:p14="http://schemas.microsoft.com/office/powerpoint/2010/main" val="305195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E2E4649-BEF3-418A-997E-86780B778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extLst>
              <a:ext uri="{FF2B5EF4-FFF2-40B4-BE49-F238E27FC236}">
                <a16:creationId xmlns:a16="http://schemas.microsoft.com/office/drawing/2014/main" id="{7EDE953A-2E4A-4D12-9699-CA0CE50DF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63201" y="1756600"/>
            <a:ext cx="810244"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F8DDFE65-3FFB-4836-854D-45FF3DF02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629" y="1357766"/>
            <a:ext cx="515815"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10784673-12A3-42ED-B56C-4A8DFCE42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9137" y="1135060"/>
            <a:ext cx="307028"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8">
            <a:extLst>
              <a:ext uri="{FF2B5EF4-FFF2-40B4-BE49-F238E27FC236}">
                <a16:creationId xmlns:a16="http://schemas.microsoft.com/office/drawing/2014/main" id="{6B93BE2A-49B0-4DB7-8B31-A18AF92AC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3966646"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81F5A8A-5082-4626-B96E-A48D327DB3B2}"/>
              </a:ext>
            </a:extLst>
          </p:cNvPr>
          <p:cNvSpPr>
            <a:spLocks noGrp="1"/>
          </p:cNvSpPr>
          <p:nvPr>
            <p:ph type="title"/>
          </p:nvPr>
        </p:nvSpPr>
        <p:spPr>
          <a:xfrm>
            <a:off x="596506" y="1357766"/>
            <a:ext cx="3241653" cy="3433309"/>
          </a:xfrm>
        </p:spPr>
        <p:txBody>
          <a:bodyPr vert="horz" lIns="91440" tIns="45720" rIns="91440" bIns="45720" rtlCol="0" anchor="b">
            <a:normAutofit/>
          </a:bodyPr>
          <a:lstStyle/>
          <a:p>
            <a:r>
              <a:rPr lang="en-US" sz="4700" dirty="0">
                <a:solidFill>
                  <a:srgbClr val="FFFFFF"/>
                </a:solidFill>
              </a:rPr>
              <a:t>Authentic Assessment Measures </a:t>
            </a:r>
          </a:p>
        </p:txBody>
      </p:sp>
      <p:pic>
        <p:nvPicPr>
          <p:cNvPr id="5" name="Picture 4" descr="Decorative representation of anecdotal notes.">
            <a:extLst>
              <a:ext uri="{FF2B5EF4-FFF2-40B4-BE49-F238E27FC236}">
                <a16:creationId xmlns:a16="http://schemas.microsoft.com/office/drawing/2014/main" id="{EEE9FAB1-12FF-48A6-9A77-142A432C3444}"/>
              </a:ext>
            </a:extLst>
          </p:cNvPr>
          <p:cNvPicPr>
            <a:picLocks noChangeAspect="1"/>
          </p:cNvPicPr>
          <p:nvPr/>
        </p:nvPicPr>
        <p:blipFill>
          <a:blip r:embed="rId2"/>
          <a:stretch>
            <a:fillRect/>
          </a:stretch>
        </p:blipFill>
        <p:spPr>
          <a:xfrm>
            <a:off x="4572000" y="1268990"/>
            <a:ext cx="1926209" cy="1444656"/>
          </a:xfrm>
          <a:prstGeom prst="rect">
            <a:avLst/>
          </a:prstGeom>
        </p:spPr>
      </p:pic>
      <p:pic>
        <p:nvPicPr>
          <p:cNvPr id="7" name="Picture 6" descr="Cover of Inside HELP: Administration and Reference Manual.">
            <a:extLst>
              <a:ext uri="{FF2B5EF4-FFF2-40B4-BE49-F238E27FC236}">
                <a16:creationId xmlns:a16="http://schemas.microsoft.com/office/drawing/2014/main" id="{0D46DBAF-D97A-4908-A9A6-6F4F180DC38E}"/>
              </a:ext>
            </a:extLst>
          </p:cNvPr>
          <p:cNvPicPr>
            <a:picLocks noChangeAspect="1"/>
          </p:cNvPicPr>
          <p:nvPr/>
        </p:nvPicPr>
        <p:blipFill>
          <a:blip r:embed="rId3"/>
          <a:stretch>
            <a:fillRect/>
          </a:stretch>
        </p:blipFill>
        <p:spPr>
          <a:xfrm>
            <a:off x="6618858" y="734130"/>
            <a:ext cx="1919307" cy="2514375"/>
          </a:xfrm>
          <a:prstGeom prst="rect">
            <a:avLst/>
          </a:prstGeom>
        </p:spPr>
      </p:pic>
      <p:pic>
        <p:nvPicPr>
          <p:cNvPr id="4" name="Picture 3" descr="Decorative representation of a checklist on a clip board.">
            <a:extLst>
              <a:ext uri="{FF2B5EF4-FFF2-40B4-BE49-F238E27FC236}">
                <a16:creationId xmlns:a16="http://schemas.microsoft.com/office/drawing/2014/main" id="{D9F66B3E-DCC0-4D53-A22A-F541C2BC65AD}"/>
              </a:ext>
            </a:extLst>
          </p:cNvPr>
          <p:cNvPicPr>
            <a:picLocks noChangeAspect="1"/>
          </p:cNvPicPr>
          <p:nvPr/>
        </p:nvPicPr>
        <p:blipFill>
          <a:blip r:embed="rId4"/>
          <a:stretch>
            <a:fillRect/>
          </a:stretch>
        </p:blipFill>
        <p:spPr>
          <a:xfrm>
            <a:off x="4606349" y="3508757"/>
            <a:ext cx="1857509" cy="2718307"/>
          </a:xfrm>
          <a:prstGeom prst="rect">
            <a:avLst/>
          </a:prstGeom>
        </p:spPr>
      </p:pic>
      <p:pic>
        <p:nvPicPr>
          <p:cNvPr id="6" name="Picture 5" descr="Table with tally marks and frequency for categorizing colors..&#10;&#10;">
            <a:extLst>
              <a:ext uri="{FF2B5EF4-FFF2-40B4-BE49-F238E27FC236}">
                <a16:creationId xmlns:a16="http://schemas.microsoft.com/office/drawing/2014/main" id="{6FDC6C08-5301-4684-9CE2-C2E4D920015E}"/>
              </a:ext>
            </a:extLst>
          </p:cNvPr>
          <p:cNvPicPr>
            <a:picLocks noChangeAspect="1"/>
          </p:cNvPicPr>
          <p:nvPr/>
        </p:nvPicPr>
        <p:blipFill>
          <a:blip r:embed="rId5"/>
          <a:stretch>
            <a:fillRect/>
          </a:stretch>
        </p:blipFill>
        <p:spPr>
          <a:xfrm>
            <a:off x="6618858" y="4232781"/>
            <a:ext cx="1944210" cy="1280333"/>
          </a:xfrm>
          <a:prstGeom prst="rect">
            <a:avLst/>
          </a:prstGeom>
        </p:spPr>
      </p:pic>
    </p:spTree>
    <p:extLst>
      <p:ext uri="{BB962C8B-B14F-4D97-AF65-F5344CB8AC3E}">
        <p14:creationId xmlns:p14="http://schemas.microsoft.com/office/powerpoint/2010/main" val="212637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5FE6-90B1-4BEA-9870-CA0EFDA9D06D}"/>
              </a:ext>
            </a:extLst>
          </p:cNvPr>
          <p:cNvSpPr>
            <a:spLocks noGrp="1"/>
          </p:cNvSpPr>
          <p:nvPr>
            <p:ph type="title"/>
          </p:nvPr>
        </p:nvSpPr>
        <p:spPr/>
        <p:txBody>
          <a:bodyPr/>
          <a:lstStyle/>
          <a:p>
            <a:pPr algn="ctr"/>
            <a:r>
              <a:rPr lang="en-US" dirty="0">
                <a:latin typeface="+mn-lt"/>
              </a:rPr>
              <a:t>Commonly Used Authentic Assessment Measures</a:t>
            </a:r>
          </a:p>
        </p:txBody>
      </p:sp>
      <p:sp>
        <p:nvSpPr>
          <p:cNvPr id="3" name="Content Placeholder 2">
            <a:extLst>
              <a:ext uri="{FF2B5EF4-FFF2-40B4-BE49-F238E27FC236}">
                <a16:creationId xmlns:a16="http://schemas.microsoft.com/office/drawing/2014/main" id="{7F1D75B8-5695-4CD2-B71F-9E95FD19591D}"/>
              </a:ext>
            </a:extLst>
          </p:cNvPr>
          <p:cNvSpPr>
            <a:spLocks noGrp="1"/>
          </p:cNvSpPr>
          <p:nvPr>
            <p:ph sz="half" idx="1"/>
          </p:nvPr>
        </p:nvSpPr>
        <p:spPr/>
        <p:txBody>
          <a:bodyPr>
            <a:normAutofit/>
          </a:bodyPr>
          <a:lstStyle/>
          <a:p>
            <a:r>
              <a:rPr lang="en-US" dirty="0"/>
              <a:t>Criterion-referenced</a:t>
            </a:r>
          </a:p>
          <a:p>
            <a:r>
              <a:rPr lang="en-US" dirty="0"/>
              <a:t>Curriculum-based</a:t>
            </a:r>
          </a:p>
          <a:p>
            <a:r>
              <a:rPr lang="en-US" dirty="0"/>
              <a:t>Play-based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Interviews</a:t>
            </a:r>
          </a:p>
          <a:p>
            <a:r>
              <a:rPr lang="en-US" dirty="0"/>
              <a:t>Checklists</a:t>
            </a:r>
          </a:p>
          <a:p>
            <a:r>
              <a:rPr lang="en-US" dirty="0"/>
              <a:t>Rubrics</a:t>
            </a:r>
          </a:p>
        </p:txBody>
      </p:sp>
      <p:sp>
        <p:nvSpPr>
          <p:cNvPr id="4" name="Content Placeholder 3">
            <a:extLst>
              <a:ext uri="{FF2B5EF4-FFF2-40B4-BE49-F238E27FC236}">
                <a16:creationId xmlns:a16="http://schemas.microsoft.com/office/drawing/2014/main" id="{1AD901B2-33A9-4B1A-BD32-90067C0592B7}"/>
              </a:ext>
            </a:extLst>
          </p:cNvPr>
          <p:cNvSpPr>
            <a:spLocks noGrp="1"/>
          </p:cNvSpPr>
          <p:nvPr>
            <p:ph sz="half" idx="2"/>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Work samples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Portfolios</a:t>
            </a:r>
          </a:p>
          <a:p>
            <a:r>
              <a:rPr lang="en-US" dirty="0"/>
              <a:t>Anecdotal notes</a:t>
            </a:r>
          </a:p>
          <a:p>
            <a:r>
              <a:rPr lang="en-US" dirty="0"/>
              <a:t>Event sampling</a:t>
            </a:r>
          </a:p>
          <a:p>
            <a:r>
              <a:rPr lang="en-US" dirty="0"/>
              <a:t>Duration recording</a:t>
            </a:r>
          </a:p>
          <a:p>
            <a:r>
              <a:rPr lang="en-US"/>
              <a:t>Interval recording</a:t>
            </a:r>
            <a:endParaRPr lang="en-US" dirty="0"/>
          </a:p>
          <a:p>
            <a:r>
              <a:rPr lang="en-US" dirty="0"/>
              <a:t>Latency</a:t>
            </a:r>
          </a:p>
          <a:p>
            <a:endParaRPr lang="en-US" sz="2400" dirty="0"/>
          </a:p>
        </p:txBody>
      </p:sp>
    </p:spTree>
    <p:extLst>
      <p:ext uri="{BB962C8B-B14F-4D97-AF65-F5344CB8AC3E}">
        <p14:creationId xmlns:p14="http://schemas.microsoft.com/office/powerpoint/2010/main" val="1063663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48B0-5932-459E-B90B-30E105765DBD}"/>
              </a:ext>
            </a:extLst>
          </p:cNvPr>
          <p:cNvSpPr>
            <a:spLocks noGrp="1"/>
          </p:cNvSpPr>
          <p:nvPr>
            <p:ph type="title"/>
          </p:nvPr>
        </p:nvSpPr>
        <p:spPr/>
        <p:txBody>
          <a:bodyPr>
            <a:normAutofit fontScale="90000"/>
          </a:bodyPr>
          <a:lstStyle/>
          <a:p>
            <a:pPr algn="ctr"/>
            <a:r>
              <a:rPr lang="en-US" dirty="0"/>
              <a:t>Questions to Consider in Selecting an Authentic Assessment Measure </a:t>
            </a:r>
          </a:p>
        </p:txBody>
      </p:sp>
      <p:sp>
        <p:nvSpPr>
          <p:cNvPr id="3" name="Content Placeholder 2">
            <a:extLst>
              <a:ext uri="{FF2B5EF4-FFF2-40B4-BE49-F238E27FC236}">
                <a16:creationId xmlns:a16="http://schemas.microsoft.com/office/drawing/2014/main" id="{BFEE2F43-57E0-441C-A528-E66DF0E2AA7F}"/>
              </a:ext>
            </a:extLst>
          </p:cNvPr>
          <p:cNvSpPr>
            <a:spLocks noGrp="1"/>
          </p:cNvSpPr>
          <p:nvPr>
            <p:ph idx="1"/>
          </p:nvPr>
        </p:nvSpPr>
        <p:spPr/>
        <p:txBody>
          <a:bodyPr/>
          <a:lstStyle/>
          <a:p>
            <a:r>
              <a:rPr lang="en-US" dirty="0"/>
              <a:t>Who is to be assessed?</a:t>
            </a:r>
          </a:p>
          <a:p>
            <a:r>
              <a:rPr lang="en-US" dirty="0"/>
              <a:t>What behavior(s) or skill(s) are to be assessed?</a:t>
            </a:r>
          </a:p>
          <a:p>
            <a:r>
              <a:rPr lang="en-US" dirty="0"/>
              <a:t>What is the best assessment measure for those behavior(s) or skill(s)?</a:t>
            </a:r>
          </a:p>
          <a:p>
            <a:r>
              <a:rPr lang="en-US" dirty="0"/>
              <a:t>Who will conduct the assessment and when?</a:t>
            </a:r>
          </a:p>
          <a:p>
            <a:r>
              <a:rPr lang="en-US" dirty="0"/>
              <a:t>What training is needed to use that measure?</a:t>
            </a:r>
          </a:p>
          <a:p>
            <a:r>
              <a:rPr lang="en-US" dirty="0"/>
              <a:t>What materials, etc. are needed? </a:t>
            </a:r>
          </a:p>
          <a:p>
            <a:r>
              <a:rPr lang="en-US" dirty="0"/>
              <a:t>How will the results be summarized, interpreted and used?    </a:t>
            </a:r>
          </a:p>
        </p:txBody>
      </p:sp>
    </p:spTree>
    <p:extLst>
      <p:ext uri="{BB962C8B-B14F-4D97-AF65-F5344CB8AC3E}">
        <p14:creationId xmlns:p14="http://schemas.microsoft.com/office/powerpoint/2010/main" val="1286147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310B-E338-4E87-9061-28EFBB548431}"/>
              </a:ext>
            </a:extLst>
          </p:cNvPr>
          <p:cNvSpPr>
            <a:spLocks noGrp="1"/>
          </p:cNvSpPr>
          <p:nvPr>
            <p:ph type="title"/>
          </p:nvPr>
        </p:nvSpPr>
        <p:spPr/>
        <p:txBody>
          <a:bodyPr/>
          <a:lstStyle/>
          <a:p>
            <a:pPr algn="ctr"/>
            <a:r>
              <a:rPr lang="en-US" dirty="0"/>
              <a:t>Criterion-Referenced Assessments</a:t>
            </a:r>
          </a:p>
        </p:txBody>
      </p:sp>
      <p:sp>
        <p:nvSpPr>
          <p:cNvPr id="3" name="Content Placeholder 2">
            <a:extLst>
              <a:ext uri="{FF2B5EF4-FFF2-40B4-BE49-F238E27FC236}">
                <a16:creationId xmlns:a16="http://schemas.microsoft.com/office/drawing/2014/main" id="{F8092663-F80D-4B96-8607-42E553847683}"/>
              </a:ext>
            </a:extLst>
          </p:cNvPr>
          <p:cNvSpPr>
            <a:spLocks noGrp="1"/>
          </p:cNvSpPr>
          <p:nvPr>
            <p:ph idx="1"/>
          </p:nvPr>
        </p:nvSpPr>
        <p:spPr>
          <a:xfrm>
            <a:off x="628650" y="2141536"/>
            <a:ext cx="7886700" cy="4351338"/>
          </a:xfrm>
        </p:spPr>
        <p:txBody>
          <a:bodyPr>
            <a:normAutofit/>
          </a:bodyPr>
          <a:lstStyle/>
          <a:p>
            <a:pPr marL="0" indent="0">
              <a:lnSpc>
                <a:spcPct val="100000"/>
              </a:lnSpc>
              <a:buNone/>
            </a:pPr>
            <a:r>
              <a:rPr lang="en-US" sz="3200" dirty="0"/>
              <a:t>Measure an individual child’s performance against a predetermined set of criteria, typically developmentally sequenced or task analyzed skills.</a:t>
            </a:r>
          </a:p>
        </p:txBody>
      </p:sp>
    </p:spTree>
    <p:extLst>
      <p:ext uri="{BB962C8B-B14F-4D97-AF65-F5344CB8AC3E}">
        <p14:creationId xmlns:p14="http://schemas.microsoft.com/office/powerpoint/2010/main" val="52155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lgn="ctr"/>
            <a:r>
              <a:rPr lang="en-US" b="1" dirty="0">
                <a:solidFill>
                  <a:srgbClr val="121F88"/>
                </a:solidFill>
                <a:latin typeface="Calibri" panose="020F0502020204030204"/>
              </a:rPr>
              <a:t>Characteristics of Criterion-Referenced Assessments</a:t>
            </a:r>
            <a:endParaRPr lang="en-US" altLang="en-US" sz="3600" dirty="0">
              <a:latin typeface="+mn-lt"/>
            </a:endParaRPr>
          </a:p>
        </p:txBody>
      </p:sp>
      <p:sp>
        <p:nvSpPr>
          <p:cNvPr id="16387" name="Rectangle 3"/>
          <p:cNvSpPr>
            <a:spLocks noGrp="1" noChangeArrowheads="1"/>
          </p:cNvSpPr>
          <p:nvPr>
            <p:ph idx="1"/>
          </p:nvPr>
        </p:nvSpPr>
        <p:spPr>
          <a:xfrm>
            <a:off x="628650" y="2006600"/>
            <a:ext cx="8176683" cy="4486274"/>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oAutofit/>
          </a:bodyPr>
          <a:lstStyle/>
          <a:p>
            <a:pPr eaLnBrk="1" hangingPunct="1">
              <a:lnSpc>
                <a:spcPct val="100000"/>
              </a:lnSpc>
            </a:pPr>
            <a:r>
              <a:rPr lang="en-US" altLang="en-US" dirty="0"/>
              <a:t>May be standardized, yet, </a:t>
            </a:r>
          </a:p>
          <a:p>
            <a:pPr eaLnBrk="1" hangingPunct="1">
              <a:lnSpc>
                <a:spcPct val="100000"/>
              </a:lnSpc>
            </a:pPr>
            <a:r>
              <a:rPr lang="en-US" altLang="en-US" dirty="0"/>
              <a:t>Allow for flexibility in administration procedures,</a:t>
            </a:r>
          </a:p>
          <a:p>
            <a:pPr eaLnBrk="1" hangingPunct="1">
              <a:lnSpc>
                <a:spcPct val="100000"/>
              </a:lnSpc>
            </a:pPr>
            <a:r>
              <a:rPr lang="en-US" altLang="en-US" dirty="0"/>
              <a:t>Provide for comparison of a child’s performance with their past performance,</a:t>
            </a:r>
          </a:p>
          <a:p>
            <a:pPr eaLnBrk="1" hangingPunct="1">
              <a:lnSpc>
                <a:spcPct val="100000"/>
              </a:lnSpc>
            </a:pPr>
            <a:r>
              <a:rPr lang="en-US" altLang="en-US" dirty="0"/>
              <a:t>Emphasize behaviors/skills mastered by the child, and</a:t>
            </a:r>
          </a:p>
          <a:p>
            <a:pPr eaLnBrk="1" hangingPunct="1">
              <a:lnSpc>
                <a:spcPct val="100000"/>
              </a:lnSpc>
            </a:pPr>
            <a:r>
              <a:rPr lang="en-US" altLang="en-US" dirty="0"/>
              <a:t>Provide formative information.</a:t>
            </a:r>
          </a:p>
        </p:txBody>
      </p:sp>
    </p:spTree>
    <p:extLst>
      <p:ext uri="{BB962C8B-B14F-4D97-AF65-F5344CB8AC3E}">
        <p14:creationId xmlns:p14="http://schemas.microsoft.com/office/powerpoint/2010/main" val="473695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2000"/>
                                        <p:tgtEl>
                                          <p:spTgt spid="16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fade">
                                      <p:cBhvr>
                                        <p:cTn id="27" dur="2000"/>
                                        <p:tgtEl>
                                          <p:spTgt spid="16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Effect transition="in" filter="fade">
                                      <p:cBhvr>
                                        <p:cTn id="32"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985"/>
            <a:ext cx="7772400" cy="1285102"/>
          </a:xfrm>
        </p:spPr>
        <p:txBody>
          <a:bodyPr>
            <a:normAutofit fontScale="90000"/>
          </a:bodyPr>
          <a:lstStyle/>
          <a:p>
            <a:r>
              <a:rPr lang="en-US" sz="4400" b="1" dirty="0"/>
              <a:t>EI/ECSE Standard 4, </a:t>
            </a:r>
            <a:br>
              <a:rPr lang="en-US" sz="4400" b="1" dirty="0"/>
            </a:br>
            <a:r>
              <a:rPr lang="en-US" sz="4400" b="1" dirty="0"/>
              <a:t>Component 4.2</a:t>
            </a:r>
          </a:p>
        </p:txBody>
      </p:sp>
      <p:sp>
        <p:nvSpPr>
          <p:cNvPr id="3" name="Subtitle 2"/>
          <p:cNvSpPr>
            <a:spLocks noGrp="1"/>
          </p:cNvSpPr>
          <p:nvPr>
            <p:ph type="subTitle" idx="1"/>
          </p:nvPr>
        </p:nvSpPr>
        <p:spPr>
          <a:xfrm>
            <a:off x="1052689" y="2410332"/>
            <a:ext cx="6858000" cy="3231292"/>
          </a:xfrm>
        </p:spPr>
        <p:txBody>
          <a:bodyPr>
            <a:noAutofit/>
          </a:bodyPr>
          <a:lstStyle/>
          <a:p>
            <a:pPr algn="l"/>
            <a:r>
              <a:rPr lang="en-US" sz="2800" b="0" i="0" dirty="0">
                <a:solidFill>
                  <a:srgbClr val="333333"/>
                </a:solidFill>
                <a:effectLst/>
              </a:rPr>
              <a:t>Candidates develop and administer informal assessments and/or select and use valid, reliable formal assessments using evidence-based practices, including technology, in partnership with families and other professionals.</a:t>
            </a:r>
            <a:endParaRPr lang="en-US" sz="2800" dirty="0"/>
          </a:p>
        </p:txBody>
      </p:sp>
    </p:spTree>
    <p:extLst>
      <p:ext uri="{BB962C8B-B14F-4D97-AF65-F5344CB8AC3E}">
        <p14:creationId xmlns:p14="http://schemas.microsoft.com/office/powerpoint/2010/main" val="290600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4592-2F5D-422A-A270-3415F17FDC6E}"/>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Curriculum-Based Assessment (CBA)</a:t>
            </a:r>
            <a:endParaRPr lang="en-US" dirty="0"/>
          </a:p>
        </p:txBody>
      </p:sp>
      <p:sp>
        <p:nvSpPr>
          <p:cNvPr id="3" name="Content Placeholder 2">
            <a:extLst>
              <a:ext uri="{FF2B5EF4-FFF2-40B4-BE49-F238E27FC236}">
                <a16:creationId xmlns:a16="http://schemas.microsoft.com/office/drawing/2014/main" id="{F958B439-6B14-4541-BFF0-62C9419DBE5A}"/>
              </a:ext>
            </a:extLst>
          </p:cNvPr>
          <p:cNvSpPr>
            <a:spLocks noGrp="1"/>
          </p:cNvSpPr>
          <p:nvPr>
            <p:ph idx="1"/>
          </p:nvPr>
        </p:nvSpPr>
        <p:spPr>
          <a:xfrm>
            <a:off x="628650" y="1690689"/>
            <a:ext cx="7886700" cy="4351338"/>
          </a:xfrm>
        </p:spPr>
        <p:txBody>
          <a:bodyPr>
            <a:normAutofit/>
          </a:bodyPr>
          <a:lstStyle/>
          <a:p>
            <a:pPr>
              <a:lnSpc>
                <a:spcPct val="100000"/>
              </a:lnSpc>
            </a:pPr>
            <a:r>
              <a:rPr lang="en-US" dirty="0"/>
              <a:t>Measures that assess a child’s performance on a continuum of functional skills within a developmentally sequenced curriculum organized by developmental or content domains.</a:t>
            </a:r>
          </a:p>
          <a:p>
            <a:pPr>
              <a:lnSpc>
                <a:spcPct val="100000"/>
              </a:lnSpc>
            </a:pPr>
            <a:r>
              <a:rPr lang="en-US" dirty="0"/>
              <a:t>Also referred to as Curriculum-Referenced.</a:t>
            </a:r>
          </a:p>
        </p:txBody>
      </p:sp>
    </p:spTree>
    <p:extLst>
      <p:ext uri="{BB962C8B-B14F-4D97-AF65-F5344CB8AC3E}">
        <p14:creationId xmlns:p14="http://schemas.microsoft.com/office/powerpoint/2010/main" val="233265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DB88-3BCA-4223-9381-B04B7F529F19}"/>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Using CBAs</a:t>
            </a:r>
            <a:endParaRPr lang="en-US" dirty="0"/>
          </a:p>
        </p:txBody>
      </p:sp>
      <p:sp>
        <p:nvSpPr>
          <p:cNvPr id="3" name="Content Placeholder 2">
            <a:extLst>
              <a:ext uri="{FF2B5EF4-FFF2-40B4-BE49-F238E27FC236}">
                <a16:creationId xmlns:a16="http://schemas.microsoft.com/office/drawing/2014/main" id="{157A6740-7AF8-4E49-BF03-8FA8669974C5}"/>
              </a:ext>
            </a:extLst>
          </p:cNvPr>
          <p:cNvSpPr>
            <a:spLocks noGrp="1"/>
          </p:cNvSpPr>
          <p:nvPr>
            <p:ph idx="1"/>
          </p:nvPr>
        </p:nvSpPr>
        <p:spPr>
          <a:xfrm>
            <a:off x="628650" y="1690689"/>
            <a:ext cx="7886700" cy="4351338"/>
          </a:xfrm>
        </p:spPr>
        <p:txBody>
          <a:bodyPr>
            <a:normAutofit/>
          </a:bodyPr>
          <a:lstStyle/>
          <a:p>
            <a:pPr marL="0" indent="0">
              <a:buNone/>
            </a:pPr>
            <a:r>
              <a:rPr lang="en-US" dirty="0"/>
              <a:t>Link assessment, intervention and instruction, and evaluation by:</a:t>
            </a:r>
          </a:p>
          <a:p>
            <a:r>
              <a:rPr lang="en-US" dirty="0"/>
              <a:t>Assessing the child to determine what to teach,</a:t>
            </a:r>
          </a:p>
          <a:p>
            <a:r>
              <a:rPr lang="en-US" dirty="0"/>
              <a:t>Planning for intervention and instruction,</a:t>
            </a:r>
          </a:p>
          <a:p>
            <a:r>
              <a:rPr lang="en-US" dirty="0"/>
              <a:t>Implementing intervention and instruction, and</a:t>
            </a:r>
          </a:p>
          <a:p>
            <a:r>
              <a:rPr lang="en-US" dirty="0"/>
              <a:t>Reassessing the child on a continuous basis to identify the child’s progress. </a:t>
            </a:r>
          </a:p>
          <a:p>
            <a:endParaRPr lang="en-US" dirty="0"/>
          </a:p>
          <a:p>
            <a:endParaRPr lang="en-US" dirty="0"/>
          </a:p>
        </p:txBody>
      </p:sp>
    </p:spTree>
    <p:extLst>
      <p:ext uri="{BB962C8B-B14F-4D97-AF65-F5344CB8AC3E}">
        <p14:creationId xmlns:p14="http://schemas.microsoft.com/office/powerpoint/2010/main" val="426999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Discussion/Reflection</a:t>
            </a:r>
            <a:endParaRPr lang="en-US" dirty="0"/>
          </a:p>
        </p:txBody>
      </p:sp>
      <p:sp>
        <p:nvSpPr>
          <p:cNvPr id="3" name="Content Placeholder 2"/>
          <p:cNvSpPr>
            <a:spLocks noGrp="1"/>
          </p:cNvSpPr>
          <p:nvPr>
            <p:ph idx="1"/>
          </p:nvPr>
        </p:nvSpPr>
        <p:spPr>
          <a:xfrm>
            <a:off x="628650" y="1455313"/>
            <a:ext cx="7886700" cy="4721650"/>
          </a:xfrm>
        </p:spPr>
        <p:txBody>
          <a:bodyPr>
            <a:normAutofit/>
          </a:bodyPr>
          <a:lstStyle/>
          <a:p>
            <a:pPr>
              <a:lnSpc>
                <a:spcPct val="100000"/>
              </a:lnSpc>
            </a:pPr>
            <a:r>
              <a:rPr lang="en-US" sz="3200" dirty="0"/>
              <a:t>What criterion-referenced or curriculum-based assessment have you used or </a:t>
            </a:r>
            <a:r>
              <a:rPr lang="en-US" dirty="0"/>
              <a:t>observed</a:t>
            </a:r>
            <a:r>
              <a:rPr lang="en-US" sz="3200" dirty="0"/>
              <a:t> being used?</a:t>
            </a:r>
          </a:p>
          <a:p>
            <a:pPr>
              <a:lnSpc>
                <a:spcPct val="100000"/>
              </a:lnSpc>
            </a:pPr>
            <a:r>
              <a:rPr lang="en-US" sz="3200" dirty="0"/>
              <a:t>What was the purpose of the assessment?</a:t>
            </a:r>
          </a:p>
          <a:p>
            <a:pPr>
              <a:lnSpc>
                <a:spcPct val="100000"/>
              </a:lnSpc>
            </a:pPr>
            <a:r>
              <a:rPr lang="en-US" sz="3200" dirty="0"/>
              <a:t>How were the results of the assessment used? </a:t>
            </a:r>
          </a:p>
        </p:txBody>
      </p:sp>
    </p:spTree>
    <p:extLst>
      <p:ext uri="{BB962C8B-B14F-4D97-AF65-F5344CB8AC3E}">
        <p14:creationId xmlns:p14="http://schemas.microsoft.com/office/powerpoint/2010/main" val="328531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6D7C-4176-4727-B153-31178B539298}"/>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Play-Based Assessment</a:t>
            </a:r>
            <a:endParaRPr lang="en-US" dirty="0"/>
          </a:p>
        </p:txBody>
      </p:sp>
      <p:sp>
        <p:nvSpPr>
          <p:cNvPr id="3" name="Content Placeholder 2">
            <a:extLst>
              <a:ext uri="{FF2B5EF4-FFF2-40B4-BE49-F238E27FC236}">
                <a16:creationId xmlns:a16="http://schemas.microsoft.com/office/drawing/2014/main" id="{A9A32A29-5B98-4935-A31F-83BD88F87ED8}"/>
              </a:ext>
            </a:extLst>
          </p:cNvPr>
          <p:cNvSpPr>
            <a:spLocks noGrp="1"/>
          </p:cNvSpPr>
          <p:nvPr>
            <p:ph idx="1"/>
          </p:nvPr>
        </p:nvSpPr>
        <p:spPr/>
        <p:txBody>
          <a:bodyPr>
            <a:normAutofit/>
          </a:bodyPr>
          <a:lstStyle/>
          <a:p>
            <a:pPr marL="0" indent="0">
              <a:lnSpc>
                <a:spcPct val="150000"/>
              </a:lnSpc>
              <a:buNone/>
            </a:pPr>
            <a:r>
              <a:rPr lang="en-US" dirty="0"/>
              <a:t>Assesses the child’s development in all developmental domains and occurs in the child’s natural environment with the facilitator following the child’s lead and facilitating the child’s play.  </a:t>
            </a:r>
          </a:p>
        </p:txBody>
      </p:sp>
    </p:spTree>
    <p:extLst>
      <p:ext uri="{BB962C8B-B14F-4D97-AF65-F5344CB8AC3E}">
        <p14:creationId xmlns:p14="http://schemas.microsoft.com/office/powerpoint/2010/main" val="418485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7269"/>
          </a:xfrm>
        </p:spPr>
        <p:txBody>
          <a:bodyPr>
            <a:normAutofit fontScale="90000"/>
          </a:bodyPr>
          <a:lstStyle/>
          <a:p>
            <a:pPr algn="ct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Benefits of Play-Based Assessment</a:t>
            </a:r>
            <a:endParaRPr lang="en-US" sz="3600" dirty="0"/>
          </a:p>
        </p:txBody>
      </p:sp>
      <p:sp>
        <p:nvSpPr>
          <p:cNvPr id="3" name="Content Placeholder 2"/>
          <p:cNvSpPr>
            <a:spLocks noGrp="1"/>
          </p:cNvSpPr>
          <p:nvPr>
            <p:ph idx="1"/>
          </p:nvPr>
        </p:nvSpPr>
        <p:spPr>
          <a:xfrm>
            <a:off x="628649" y="1298222"/>
            <a:ext cx="8221839" cy="4878741"/>
          </a:xfrm>
        </p:spPr>
        <p:txBody>
          <a:bodyPr>
            <a:normAutofit/>
          </a:bodyPr>
          <a:lstStyle/>
          <a:p>
            <a:pPr>
              <a:lnSpc>
                <a:spcPct val="100000"/>
              </a:lnSpc>
            </a:pPr>
            <a:r>
              <a:rPr lang="en-US" dirty="0"/>
              <a:t>Results in a holistic view of the child across all developmental domains,</a:t>
            </a:r>
          </a:p>
          <a:p>
            <a:pPr>
              <a:lnSpc>
                <a:spcPct val="100000"/>
              </a:lnSpc>
            </a:pPr>
            <a:r>
              <a:rPr lang="en-US" dirty="0"/>
              <a:t>Allows for observation of the child in a familiar, natural environment,  </a:t>
            </a:r>
          </a:p>
          <a:p>
            <a:pPr>
              <a:lnSpc>
                <a:spcPct val="100000"/>
              </a:lnSpc>
            </a:pPr>
            <a:r>
              <a:rPr lang="en-US" dirty="0"/>
              <a:t>Includes opportunities to observe interactions with the environment, parents, other caregivers, and/or peers, and</a:t>
            </a:r>
          </a:p>
          <a:p>
            <a:pPr>
              <a:lnSpc>
                <a:spcPct val="100000"/>
              </a:lnSpc>
            </a:pPr>
            <a:r>
              <a:rPr lang="en-US" dirty="0"/>
              <a:t>Facilitates observation of children from diverse cultural backgrounds.</a:t>
            </a:r>
          </a:p>
          <a:p>
            <a:pPr>
              <a:lnSpc>
                <a:spcPct val="150000"/>
              </a:lnSpc>
            </a:pPr>
            <a:endParaRPr lang="en-US" sz="2400" dirty="0"/>
          </a:p>
          <a:p>
            <a:pPr marL="0" indent="0">
              <a:buNone/>
            </a:pPr>
            <a:endParaRPr lang="en-US" dirty="0"/>
          </a:p>
        </p:txBody>
      </p:sp>
    </p:spTree>
    <p:extLst>
      <p:ext uri="{BB962C8B-B14F-4D97-AF65-F5344CB8AC3E}">
        <p14:creationId xmlns:p14="http://schemas.microsoft.com/office/powerpoint/2010/main" val="139381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7A41-C24A-4C24-808B-958305F76669}"/>
              </a:ext>
            </a:extLst>
          </p:cNvPr>
          <p:cNvSpPr>
            <a:spLocks noGrp="1"/>
          </p:cNvSpPr>
          <p:nvPr>
            <p:ph type="title"/>
          </p:nvPr>
        </p:nvSpPr>
        <p:spPr>
          <a:xfrm>
            <a:off x="628650" y="175364"/>
            <a:ext cx="7886700" cy="1515325"/>
          </a:xfrm>
        </p:spPr>
        <p:txBody>
          <a:bodyPr/>
          <a:lstStyle/>
          <a:p>
            <a:pPr algn="ctr"/>
            <a:r>
              <a:rPr kumimoji="0" lang="en-US" sz="4400" b="1" i="0" u="none" strike="noStrike" kern="1200" cap="none" spc="0" normalizeH="0" noProof="0" dirty="0">
                <a:ln>
                  <a:noFill/>
                </a:ln>
                <a:solidFill>
                  <a:srgbClr val="121F88"/>
                </a:solidFill>
                <a:effectLst/>
                <a:uLnTx/>
                <a:uFillTx/>
                <a:latin typeface="Calibri" panose="020F0502020204030204"/>
                <a:ea typeface="+mj-ea"/>
                <a:cs typeface="+mj-cs"/>
                <a:hlinkClick r:id="rId3"/>
              </a:rPr>
              <a:t>Play-Based Assessment</a:t>
            </a:r>
            <a:r>
              <a:rPr kumimoji="0" lang="en-US" sz="4400" b="1" i="0" u="none" strike="noStrike" kern="1200" cap="none" spc="0" normalizeH="0" noProof="0" dirty="0">
                <a:ln>
                  <a:noFill/>
                </a:ln>
                <a:solidFill>
                  <a:srgbClr val="121F88"/>
                </a:solidFill>
                <a:effectLst/>
                <a:uLnTx/>
                <a:uFillTx/>
                <a:latin typeface="Calibri" panose="020F0502020204030204"/>
                <a:ea typeface="+mj-ea"/>
                <a:cs typeface="+mj-cs"/>
              </a:rPr>
              <a:t> </a:t>
            </a: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(5:59)</a:t>
            </a:r>
            <a:endParaRPr lang="en-US" dirty="0"/>
          </a:p>
        </p:txBody>
      </p:sp>
      <p:sp>
        <p:nvSpPr>
          <p:cNvPr id="3" name="Content Placeholder 2">
            <a:extLst>
              <a:ext uri="{FF2B5EF4-FFF2-40B4-BE49-F238E27FC236}">
                <a16:creationId xmlns:a16="http://schemas.microsoft.com/office/drawing/2014/main" id="{D77BF374-6244-4338-BC59-8C5D46F85F4E}"/>
              </a:ext>
            </a:extLst>
          </p:cNvPr>
          <p:cNvSpPr>
            <a:spLocks noGrp="1"/>
          </p:cNvSpPr>
          <p:nvPr>
            <p:ph idx="1"/>
          </p:nvPr>
        </p:nvSpPr>
        <p:spPr>
          <a:xfrm>
            <a:off x="628650" y="1690689"/>
            <a:ext cx="7886700" cy="4486274"/>
          </a:xfrm>
        </p:spPr>
        <p:txBody>
          <a:bodyPr>
            <a:noAutofit/>
          </a:bodyPr>
          <a:lstStyle/>
          <a:p>
            <a:pPr marL="0" indent="0">
              <a:buNone/>
            </a:pPr>
            <a:r>
              <a:rPr lang="en-US" sz="3200" dirty="0"/>
              <a:t>Watch the video and listen/watch for the following:</a:t>
            </a:r>
          </a:p>
          <a:p>
            <a:r>
              <a:rPr lang="en-US" sz="3200" dirty="0"/>
              <a:t>What happens with the child during play-based assessment? What is assessed?</a:t>
            </a:r>
          </a:p>
          <a:p>
            <a:r>
              <a:rPr lang="en-US" sz="3200" dirty="0"/>
              <a:t>What are the roles of the family in planning for and participating in the play-based assessment?</a:t>
            </a:r>
          </a:p>
          <a:p>
            <a:r>
              <a:rPr lang="en-US" sz="3200" dirty="0"/>
              <a:t>What professionals are involved and what are their roles? </a:t>
            </a:r>
          </a:p>
        </p:txBody>
      </p:sp>
    </p:spTree>
    <p:extLst>
      <p:ext uri="{BB962C8B-B14F-4D97-AF65-F5344CB8AC3E}">
        <p14:creationId xmlns:p14="http://schemas.microsoft.com/office/powerpoint/2010/main" val="395196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B410-FBC3-4584-8371-1CD6FDB08E8B}"/>
              </a:ext>
            </a:extLst>
          </p:cNvPr>
          <p:cNvSpPr>
            <a:spLocks noGrp="1"/>
          </p:cNvSpPr>
          <p:nvPr>
            <p:ph type="title"/>
          </p:nvPr>
        </p:nvSpPr>
        <p:spPr>
          <a:xfrm>
            <a:off x="628650" y="365126"/>
            <a:ext cx="7886700" cy="1325563"/>
          </a:xfrm>
        </p:spPr>
        <p:txBody>
          <a:bodyPr anchor="ctr">
            <a:normAutofit/>
          </a:bodyPr>
          <a:lstStyle/>
          <a:p>
            <a:pPr algn="ct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Involving Families in the Authentic Assessment Process</a:t>
            </a:r>
            <a:endParaRPr lang="en-US" dirty="0">
              <a:latin typeface="+mn-lt"/>
            </a:endParaRPr>
          </a:p>
        </p:txBody>
      </p:sp>
      <p:pic>
        <p:nvPicPr>
          <p:cNvPr id="4" name="Picture 3">
            <a:extLst>
              <a:ext uri="{FF2B5EF4-FFF2-40B4-BE49-F238E27FC236}">
                <a16:creationId xmlns:a16="http://schemas.microsoft.com/office/drawing/2014/main" id="{6671A66A-9397-4920-8991-A0443AFCAA8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08496" y="1825625"/>
            <a:ext cx="6527007" cy="4351338"/>
          </a:xfrm>
          <a:prstGeom prst="rect">
            <a:avLst/>
          </a:prstGeom>
          <a:noFill/>
        </p:spPr>
      </p:pic>
    </p:spTree>
    <p:extLst>
      <p:ext uri="{BB962C8B-B14F-4D97-AF65-F5344CB8AC3E}">
        <p14:creationId xmlns:p14="http://schemas.microsoft.com/office/powerpoint/2010/main" val="3703660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A19DA-6289-4796-825F-F7326111DEA8}"/>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hlinkClick r:id="rId3"/>
              </a:rPr>
              <a:t>Engaging Families as Assessment Partners Practice Guide</a:t>
            </a:r>
            <a:endParaRPr lang="en-US" dirty="0">
              <a:latin typeface="+mn-lt"/>
            </a:endParaRPr>
          </a:p>
        </p:txBody>
      </p:sp>
      <p:sp>
        <p:nvSpPr>
          <p:cNvPr id="3" name="Content Placeholder 2">
            <a:extLst>
              <a:ext uri="{FF2B5EF4-FFF2-40B4-BE49-F238E27FC236}">
                <a16:creationId xmlns:a16="http://schemas.microsoft.com/office/drawing/2014/main" id="{60FFB14C-025A-41C1-890C-BCB7C6704FC4}"/>
              </a:ext>
            </a:extLst>
          </p:cNvPr>
          <p:cNvSpPr>
            <a:spLocks noGrp="1"/>
          </p:cNvSpPr>
          <p:nvPr>
            <p:ph idx="1"/>
          </p:nvPr>
        </p:nvSpPr>
        <p:spPr/>
        <p:txBody>
          <a:bodyPr/>
          <a:lstStyle/>
          <a:p>
            <a:r>
              <a:rPr lang="en-US" dirty="0"/>
              <a:t>Read the Families and Their Child’s Assessment section of the practice guide.</a:t>
            </a:r>
          </a:p>
          <a:p>
            <a:r>
              <a:rPr lang="en-US" dirty="0"/>
              <a:t>Think about assessment practices in your current work or field placement setting and respond to the following:</a:t>
            </a:r>
          </a:p>
          <a:p>
            <a:pPr lvl="1">
              <a:buFont typeface="Courier New" panose="02070309020205020404" pitchFamily="49" charset="0"/>
              <a:buChar char="o"/>
            </a:pPr>
            <a:r>
              <a:rPr lang="en-US" dirty="0"/>
              <a:t>Which practices are currently being used?</a:t>
            </a:r>
          </a:p>
          <a:p>
            <a:pPr lvl="1">
              <a:buFont typeface="Courier New" panose="02070309020205020404" pitchFamily="49" charset="0"/>
              <a:buChar char="o"/>
            </a:pPr>
            <a:r>
              <a:rPr lang="en-US" dirty="0"/>
              <a:t>What could your program do differently to more actively involve families?</a:t>
            </a:r>
          </a:p>
          <a:p>
            <a:pPr lvl="1">
              <a:buFont typeface="Courier New" panose="02070309020205020404" pitchFamily="49" charset="0"/>
              <a:buChar char="o"/>
            </a:pPr>
            <a:r>
              <a:rPr lang="en-US" dirty="0"/>
              <a:t>What additional practices would you add to this guide?</a:t>
            </a:r>
          </a:p>
        </p:txBody>
      </p:sp>
    </p:spTree>
    <p:extLst>
      <p:ext uri="{BB962C8B-B14F-4D97-AF65-F5344CB8AC3E}">
        <p14:creationId xmlns:p14="http://schemas.microsoft.com/office/powerpoint/2010/main" val="4008377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188D-7AA7-48BC-8F9C-CEFCC835F715}"/>
              </a:ext>
            </a:extLst>
          </p:cNvPr>
          <p:cNvSpPr>
            <a:spLocks noGrp="1"/>
          </p:cNvSpPr>
          <p:nvPr>
            <p:ph type="title"/>
          </p:nvPr>
        </p:nvSpPr>
        <p:spPr/>
        <p:txBody>
          <a:bodyPr>
            <a:normAutofit/>
          </a:bodyPr>
          <a:lstStyle/>
          <a:p>
            <a:pPr algn="ctr"/>
            <a:r>
              <a:rPr kumimoji="0" lang="en-US" b="1" i="0" u="none" strike="noStrike" kern="1200" cap="none" spc="0" normalizeH="0" baseline="0" noProof="0" dirty="0">
                <a:ln>
                  <a:noFill/>
                </a:ln>
                <a:solidFill>
                  <a:srgbClr val="121F88"/>
                </a:solidFill>
                <a:effectLst/>
                <a:uLnTx/>
                <a:uFillTx/>
                <a:latin typeface="Calibri" panose="020F0502020204030204"/>
                <a:ea typeface="+mj-ea"/>
                <a:cs typeface="+mj-cs"/>
              </a:rPr>
              <a:t>Interviews With Parents/Caregivers </a:t>
            </a:r>
            <a:endParaRPr lang="en-US" dirty="0">
              <a:latin typeface="+mn-lt"/>
            </a:endParaRPr>
          </a:p>
        </p:txBody>
      </p:sp>
      <p:sp>
        <p:nvSpPr>
          <p:cNvPr id="3" name="Content Placeholder 2">
            <a:extLst>
              <a:ext uri="{FF2B5EF4-FFF2-40B4-BE49-F238E27FC236}">
                <a16:creationId xmlns:a16="http://schemas.microsoft.com/office/drawing/2014/main" id="{79CDD5DD-AE3C-4913-BD0B-3C83F0E3D82B}"/>
              </a:ext>
            </a:extLst>
          </p:cNvPr>
          <p:cNvSpPr>
            <a:spLocks noGrp="1"/>
          </p:cNvSpPr>
          <p:nvPr>
            <p:ph idx="1"/>
          </p:nvPr>
        </p:nvSpPr>
        <p:spPr>
          <a:xfrm>
            <a:off x="628650" y="1690689"/>
            <a:ext cx="7886700" cy="4486274"/>
          </a:xfrm>
        </p:spPr>
        <p:txBody>
          <a:bodyPr/>
          <a:lstStyle/>
          <a:p>
            <a:pPr marL="0" indent="0">
              <a:buNone/>
            </a:pPr>
            <a:r>
              <a:rPr lang="en-US" dirty="0"/>
              <a:t>Parents/caregivers may be asked to:</a:t>
            </a:r>
          </a:p>
          <a:p>
            <a:r>
              <a:rPr lang="en-US" dirty="0"/>
              <a:t>Describe a typical day with the child,</a:t>
            </a:r>
          </a:p>
          <a:p>
            <a:r>
              <a:rPr lang="en-US" dirty="0"/>
              <a:t>Identify what they view as the child’s interests, strengths, needs, </a:t>
            </a:r>
          </a:p>
          <a:p>
            <a:r>
              <a:rPr lang="en-US" dirty="0"/>
              <a:t>Describe the child’s play,</a:t>
            </a:r>
          </a:p>
          <a:p>
            <a:r>
              <a:rPr lang="en-US" dirty="0"/>
              <a:t>Identify with whom and how the child interacts with others, and</a:t>
            </a:r>
          </a:p>
          <a:p>
            <a:r>
              <a:rPr lang="en-US" dirty="0"/>
              <a:t>Discuss the priorities that they have for their child.  </a:t>
            </a:r>
          </a:p>
        </p:txBody>
      </p:sp>
    </p:spTree>
    <p:extLst>
      <p:ext uri="{BB962C8B-B14F-4D97-AF65-F5344CB8AC3E}">
        <p14:creationId xmlns:p14="http://schemas.microsoft.com/office/powerpoint/2010/main" val="120116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3163-2F2F-4308-953E-4FDEDEA47664}"/>
              </a:ext>
            </a:extLst>
          </p:cNvPr>
          <p:cNvSpPr>
            <a:spLocks noGrp="1"/>
          </p:cNvSpPr>
          <p:nvPr>
            <p:ph type="title"/>
          </p:nvPr>
        </p:nvSpPr>
        <p:spPr>
          <a:xfrm>
            <a:off x="488421" y="407104"/>
            <a:ext cx="7886700" cy="1320095"/>
          </a:xfrm>
        </p:spPr>
        <p:txBody>
          <a:bodyPr/>
          <a:lstStyle/>
          <a:p>
            <a:pPr algn="ctr"/>
            <a:r>
              <a:rPr kumimoji="0" lang="en-US" sz="4000" b="1" i="0" u="none" strike="noStrike" kern="1200" cap="none" spc="0" normalizeH="0" baseline="0" noProof="0" dirty="0">
                <a:ln>
                  <a:noFill/>
                </a:ln>
                <a:solidFill>
                  <a:srgbClr val="121F88"/>
                </a:solidFill>
                <a:effectLst/>
                <a:uLnTx/>
                <a:uFillTx/>
                <a:latin typeface="Calibri" panose="020F0502020204030204"/>
                <a:ea typeface="+mj-ea"/>
                <a:cs typeface="+mj-cs"/>
              </a:rPr>
              <a:t>Using Culturally and Linguistically Responsive Assessment Practices</a:t>
            </a:r>
            <a:endParaRPr lang="en-US" dirty="0"/>
          </a:p>
        </p:txBody>
      </p:sp>
      <p:pic>
        <p:nvPicPr>
          <p:cNvPr id="4" name="Picture 3" descr="3 families with children representing diversity">
            <a:extLst>
              <a:ext uri="{FF2B5EF4-FFF2-40B4-BE49-F238E27FC236}">
                <a16:creationId xmlns:a16="http://schemas.microsoft.com/office/drawing/2014/main" id="{C0910AF6-F5B9-4F7C-A276-2649CEF5B2F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459291" y="2448710"/>
            <a:ext cx="6225418" cy="2224890"/>
          </a:xfrm>
          <a:prstGeom prst="rect">
            <a:avLst/>
          </a:prstGeom>
        </p:spPr>
      </p:pic>
    </p:spTree>
    <p:extLst>
      <p:ext uri="{BB962C8B-B14F-4D97-AF65-F5344CB8AC3E}">
        <p14:creationId xmlns:p14="http://schemas.microsoft.com/office/powerpoint/2010/main" val="384661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22F2-3087-4840-AA90-0AF680EB197F}"/>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121F88"/>
                </a:solidFill>
                <a:effectLst/>
                <a:uLnTx/>
                <a:uFillTx/>
                <a:latin typeface="Calibri" panose="020F0502020204030204"/>
                <a:ea typeface="+mj-ea"/>
                <a:cs typeface="+mj-cs"/>
              </a:rPr>
              <a:t>EI/ECSE Standard 4, </a:t>
            </a:r>
            <a:br>
              <a:rPr kumimoji="0" lang="en-US" sz="4000" b="1" i="0" u="none" strike="noStrike" kern="1200" cap="none" spc="0" normalizeH="0" baseline="0" noProof="0" dirty="0">
                <a:ln>
                  <a:noFill/>
                </a:ln>
                <a:solidFill>
                  <a:srgbClr val="121F88"/>
                </a:solidFill>
                <a:effectLst/>
                <a:uLnTx/>
                <a:uFillTx/>
                <a:latin typeface="Calibri" panose="020F0502020204030204"/>
                <a:ea typeface="+mj-ea"/>
                <a:cs typeface="+mj-cs"/>
              </a:rPr>
            </a:br>
            <a:r>
              <a:rPr kumimoji="0" lang="en-US" sz="4000" b="1" i="0" u="none" strike="noStrike" kern="1200" cap="none" spc="0" normalizeH="0" baseline="0" noProof="0" dirty="0">
                <a:ln>
                  <a:noFill/>
                </a:ln>
                <a:solidFill>
                  <a:srgbClr val="121F88"/>
                </a:solidFill>
                <a:effectLst/>
                <a:uLnTx/>
                <a:uFillTx/>
                <a:latin typeface="Calibri" panose="020F0502020204030204"/>
                <a:ea typeface="+mj-ea"/>
                <a:cs typeface="+mj-cs"/>
              </a:rPr>
              <a:t>Component 4.4</a:t>
            </a:r>
            <a:endParaRPr lang="en-US" dirty="0"/>
          </a:p>
        </p:txBody>
      </p:sp>
      <p:sp>
        <p:nvSpPr>
          <p:cNvPr id="3" name="Content Placeholder 2">
            <a:extLst>
              <a:ext uri="{FF2B5EF4-FFF2-40B4-BE49-F238E27FC236}">
                <a16:creationId xmlns:a16="http://schemas.microsoft.com/office/drawing/2014/main" id="{91FEC606-9C15-4802-93E2-D17E6ACF0F6D}"/>
              </a:ext>
            </a:extLst>
          </p:cNvPr>
          <p:cNvSpPr>
            <a:spLocks noGrp="1"/>
          </p:cNvSpPr>
          <p:nvPr>
            <p:ph idx="1"/>
          </p:nvPr>
        </p:nvSpPr>
        <p:spPr>
          <a:xfrm>
            <a:off x="718961" y="2390070"/>
            <a:ext cx="7886700" cy="4351338"/>
          </a:xfrm>
        </p:spPr>
        <p:txBody>
          <a:bodyPr>
            <a:normAutofit/>
          </a:bodyPr>
          <a:lstStyle/>
          <a:p>
            <a:pPr marL="0" indent="0">
              <a:buNone/>
            </a:pPr>
            <a:r>
              <a:rPr lang="en-US" b="0" i="0" dirty="0">
                <a:solidFill>
                  <a:srgbClr val="333333"/>
                </a:solidFill>
                <a:effectLst/>
                <a:latin typeface="Helvetica" panose="020B0604020202020204" pitchFamily="34" charset="0"/>
              </a:rPr>
              <a:t>Candidates, in collaboration with families and other team members, use assessment data to determine eligibility, develop child and family-based outcomes/goals, plan for interventions and instruction, and monitor progress to determine the efficacy of programming.</a:t>
            </a:r>
            <a:endParaRPr lang="en-US" dirty="0"/>
          </a:p>
        </p:txBody>
      </p:sp>
    </p:spTree>
    <p:extLst>
      <p:ext uri="{BB962C8B-B14F-4D97-AF65-F5344CB8AC3E}">
        <p14:creationId xmlns:p14="http://schemas.microsoft.com/office/powerpoint/2010/main" val="1123297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E0BB-B950-48AF-9D1C-504ADC2090A1}"/>
              </a:ext>
            </a:extLst>
          </p:cNvPr>
          <p:cNvSpPr>
            <a:spLocks noGrp="1"/>
          </p:cNvSpPr>
          <p:nvPr>
            <p:ph type="title"/>
          </p:nvPr>
        </p:nvSpPr>
        <p:spPr>
          <a:xfrm>
            <a:off x="628650" y="365127"/>
            <a:ext cx="7886700" cy="1204030"/>
          </a:xfrm>
        </p:spPr>
        <p:txBody>
          <a:bodyPr/>
          <a:lstStyle/>
          <a:p>
            <a:pPr algn="ctr"/>
            <a:r>
              <a:rPr lang="en-US" dirty="0"/>
              <a:t>IDEA States That The Team Must:</a:t>
            </a:r>
          </a:p>
        </p:txBody>
      </p:sp>
      <p:sp>
        <p:nvSpPr>
          <p:cNvPr id="3" name="Content Placeholder 2">
            <a:extLst>
              <a:ext uri="{FF2B5EF4-FFF2-40B4-BE49-F238E27FC236}">
                <a16:creationId xmlns:a16="http://schemas.microsoft.com/office/drawing/2014/main" id="{64EBBFFC-E952-4218-B299-FB0A5D11F1F1}"/>
              </a:ext>
            </a:extLst>
          </p:cNvPr>
          <p:cNvSpPr>
            <a:spLocks noGrp="1"/>
          </p:cNvSpPr>
          <p:nvPr>
            <p:ph idx="1"/>
          </p:nvPr>
        </p:nvSpPr>
        <p:spPr>
          <a:xfrm>
            <a:off x="628650" y="1690689"/>
            <a:ext cx="7886700" cy="4486274"/>
          </a:xfrm>
        </p:spPr>
        <p:txBody>
          <a:bodyPr>
            <a:normAutofit/>
          </a:bodyPr>
          <a:lstStyle/>
          <a:p>
            <a:pPr marL="0" indent="0">
              <a:buNone/>
            </a:pPr>
            <a:r>
              <a:rPr lang="en-US" b="0" dirty="0">
                <a:solidFill>
                  <a:srgbClr val="000000"/>
                </a:solidFill>
                <a:effectLst/>
              </a:rPr>
              <a:t>(iv) Consider the communication needs of the child, and in the case of the child who is deaf or hard of hearing, consider the language and communication needs, opportunities for direct communication with peers and professionals in the child’s language and communication mode, academic level, and full range of needs including opportunities for direct instruction in the child’s language and communication mode, and (v) Consider whether the child requires assistive communication devices and services.” IDEA Sec. 1414 (d) (3) (B)</a:t>
            </a:r>
            <a:endParaRPr lang="en-US" dirty="0"/>
          </a:p>
        </p:txBody>
      </p:sp>
    </p:spTree>
    <p:extLst>
      <p:ext uri="{BB962C8B-B14F-4D97-AF65-F5344CB8AC3E}">
        <p14:creationId xmlns:p14="http://schemas.microsoft.com/office/powerpoint/2010/main" val="574792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69F0-3C63-453D-942C-E31266F563E7}"/>
              </a:ext>
            </a:extLst>
          </p:cNvPr>
          <p:cNvSpPr>
            <a:spLocks noGrp="1"/>
          </p:cNvSpPr>
          <p:nvPr>
            <p:ph type="title"/>
          </p:nvPr>
        </p:nvSpPr>
        <p:spPr/>
        <p:txBody>
          <a:bodyPr/>
          <a:lstStyle/>
          <a:p>
            <a:pPr algn="ctr"/>
            <a:r>
              <a:rPr lang="en-US" dirty="0"/>
              <a:t>IDEA States Specific to Preschoolers That:</a:t>
            </a:r>
          </a:p>
        </p:txBody>
      </p:sp>
      <p:sp>
        <p:nvSpPr>
          <p:cNvPr id="3" name="Content Placeholder 2">
            <a:extLst>
              <a:ext uri="{FF2B5EF4-FFF2-40B4-BE49-F238E27FC236}">
                <a16:creationId xmlns:a16="http://schemas.microsoft.com/office/drawing/2014/main" id="{1D605C00-1CEE-4382-8C0C-4352BFD9F14F}"/>
              </a:ext>
            </a:extLst>
          </p:cNvPr>
          <p:cNvSpPr>
            <a:spLocks noGrp="1"/>
          </p:cNvSpPr>
          <p:nvPr>
            <p:ph idx="1"/>
          </p:nvPr>
        </p:nvSpPr>
        <p:spPr>
          <a:xfrm>
            <a:off x="628650" y="2144889"/>
            <a:ext cx="7886700" cy="4032074"/>
          </a:xfrm>
        </p:spPr>
        <p:txBody>
          <a:bodyPr>
            <a:normAutofit/>
          </a:bodyPr>
          <a:lstStyle/>
          <a:p>
            <a:pPr marL="0" indent="0" algn="l" fontAlgn="base">
              <a:buNone/>
            </a:pPr>
            <a:r>
              <a:rPr lang="en-US" b="0" i="0" dirty="0">
                <a:solidFill>
                  <a:srgbClr val="343C47"/>
                </a:solidFill>
                <a:effectLst/>
              </a:rPr>
              <a:t>Assessments and other evaluation materials used to assess a child under this part—</a:t>
            </a:r>
          </a:p>
          <a:p>
            <a:pPr marL="0" indent="0" algn="l" fontAlgn="base">
              <a:buNone/>
            </a:pPr>
            <a:r>
              <a:rPr lang="en-US" b="0" i="0" u="sng" dirty="0">
                <a:solidFill>
                  <a:srgbClr val="316194"/>
                </a:solidFill>
                <a:effectLst/>
                <a:hlinkClick r:id="rId2"/>
              </a:rPr>
              <a:t>(i)</a:t>
            </a:r>
            <a:r>
              <a:rPr lang="en-US" b="0" i="0" dirty="0">
                <a:solidFill>
                  <a:srgbClr val="343C47"/>
                </a:solidFill>
                <a:effectLst/>
              </a:rPr>
              <a:t> Are selected and administered so as not to be discriminatory on a racial or cultural basis;</a:t>
            </a:r>
          </a:p>
          <a:p>
            <a:pPr marL="0" indent="0" algn="l" fontAlgn="base">
              <a:buNone/>
            </a:pPr>
            <a:r>
              <a:rPr lang="en-US" b="0" i="0" u="sng" dirty="0">
                <a:solidFill>
                  <a:srgbClr val="316194"/>
                </a:solidFill>
                <a:effectLst/>
                <a:hlinkClick r:id="rId3"/>
              </a:rPr>
              <a:t>(ii)</a:t>
            </a:r>
            <a:r>
              <a:rPr lang="en-US" b="0" i="0" dirty="0">
                <a:solidFill>
                  <a:srgbClr val="343C47"/>
                </a:solidFill>
                <a:effectLst/>
              </a:rPr>
              <a:t> Are provided and administered in the child’s native language or other mode of communication</a:t>
            </a:r>
          </a:p>
          <a:p>
            <a:pPr marL="0" indent="0" algn="r">
              <a:buNone/>
            </a:pPr>
            <a:r>
              <a:rPr lang="en-US" dirty="0"/>
              <a:t>Sec. 300.304c(1)(i)(ii)</a:t>
            </a:r>
          </a:p>
        </p:txBody>
      </p:sp>
    </p:spTree>
    <p:extLst>
      <p:ext uri="{BB962C8B-B14F-4D97-AF65-F5344CB8AC3E}">
        <p14:creationId xmlns:p14="http://schemas.microsoft.com/office/powerpoint/2010/main" val="904327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472D-5E8C-475C-9447-1740CC55934E}"/>
              </a:ext>
            </a:extLst>
          </p:cNvPr>
          <p:cNvSpPr>
            <a:spLocks noGrp="1"/>
          </p:cNvSpPr>
          <p:nvPr>
            <p:ph type="title"/>
          </p:nvPr>
        </p:nvSpPr>
        <p:spPr/>
        <p:txBody>
          <a:bodyPr/>
          <a:lstStyle/>
          <a:p>
            <a:pPr algn="ctr"/>
            <a:r>
              <a:rPr lang="en-US" dirty="0"/>
              <a:t>IDEA Also States That:</a:t>
            </a:r>
          </a:p>
        </p:txBody>
      </p:sp>
      <p:sp>
        <p:nvSpPr>
          <p:cNvPr id="3" name="Content Placeholder 2">
            <a:extLst>
              <a:ext uri="{FF2B5EF4-FFF2-40B4-BE49-F238E27FC236}">
                <a16:creationId xmlns:a16="http://schemas.microsoft.com/office/drawing/2014/main" id="{FC2C17EA-361C-4F4E-AE02-139E3D7F36AD}"/>
              </a:ext>
            </a:extLst>
          </p:cNvPr>
          <p:cNvSpPr>
            <a:spLocks noGrp="1"/>
          </p:cNvSpPr>
          <p:nvPr>
            <p:ph idx="1"/>
          </p:nvPr>
        </p:nvSpPr>
        <p:spPr>
          <a:xfrm>
            <a:off x="628650" y="1927225"/>
            <a:ext cx="7886700" cy="4351338"/>
          </a:xfrm>
        </p:spPr>
        <p:txBody>
          <a:bodyPr>
            <a:normAutofit/>
          </a:bodyPr>
          <a:lstStyle/>
          <a:p>
            <a:pPr marL="0" indent="0">
              <a:buNone/>
            </a:pPr>
            <a:r>
              <a:rPr lang="en-US" b="0" i="0" dirty="0">
                <a:solidFill>
                  <a:srgbClr val="343C47"/>
                </a:solidFill>
                <a:effectLst/>
              </a:rPr>
              <a:t>Use of interpreters or other action, as appropriate. The public agency must take whatever action is necessary to ensure that the parent understands the proceedings of the IEP Team meeting, including arranging for an interpreter for parents with deafness or whose native language is other than English. </a:t>
            </a:r>
            <a:r>
              <a:rPr lang="en-US" dirty="0">
                <a:solidFill>
                  <a:srgbClr val="343C47"/>
                </a:solidFill>
              </a:rPr>
              <a:t>Sec.300.322(e)</a:t>
            </a:r>
            <a:endParaRPr lang="en-US" dirty="0"/>
          </a:p>
        </p:txBody>
      </p:sp>
    </p:spTree>
    <p:extLst>
      <p:ext uri="{BB962C8B-B14F-4D97-AF65-F5344CB8AC3E}">
        <p14:creationId xmlns:p14="http://schemas.microsoft.com/office/powerpoint/2010/main" val="3911392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D24D-FEA2-4A47-800F-483E4AD67BAC}"/>
              </a:ext>
            </a:extLst>
          </p:cNvPr>
          <p:cNvSpPr>
            <a:spLocks noGrp="1"/>
          </p:cNvSpPr>
          <p:nvPr>
            <p:ph type="title"/>
          </p:nvPr>
        </p:nvSpPr>
        <p:spPr/>
        <p:txBody>
          <a:bodyPr>
            <a:normAutofit fontScale="90000"/>
          </a:bodyPr>
          <a:lstStyle/>
          <a:p>
            <a:pPr algn="ctr"/>
            <a:r>
              <a:rPr lang="en-US" dirty="0"/>
              <a:t>Planning Assessment With Families Who Are Linguistically Diverse</a:t>
            </a:r>
          </a:p>
        </p:txBody>
      </p:sp>
      <p:sp>
        <p:nvSpPr>
          <p:cNvPr id="3" name="Content Placeholder 2">
            <a:extLst>
              <a:ext uri="{FF2B5EF4-FFF2-40B4-BE49-F238E27FC236}">
                <a16:creationId xmlns:a16="http://schemas.microsoft.com/office/drawing/2014/main" id="{7F3DD548-60C6-42D3-9D2B-3533E5D1E5D4}"/>
              </a:ext>
            </a:extLst>
          </p:cNvPr>
          <p:cNvSpPr>
            <a:spLocks noGrp="1"/>
          </p:cNvSpPr>
          <p:nvPr>
            <p:ph idx="1"/>
          </p:nvPr>
        </p:nvSpPr>
        <p:spPr>
          <a:xfrm>
            <a:off x="628650" y="2178755"/>
            <a:ext cx="7886700" cy="3998207"/>
          </a:xfrm>
        </p:spPr>
        <p:txBody>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How long has the child been communicating in/exposed to home language?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Are difficulties present in both languages?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Are there concerns in different settings?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Will assessment be conducted in both languages? By whom?</a:t>
            </a:r>
          </a:p>
          <a:p>
            <a:pPr>
              <a:lnSpc>
                <a:spcPct val="100000"/>
              </a:lnSpc>
            </a:pPr>
            <a:endParaRPr lang="en-US" dirty="0"/>
          </a:p>
        </p:txBody>
      </p:sp>
    </p:spTree>
    <p:extLst>
      <p:ext uri="{BB962C8B-B14F-4D97-AF65-F5344CB8AC3E}">
        <p14:creationId xmlns:p14="http://schemas.microsoft.com/office/powerpoint/2010/main" val="2521342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703A-0EE6-4DCD-A0D7-3C90B09E33FA}"/>
              </a:ext>
            </a:extLst>
          </p:cNvPr>
          <p:cNvSpPr>
            <a:spLocks noGrp="1"/>
          </p:cNvSpPr>
          <p:nvPr>
            <p:ph type="title"/>
          </p:nvPr>
        </p:nvSpPr>
        <p:spPr/>
        <p:txBody>
          <a:bodyPr/>
          <a:lstStyle/>
          <a:p>
            <a:pPr algn="ctr"/>
            <a:r>
              <a:rPr lang="en-US" dirty="0"/>
              <a:t>Need for Sign Language Interpreters (CDC, 2017)</a:t>
            </a:r>
          </a:p>
        </p:txBody>
      </p:sp>
      <p:sp>
        <p:nvSpPr>
          <p:cNvPr id="3" name="Content Placeholder 2">
            <a:extLst>
              <a:ext uri="{FF2B5EF4-FFF2-40B4-BE49-F238E27FC236}">
                <a16:creationId xmlns:a16="http://schemas.microsoft.com/office/drawing/2014/main" id="{F48D37FC-92E0-4D13-BFDC-A58048068ABC}"/>
              </a:ext>
            </a:extLst>
          </p:cNvPr>
          <p:cNvSpPr>
            <a:spLocks noGrp="1"/>
          </p:cNvSpPr>
          <p:nvPr>
            <p:ph idx="1"/>
          </p:nvPr>
        </p:nvSpPr>
        <p:spPr>
          <a:xfrm>
            <a:off x="628650" y="2061275"/>
            <a:ext cx="7886700" cy="4115688"/>
          </a:xfrm>
        </p:spPr>
        <p:txBody>
          <a:bodyPr>
            <a:normAutofit/>
          </a:bodyPr>
          <a:lstStyle/>
          <a:p>
            <a:pPr algn="l">
              <a:buFont typeface="Arial" panose="020B0604020202020204" pitchFamily="34" charset="0"/>
              <a:buChar char="•"/>
            </a:pPr>
            <a:r>
              <a:rPr lang="en-US" b="0" i="0" dirty="0">
                <a:solidFill>
                  <a:srgbClr val="000000"/>
                </a:solidFill>
                <a:effectLst/>
              </a:rPr>
              <a:t>Over 98% of U.S. newborns received a hearing screening.</a:t>
            </a:r>
          </a:p>
          <a:p>
            <a:pPr algn="l">
              <a:buFont typeface="Arial" panose="020B0604020202020204" pitchFamily="34" charset="0"/>
              <a:buChar char="•"/>
            </a:pPr>
            <a:r>
              <a:rPr lang="en-US" b="0" i="0" dirty="0">
                <a:solidFill>
                  <a:srgbClr val="000000"/>
                </a:solidFill>
                <a:effectLst/>
              </a:rPr>
              <a:t>About 6,500 U.S. infants were identified with a permanent hearing loss</a:t>
            </a:r>
          </a:p>
          <a:p>
            <a:pPr algn="l">
              <a:buFont typeface="Arial" panose="020B0604020202020204" pitchFamily="34" charset="0"/>
              <a:buChar char="•"/>
            </a:pPr>
            <a:r>
              <a:rPr lang="en-US" b="0" i="0" dirty="0">
                <a:solidFill>
                  <a:srgbClr val="000000"/>
                </a:solidFill>
                <a:effectLst/>
              </a:rPr>
              <a:t>The prevalence of hearing loss in 2017 was 1.7 per 1,000 babies screened.</a:t>
            </a:r>
          </a:p>
          <a:p>
            <a:pPr algn="l">
              <a:buFont typeface="Arial" panose="020B0604020202020204" pitchFamily="34" charset="0"/>
              <a:buChar char="•"/>
            </a:pPr>
            <a:r>
              <a:rPr lang="en-US" dirty="0">
                <a:solidFill>
                  <a:srgbClr val="000000"/>
                </a:solidFill>
              </a:rPr>
              <a:t>It is unclear as to how many of these children communicate with sign language.</a:t>
            </a:r>
            <a:endParaRPr lang="en-US" dirty="0"/>
          </a:p>
        </p:txBody>
      </p:sp>
    </p:spTree>
    <p:extLst>
      <p:ext uri="{BB962C8B-B14F-4D97-AF65-F5344CB8AC3E}">
        <p14:creationId xmlns:p14="http://schemas.microsoft.com/office/powerpoint/2010/main" val="3022764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5703-8D51-4BEE-BE6C-B39E144FF3BD}"/>
              </a:ext>
            </a:extLst>
          </p:cNvPr>
          <p:cNvSpPr>
            <a:spLocks noGrp="1"/>
          </p:cNvSpPr>
          <p:nvPr>
            <p:ph type="title"/>
          </p:nvPr>
        </p:nvSpPr>
        <p:spPr/>
        <p:txBody>
          <a:bodyPr/>
          <a:lstStyle/>
          <a:p>
            <a:pPr algn="ctr"/>
            <a:r>
              <a:rPr lang="en-US" dirty="0"/>
              <a:t>Need for Foreign Language Interpreters</a:t>
            </a:r>
          </a:p>
        </p:txBody>
      </p:sp>
      <p:sp>
        <p:nvSpPr>
          <p:cNvPr id="3" name="Content Placeholder 2">
            <a:extLst>
              <a:ext uri="{FF2B5EF4-FFF2-40B4-BE49-F238E27FC236}">
                <a16:creationId xmlns:a16="http://schemas.microsoft.com/office/drawing/2014/main" id="{055290A2-5750-478D-B2C3-C9792A9E16AE}"/>
              </a:ext>
            </a:extLst>
          </p:cNvPr>
          <p:cNvSpPr>
            <a:spLocks noGrp="1"/>
          </p:cNvSpPr>
          <p:nvPr>
            <p:ph idx="1"/>
          </p:nvPr>
        </p:nvSpPr>
        <p:spPr>
          <a:xfrm>
            <a:off x="628650" y="2506662"/>
            <a:ext cx="7886700" cy="4351338"/>
          </a:xfrm>
        </p:spPr>
        <p:txBody>
          <a:bodyPr>
            <a:normAutofit/>
          </a:bodyPr>
          <a:lstStyle/>
          <a:p>
            <a:pPr marL="0" indent="0">
              <a:buNone/>
            </a:pPr>
            <a:r>
              <a:rPr lang="en-US" dirty="0"/>
              <a:t>According to the most recent U.S. Census data:</a:t>
            </a:r>
          </a:p>
          <a:p>
            <a:r>
              <a:rPr lang="en-US" dirty="0"/>
              <a:t>One out of five children live in families where at least 1 parent was foreign born.</a:t>
            </a:r>
          </a:p>
          <a:p>
            <a:r>
              <a:rPr lang="en-US" dirty="0"/>
              <a:t>Of those children, 26% live in households where no one over 13 years old speaks English fluently.</a:t>
            </a:r>
          </a:p>
        </p:txBody>
      </p:sp>
    </p:spTree>
    <p:extLst>
      <p:ext uri="{BB962C8B-B14F-4D97-AF65-F5344CB8AC3E}">
        <p14:creationId xmlns:p14="http://schemas.microsoft.com/office/powerpoint/2010/main" val="4280278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7AF6-6623-4D80-B900-03A0C395AE6C}"/>
              </a:ext>
            </a:extLst>
          </p:cNvPr>
          <p:cNvSpPr>
            <a:spLocks noGrp="1"/>
          </p:cNvSpPr>
          <p:nvPr>
            <p:ph type="title"/>
          </p:nvPr>
        </p:nvSpPr>
        <p:spPr/>
        <p:txBody>
          <a:bodyPr/>
          <a:lstStyle/>
          <a:p>
            <a:pPr algn="ctr"/>
            <a:r>
              <a:rPr lang="en-US" dirty="0"/>
              <a:t>Roles of Interpreters </a:t>
            </a:r>
          </a:p>
        </p:txBody>
      </p:sp>
      <p:sp>
        <p:nvSpPr>
          <p:cNvPr id="3" name="Content Placeholder 2">
            <a:extLst>
              <a:ext uri="{FF2B5EF4-FFF2-40B4-BE49-F238E27FC236}">
                <a16:creationId xmlns:a16="http://schemas.microsoft.com/office/drawing/2014/main" id="{7B598742-2980-44B6-9041-0F11D392B78A}"/>
              </a:ext>
            </a:extLst>
          </p:cNvPr>
          <p:cNvSpPr>
            <a:spLocks noGrp="1"/>
          </p:cNvSpPr>
          <p:nvPr>
            <p:ph idx="1"/>
          </p:nvPr>
        </p:nvSpPr>
        <p:spPr>
          <a:xfrm>
            <a:off x="628650" y="1986843"/>
            <a:ext cx="7886700" cy="4190119"/>
          </a:xfrm>
        </p:spPr>
        <p:txBody>
          <a:bodyPr>
            <a:normAutofit/>
          </a:bodyPr>
          <a:lstStyle/>
          <a:p>
            <a:r>
              <a:rPr lang="en-US" dirty="0"/>
              <a:t>Conduit – acts as means for what is said by one individual to reach another individual.  </a:t>
            </a:r>
          </a:p>
          <a:p>
            <a:r>
              <a:rPr lang="en-US" dirty="0"/>
              <a:t>Clarifier – checks for understanding of what is said and asks speaker to repeat or state/sign in a different way.</a:t>
            </a:r>
          </a:p>
          <a:p>
            <a:r>
              <a:rPr lang="en-US" dirty="0"/>
              <a:t>Cultural broker/mediator – detects cultural misunderstandings and provides cultural framework to clear up the misunderstanding.   </a:t>
            </a:r>
          </a:p>
        </p:txBody>
      </p:sp>
    </p:spTree>
    <p:extLst>
      <p:ext uri="{BB962C8B-B14F-4D97-AF65-F5344CB8AC3E}">
        <p14:creationId xmlns:p14="http://schemas.microsoft.com/office/powerpoint/2010/main" val="2901480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4C6-3393-4105-930D-4D885FCAE6E9}"/>
              </a:ext>
            </a:extLst>
          </p:cNvPr>
          <p:cNvSpPr>
            <a:spLocks noGrp="1"/>
          </p:cNvSpPr>
          <p:nvPr>
            <p:ph type="title"/>
          </p:nvPr>
        </p:nvSpPr>
        <p:spPr/>
        <p:txBody>
          <a:bodyPr/>
          <a:lstStyle/>
          <a:p>
            <a:pPr algn="ctr"/>
            <a:r>
              <a:rPr lang="en-US" dirty="0"/>
              <a:t>Things to Consider When Working With Interpreters </a:t>
            </a:r>
          </a:p>
        </p:txBody>
      </p:sp>
      <p:sp>
        <p:nvSpPr>
          <p:cNvPr id="3" name="Content Placeholder 2">
            <a:extLst>
              <a:ext uri="{FF2B5EF4-FFF2-40B4-BE49-F238E27FC236}">
                <a16:creationId xmlns:a16="http://schemas.microsoft.com/office/drawing/2014/main" id="{41B0E66D-54A1-4DD1-B87A-555F5FE21160}"/>
              </a:ext>
            </a:extLst>
          </p:cNvPr>
          <p:cNvSpPr>
            <a:spLocks noGrp="1"/>
          </p:cNvSpPr>
          <p:nvPr>
            <p:ph idx="1"/>
          </p:nvPr>
        </p:nvSpPr>
        <p:spPr>
          <a:xfrm>
            <a:off x="270933" y="1825625"/>
            <a:ext cx="8602133" cy="4351338"/>
          </a:xfrm>
        </p:spPr>
        <p:txBody>
          <a:bodyPr/>
          <a:lstStyle/>
          <a:p>
            <a:r>
              <a:rPr lang="en-US" dirty="0"/>
              <a:t>Review the tips for working with sign language and language interpreters:</a:t>
            </a:r>
          </a:p>
          <a:p>
            <a:pPr marL="0" indent="0">
              <a:buNone/>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10 Tips for Using a Sign Language Interpreter</a:t>
            </a:r>
            <a:endPar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Best Practices for Communicating Through an Interpreter</a:t>
            </a:r>
            <a:r>
              <a:rPr lang="en-US" dirty="0"/>
              <a:t>	</a:t>
            </a:r>
          </a:p>
          <a:p>
            <a:r>
              <a:rPr lang="en-US" dirty="0"/>
              <a:t>Identify the similarities and difference in the tips and practices provided.</a:t>
            </a:r>
          </a:p>
          <a:p>
            <a:r>
              <a:rPr lang="en-US" dirty="0"/>
              <a:t>Which do you think will be the easiest to implement? The most difficult? </a:t>
            </a:r>
          </a:p>
        </p:txBody>
      </p:sp>
    </p:spTree>
    <p:extLst>
      <p:ext uri="{BB962C8B-B14F-4D97-AF65-F5344CB8AC3E}">
        <p14:creationId xmlns:p14="http://schemas.microsoft.com/office/powerpoint/2010/main" val="1377914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kumimoji="0" lang="en-US" sz="3200" b="1" i="0" u="none" strike="noStrike" kern="1200" cap="none" spc="0" normalizeH="0" baseline="0" noProof="0" dirty="0">
                <a:ln>
                  <a:noFill/>
                </a:ln>
                <a:solidFill>
                  <a:srgbClr val="121F88"/>
                </a:solidFill>
                <a:effectLst/>
                <a:uLnTx/>
                <a:uFillTx/>
                <a:latin typeface="Calibri" panose="020F0502020204030204"/>
                <a:ea typeface="+mj-ea"/>
                <a:cs typeface="+mj-cs"/>
                <a:hlinkClick r:id="rId3"/>
              </a:rPr>
              <a:t>Collaborating with Language Interpreters: Information for Home Visitors </a:t>
            </a:r>
            <a:r>
              <a:rPr kumimoji="0" lang="en-US" sz="3200" b="1" i="0" u="none" strike="noStrike" kern="1200" cap="none" spc="0" normalizeH="0" baseline="0" noProof="0" dirty="0">
                <a:ln>
                  <a:noFill/>
                </a:ln>
                <a:solidFill>
                  <a:srgbClr val="121F88"/>
                </a:solidFill>
                <a:effectLst/>
                <a:uLnTx/>
                <a:uFillTx/>
                <a:latin typeface="Calibri" panose="020F0502020204030204"/>
                <a:ea typeface="+mj-ea"/>
                <a:cs typeface="+mj-cs"/>
              </a:rPr>
              <a:t>(5:19)</a:t>
            </a:r>
            <a:endParaRPr lang="en-US" sz="3200" b="0" dirty="0"/>
          </a:p>
        </p:txBody>
      </p:sp>
      <p:sp>
        <p:nvSpPr>
          <p:cNvPr id="3" name="Content Placeholder 2"/>
          <p:cNvSpPr>
            <a:spLocks noGrp="1"/>
          </p:cNvSpPr>
          <p:nvPr>
            <p:ph idx="1"/>
          </p:nvPr>
        </p:nvSpPr>
        <p:spPr/>
        <p:txBody>
          <a:bodyPr/>
          <a:lstStyle/>
          <a:p>
            <a:pPr marL="0" indent="0">
              <a:buNone/>
            </a:pPr>
            <a:r>
              <a:rPr lang="en-US" dirty="0"/>
              <a:t>Watch the video and reflect on the following:</a:t>
            </a:r>
          </a:p>
          <a:p>
            <a:r>
              <a:rPr lang="en-US" dirty="0"/>
              <a:t>Which tips in collaborating with an interpreter do you think are most important when involving parents/caregivers in collecting assessment information?</a:t>
            </a:r>
          </a:p>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Which tips in collaborating with an interpreter do you think are most important when discussing assessment results with parents/caregivers? </a:t>
            </a:r>
            <a:endParaRPr lang="en-US" dirty="0"/>
          </a:p>
        </p:txBody>
      </p:sp>
    </p:spTree>
    <p:extLst>
      <p:ext uri="{BB962C8B-B14F-4D97-AF65-F5344CB8AC3E}">
        <p14:creationId xmlns:p14="http://schemas.microsoft.com/office/powerpoint/2010/main" val="2243887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B9FB-9ADD-4AF7-A733-34B55C71BA59}"/>
              </a:ext>
            </a:extLst>
          </p:cNvPr>
          <p:cNvSpPr>
            <a:spLocks noGrp="1"/>
          </p:cNvSpPr>
          <p:nvPr>
            <p:ph type="title"/>
          </p:nvPr>
        </p:nvSpPr>
        <p:spPr/>
        <p:txBody>
          <a:bodyPr/>
          <a:lstStyle/>
          <a:p>
            <a:pPr algn="ctr"/>
            <a:r>
              <a:rPr lang="en-US" dirty="0"/>
              <a:t>References and Resources</a:t>
            </a:r>
          </a:p>
        </p:txBody>
      </p:sp>
      <p:sp>
        <p:nvSpPr>
          <p:cNvPr id="3" name="Content Placeholder 2">
            <a:extLst>
              <a:ext uri="{FF2B5EF4-FFF2-40B4-BE49-F238E27FC236}">
                <a16:creationId xmlns:a16="http://schemas.microsoft.com/office/drawing/2014/main" id="{D81D9A20-BD08-4792-836B-32BBAFAA3E35}"/>
              </a:ext>
            </a:extLst>
          </p:cNvPr>
          <p:cNvSpPr>
            <a:spLocks noGrp="1"/>
          </p:cNvSpPr>
          <p:nvPr>
            <p:ph idx="1"/>
          </p:nvPr>
        </p:nvSpPr>
        <p:spPr>
          <a:xfrm>
            <a:off x="628650" y="1393794"/>
            <a:ext cx="7886700" cy="4783169"/>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Bagnato, S. J., &amp; Yeh-Ho, H. (2006). High-stakes testing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preschool children: Violation of professional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evidence-based practice in early childhood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intervention.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International Journal of Educational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Policy, 3(1), 2343, p. 29.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prstClr val="black"/>
                </a:solidFill>
                <a:latin typeface="Calibri" panose="020F0502020204030204"/>
              </a:rPr>
              <a:t>Division for Early Childhood (DEC). (2014).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DEC recommended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i="1" dirty="0">
                <a:solidFill>
                  <a:prstClr val="black"/>
                </a:solidFill>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practices. </a:t>
            </a: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DEC.</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2" indent="0">
              <a:spcBef>
                <a:spcPts val="1000"/>
              </a:spcBef>
              <a:buNone/>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https://www.dec-sped.org/dec-recommended-practices</a:t>
            </a:r>
            <a:endParaRPr kumimoji="0" lang="en-US" sz="16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Early Childhood Technical Assistance Center (ECTA)</a:t>
            </a:r>
            <a:r>
              <a:rPr lang="en-US" sz="2400" i="1" dirty="0">
                <a:solidFill>
                  <a:prstClr val="black"/>
                </a:solidFill>
                <a:latin typeface="Calibri" panose="020F0502020204030204"/>
              </a:rPr>
              <a:t>. </a:t>
            </a:r>
            <a:r>
              <a:rPr lang="en-US" sz="2400" dirty="0">
                <a:solidFill>
                  <a:prstClr val="black"/>
                </a:solidFill>
                <a:latin typeface="Calibri" panose="020F0502020204030204"/>
              </a:rPr>
              <a:t>(2020)</a:t>
            </a:r>
            <a:r>
              <a:rPr lang="en-US" sz="2400" i="1"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Engaging families as assessment partners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guide. </a:t>
            </a: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ECTA.</a:t>
            </a:r>
          </a:p>
          <a:p>
            <a:pPr marL="914400" lvl="2" indent="0">
              <a:lnSpc>
                <a:spcPct val="100000"/>
              </a:lnSpc>
              <a:spcBef>
                <a:spcPts val="0"/>
              </a:spcBef>
              <a:buNone/>
              <a:defRPr/>
            </a:pPr>
            <a:r>
              <a:rPr lang="en-US" sz="1600" dirty="0">
                <a:solidFill>
                  <a:prstClr val="black"/>
                </a:solidFill>
                <a:latin typeface="Calibri" panose="020F0502020204030204"/>
                <a:hlinkClick r:id="rId3"/>
              </a:rPr>
              <a:t>https://ectacenter.org/~pdfs/decrp/PGP_ASM2_engagingfamilies_2018.pdf</a:t>
            </a:r>
            <a:endParaRPr lang="en-US" sz="16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386489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6BF9-3333-4798-A8FE-B4F16F5FC8D4}"/>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DEC Recommended </a:t>
            </a:r>
            <a:b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b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Practices (RPs, 2014)</a:t>
            </a:r>
            <a:endParaRPr lang="en-US" dirty="0"/>
          </a:p>
        </p:txBody>
      </p:sp>
      <p:sp>
        <p:nvSpPr>
          <p:cNvPr id="3" name="Content Placeholder 2">
            <a:extLst>
              <a:ext uri="{FF2B5EF4-FFF2-40B4-BE49-F238E27FC236}">
                <a16:creationId xmlns:a16="http://schemas.microsoft.com/office/drawing/2014/main" id="{E4F783C8-5F4C-4CC0-A331-D7DC2F1433BC}"/>
              </a:ext>
            </a:extLst>
          </p:cNvPr>
          <p:cNvSpPr>
            <a:spLocks noGrp="1"/>
          </p:cNvSpPr>
          <p:nvPr>
            <p:ph idx="1"/>
          </p:nvPr>
        </p:nvSpPr>
        <p:spPr/>
        <p:txBody>
          <a:bodyPr>
            <a:normAutofit fontScale="92500"/>
          </a:bodyPr>
          <a:lstStyle/>
          <a:p>
            <a:pPr marL="0" marR="0">
              <a:lnSpc>
                <a:spcPct val="107000"/>
              </a:lnSpc>
              <a:spcBef>
                <a:spcPts val="0"/>
              </a:spcBef>
              <a:spcAft>
                <a:spcPts val="800"/>
              </a:spcAft>
            </a:pPr>
            <a:r>
              <a:rPr lang="en-US" sz="2800" dirty="0">
                <a:effectLst/>
                <a:ea typeface="Times New Roman" panose="02020603050405020304" pitchFamily="18" charset="0"/>
                <a:cs typeface="Times New Roman" panose="02020603050405020304" pitchFamily="18" charset="0"/>
              </a:rPr>
              <a:t>A1 </a:t>
            </a:r>
            <a:r>
              <a:rPr lang="en-US" sz="2800" dirty="0">
                <a:effectLst/>
                <a:ea typeface="Calibri" panose="020F0502020204030204" pitchFamily="34" charset="0"/>
                <a:cs typeface="Times New Roman" panose="02020603050405020304" pitchFamily="18" charset="0"/>
              </a:rPr>
              <a:t>Practitioners work with the family to identify family preferences for assessment processes.</a:t>
            </a:r>
          </a:p>
          <a:p>
            <a:pPr marL="0" marR="0">
              <a:lnSpc>
                <a:spcPct val="107000"/>
              </a:lnSpc>
              <a:spcBef>
                <a:spcPts val="0"/>
              </a:spcBef>
              <a:spcAft>
                <a:spcPts val="800"/>
              </a:spcAft>
            </a:pPr>
            <a:r>
              <a:rPr lang="en-US" dirty="0">
                <a:ea typeface="Calibri" panose="020F0502020204030204" pitchFamily="34" charset="0"/>
                <a:cs typeface="Times New Roman" panose="02020603050405020304" pitchFamily="18" charset="0"/>
              </a:rPr>
              <a:t>A2 Practitioners work as a team with the family and other professionals to gather assessment information.</a:t>
            </a:r>
            <a:endParaRPr lang="en-US" sz="2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ea typeface="Calibri" panose="020F0502020204030204" pitchFamily="34" charset="0"/>
                <a:cs typeface="Times New Roman" panose="02020603050405020304" pitchFamily="18" charset="0"/>
              </a:rPr>
              <a:t>A3 Practitioners use assessment materials and strategies that are appropriate for the child’s age and level of development and accommodate the child’s sensory, physical, communication, cultural, linguistic, social, and emotional characteristics. </a:t>
            </a:r>
            <a:endParaRPr lang="en-US" sz="24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41D9F5C0-FC47-41AA-BAEA-EB704FA977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37789" y="185659"/>
            <a:ext cx="2877561" cy="1505030"/>
          </a:xfrm>
          <a:prstGeom prst="rect">
            <a:avLst/>
          </a:prstGeom>
        </p:spPr>
      </p:pic>
    </p:spTree>
    <p:extLst>
      <p:ext uri="{BB962C8B-B14F-4D97-AF65-F5344CB8AC3E}">
        <p14:creationId xmlns:p14="http://schemas.microsoft.com/office/powerpoint/2010/main" val="542094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B9FB-9ADD-4AF7-A733-34B55C71BA59}"/>
              </a:ext>
            </a:extLst>
          </p:cNvPr>
          <p:cNvSpPr>
            <a:spLocks noGrp="1"/>
          </p:cNvSpPr>
          <p:nvPr>
            <p:ph type="title"/>
          </p:nvPr>
        </p:nvSpPr>
        <p:spPr>
          <a:xfrm>
            <a:off x="628650" y="317501"/>
            <a:ext cx="7886700" cy="850900"/>
          </a:xfrm>
        </p:spPr>
        <p:txBody>
          <a:bodyPr/>
          <a:lstStyle/>
          <a:p>
            <a:pPr algn="ctr"/>
            <a:r>
              <a:rPr lang="en-US" dirty="0"/>
              <a:t>More References and Resources</a:t>
            </a:r>
          </a:p>
        </p:txBody>
      </p:sp>
      <p:sp>
        <p:nvSpPr>
          <p:cNvPr id="3" name="Content Placeholder 2">
            <a:extLst>
              <a:ext uri="{FF2B5EF4-FFF2-40B4-BE49-F238E27FC236}">
                <a16:creationId xmlns:a16="http://schemas.microsoft.com/office/drawing/2014/main" id="{D81D9A20-BD08-4792-836B-32BBAFAA3E35}"/>
              </a:ext>
            </a:extLst>
          </p:cNvPr>
          <p:cNvSpPr>
            <a:spLocks noGrp="1"/>
          </p:cNvSpPr>
          <p:nvPr>
            <p:ph idx="1"/>
          </p:nvPr>
        </p:nvSpPr>
        <p:spPr>
          <a:xfrm>
            <a:off x="628650" y="1333500"/>
            <a:ext cx="7886700" cy="4843463"/>
          </a:xfrm>
        </p:spPr>
        <p:txBody>
          <a:bodyPr>
            <a:normAutofit/>
          </a:bodyPr>
          <a:lstStyle/>
          <a:p>
            <a:pPr marL="914400" lvl="2" indent="0">
              <a:lnSpc>
                <a:spcPct val="100000"/>
              </a:lnSpc>
              <a:spcBef>
                <a:spcPts val="0"/>
              </a:spcBef>
              <a:buNone/>
              <a:defRPr/>
            </a:pPr>
            <a:endParaRPr lang="en-US" sz="16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Kirkpatrick, K. (2016).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10 Tips for Using a Sign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Interpreter. </a:t>
            </a: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National Institutes of Health.</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  </a:t>
            </a:r>
          </a:p>
          <a:p>
            <a:pPr marL="914400" lvl="2" indent="0">
              <a:lnSpc>
                <a:spcPct val="100000"/>
              </a:lnSpc>
              <a:spcBef>
                <a:spcPts val="0"/>
              </a:spcBef>
              <a:buNone/>
              <a:defRPr/>
            </a:pPr>
            <a:r>
              <a:rPr lang="en-US" sz="1600" dirty="0">
                <a:solidFill>
                  <a:prstClr val="black"/>
                </a:solidFill>
                <a:latin typeface="Calibri" panose="020F0502020204030204"/>
                <a:hlinkClick r:id="rId2"/>
              </a:rPr>
              <a:t>https://www.edi.nih.gov/blog/communities/10-tips-using-sign-language-interpreter</a:t>
            </a:r>
            <a:endParaRPr lang="en-US" sz="1600" dirty="0">
              <a:solidFill>
                <a:prstClr val="black"/>
              </a:solidFill>
              <a:latin typeface="Calibri" panose="020F0502020204030204"/>
            </a:endParaRPr>
          </a:p>
          <a:p>
            <a:pPr marL="914400" lvl="2" indent="0">
              <a:lnSpc>
                <a:spcPct val="100000"/>
              </a:lnSpc>
              <a:spcBef>
                <a:spcPts val="0"/>
              </a:spcBef>
              <a:buNone/>
              <a:defRPr/>
            </a:pPr>
            <a:endParaRPr lang="en-US" sz="1600" dirty="0">
              <a:solidFill>
                <a:prstClr val="black"/>
              </a:solidFill>
              <a:latin typeface="Calibri" panose="020F0502020204030204"/>
            </a:endParaRPr>
          </a:p>
          <a:p>
            <a:pPr marL="0" indent="0">
              <a:lnSpc>
                <a:spcPct val="100000"/>
              </a:lnSpc>
              <a:spcBef>
                <a:spcPts val="0"/>
              </a:spcBef>
              <a:buNone/>
              <a:defRPr/>
            </a:pPr>
            <a:r>
              <a:rPr lang="en-US" sz="2400" dirty="0">
                <a:solidFill>
                  <a:prstClr val="black"/>
                </a:solidFill>
                <a:latin typeface="Calibri" panose="020F0502020204030204"/>
              </a:rPr>
              <a:t>The National Council on Interpreting in Health Care (NCHIC).</a:t>
            </a:r>
          </a:p>
          <a:p>
            <a:pPr marL="0" indent="0">
              <a:lnSpc>
                <a:spcPct val="100000"/>
              </a:lnSpc>
              <a:spcBef>
                <a:spcPts val="0"/>
              </a:spcBef>
              <a:buNone/>
              <a:defRPr/>
            </a:pPr>
            <a:r>
              <a:rPr lang="en-US" sz="2400" dirty="0">
                <a:solidFill>
                  <a:prstClr val="black"/>
                </a:solidFill>
                <a:latin typeface="Calibri" panose="020F0502020204030204"/>
              </a:rPr>
              <a:t>             (n.d.). </a:t>
            </a:r>
            <a:r>
              <a:rPr lang="en-US" sz="2400" i="1" dirty="0">
                <a:solidFill>
                  <a:prstClr val="black"/>
                </a:solidFill>
                <a:latin typeface="Calibri" panose="020F0502020204030204"/>
              </a:rPr>
              <a:t>Best Practices for Communicating Through an</a:t>
            </a:r>
          </a:p>
          <a:p>
            <a:pPr marL="0" indent="0">
              <a:lnSpc>
                <a:spcPct val="100000"/>
              </a:lnSpc>
              <a:spcBef>
                <a:spcPts val="0"/>
              </a:spcBef>
              <a:buNone/>
              <a:defRPr/>
            </a:pPr>
            <a:r>
              <a:rPr lang="en-US" sz="2400" i="1" dirty="0">
                <a:solidFill>
                  <a:prstClr val="black"/>
                </a:solidFill>
                <a:latin typeface="Calibri" panose="020F0502020204030204"/>
              </a:rPr>
              <a:t>              Interpreter.</a:t>
            </a:r>
            <a:r>
              <a:rPr lang="en-US" sz="2400" dirty="0">
                <a:solidFill>
                  <a:prstClr val="black"/>
                </a:solidFill>
                <a:latin typeface="Calibri" panose="020F0502020204030204"/>
              </a:rPr>
              <a:t> Refugee Technical Assistance Center. </a:t>
            </a:r>
          </a:p>
          <a:p>
            <a:pPr marL="914400" lvl="2" indent="0">
              <a:lnSpc>
                <a:spcPct val="100000"/>
              </a:lnSpc>
              <a:spcBef>
                <a:spcPts val="0"/>
              </a:spcBef>
              <a:buNone/>
              <a:defRPr/>
            </a:pPr>
            <a:r>
              <a:rPr lang="en-US" sz="1600" dirty="0">
                <a:solidFill>
                  <a:prstClr val="black"/>
                </a:solidFill>
                <a:latin typeface="Calibri" panose="020F0502020204030204"/>
                <a:hlinkClick r:id="rId3"/>
              </a:rPr>
              <a:t>https://refugeehealthta.org/access-to-care/language-access/best-practices-communicating-through-an-interpreter/</a:t>
            </a:r>
            <a:endParaRPr lang="en-US" sz="1600" dirty="0">
              <a:solidFill>
                <a:prstClr val="black"/>
              </a:solidFill>
              <a:latin typeface="Calibri" panose="020F0502020204030204"/>
            </a:endParaRPr>
          </a:p>
          <a:p>
            <a:pPr marL="914400" lvl="2" indent="0">
              <a:lnSpc>
                <a:spcPct val="100000"/>
              </a:lnSpc>
              <a:spcBef>
                <a:spcPts val="0"/>
              </a:spcBef>
              <a:buNone/>
              <a:defRPr/>
            </a:pPr>
            <a:endParaRPr lang="en-US" sz="16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436828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B9FB-9ADD-4AF7-A733-34B55C71BA59}"/>
              </a:ext>
            </a:extLst>
          </p:cNvPr>
          <p:cNvSpPr>
            <a:spLocks noGrp="1"/>
          </p:cNvSpPr>
          <p:nvPr>
            <p:ph type="title"/>
          </p:nvPr>
        </p:nvSpPr>
        <p:spPr/>
        <p:txBody>
          <a:bodyPr/>
          <a:lstStyle/>
          <a:p>
            <a:pPr algn="ctr"/>
            <a:r>
              <a:rPr lang="en-US" dirty="0"/>
              <a:t>And More References and Resources</a:t>
            </a:r>
          </a:p>
        </p:txBody>
      </p:sp>
      <p:sp>
        <p:nvSpPr>
          <p:cNvPr id="3" name="Content Placeholder 2">
            <a:extLst>
              <a:ext uri="{FF2B5EF4-FFF2-40B4-BE49-F238E27FC236}">
                <a16:creationId xmlns:a16="http://schemas.microsoft.com/office/drawing/2014/main" id="{D81D9A20-BD08-4792-836B-32BBAFAA3E35}"/>
              </a:ext>
            </a:extLst>
          </p:cNvPr>
          <p:cNvSpPr>
            <a:spLocks noGrp="1"/>
          </p:cNvSpPr>
          <p:nvPr>
            <p:ph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U.S. Department of Education. (2017).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Sec. 300.304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Procedures. </a:t>
            </a: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U.S. Department of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t>
            </a:r>
            <a:r>
              <a:rPr lang="en-US" sz="2400" dirty="0">
                <a:solidFill>
                  <a:prstClr val="black"/>
                </a:solidFill>
                <a:latin typeface="Calibri" panose="020F0502020204030204"/>
                <a:hlinkClick r:id="rId2"/>
              </a:rPr>
              <a:t>https://sites.ed.gov/idea/regs/b/d/300.304</a:t>
            </a: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 Department of Education. (2017).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Sec. 1414 Evaluations,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Eligibility Determinations, Individualized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Calibri" panose="020F0502020204030204"/>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Programs, and Educational Placements. </a:t>
            </a: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t>
            </a: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 Department of Education.</a:t>
            </a:r>
          </a:p>
          <a:p>
            <a:pPr marL="914400" lvl="2" indent="0">
              <a:lnSpc>
                <a:spcPct val="100000"/>
              </a:lnSpc>
              <a:spcBef>
                <a:spcPts val="0"/>
              </a:spcBef>
              <a:buNone/>
              <a:defRPr/>
            </a:pPr>
            <a:r>
              <a:rPr lang="en-US" sz="1600" dirty="0">
                <a:solidFill>
                  <a:prstClr val="black"/>
                </a:solidFill>
                <a:latin typeface="Calibri" panose="020F0502020204030204"/>
                <a:hlinkClick r:id="rId3"/>
              </a:rPr>
              <a:t>https://sites.ed.gov/idea/statute-chapter-33/subchapter-ii/1414</a:t>
            </a:r>
            <a:endParaRPr lang="en-US" sz="16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 Department of Education. (2017).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Sec. 300.322 Parent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Participation. </a:t>
            </a:r>
            <a:r>
              <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rPr>
              <a:t>U.S. Department of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https://sites.ed.gov/idea/regs/b/d/300.322</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1977512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53D8-7B76-2F5E-4FC3-F41DD3B33733}"/>
              </a:ext>
            </a:extLst>
          </p:cNvPr>
          <p:cNvSpPr>
            <a:spLocks noGrp="1"/>
          </p:cNvSpPr>
          <p:nvPr>
            <p:ph type="title"/>
          </p:nvPr>
        </p:nvSpPr>
        <p:spPr/>
        <p:txBody>
          <a:bodyPr/>
          <a:lstStyle/>
          <a:p>
            <a:pPr algn="ctr"/>
            <a:r>
              <a:rPr lang="en-US" dirty="0"/>
              <a:t>Disclaimer</a:t>
            </a:r>
          </a:p>
        </p:txBody>
      </p:sp>
      <p:sp>
        <p:nvSpPr>
          <p:cNvPr id="3" name="Content Placeholder 2">
            <a:extLst>
              <a:ext uri="{FF2B5EF4-FFF2-40B4-BE49-F238E27FC236}">
                <a16:creationId xmlns:a16="http://schemas.microsoft.com/office/drawing/2014/main" id="{E7814141-9B9F-D393-B7BC-D060D4B337A2}"/>
              </a:ext>
            </a:extLst>
          </p:cNvPr>
          <p:cNvSpPr>
            <a:spLocks noGrp="1"/>
          </p:cNvSpPr>
          <p:nvPr>
            <p:ph idx="1"/>
          </p:nvPr>
        </p:nvSpPr>
        <p:spPr>
          <a:xfrm>
            <a:off x="383821" y="1825625"/>
            <a:ext cx="8342489" cy="4351338"/>
          </a:xfrm>
        </p:spPr>
        <p:txBody>
          <a:bodyPr/>
          <a:lstStyle/>
          <a:p>
            <a:r>
              <a:rPr kumimoji="0" lang="en-US" sz="2800" b="0" i="0" u="none" strike="noStrike" kern="1200" cap="none" spc="0" normalizeH="0" baseline="0" noProof="0" dirty="0">
                <a:ln>
                  <a:noFill/>
                </a:ln>
                <a:solidFill>
                  <a:srgbClr val="212121"/>
                </a:solidFill>
                <a:effectLst/>
                <a:uLnTx/>
                <a:uFillTx/>
                <a:latin typeface="Calibri" panose="020F0502020204030204" pitchFamily="34" charset="0"/>
                <a:ea typeface="Calibri" panose="020F0502020204030204" pitchFamily="34" charset="0"/>
                <a:cs typeface="+mn-cs"/>
              </a:rPr>
              <a:t>This is a product of the Early Childhood Personnel Center (ECPC) awarded to the University of Connecticut Center for Excellence in Developmental Disabilities and was made possible by Cooperative Agreement #H325B170008 which is funded by the U.S. Department of Education, Office of Special Education Programs. However, those contents do not necessarily represent the policy of the Department of Education, and you should not assume endorsement by the Federal Government.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42673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0DA6-B2DE-4B7B-BF2C-51E4E7417E1A}"/>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DEC RPs (2014)</a:t>
            </a:r>
            <a:endParaRPr lang="en-US" dirty="0"/>
          </a:p>
        </p:txBody>
      </p:sp>
      <p:sp>
        <p:nvSpPr>
          <p:cNvPr id="3" name="Content Placeholder 2">
            <a:extLst>
              <a:ext uri="{FF2B5EF4-FFF2-40B4-BE49-F238E27FC236}">
                <a16:creationId xmlns:a16="http://schemas.microsoft.com/office/drawing/2014/main" id="{A453E454-2FE7-44A2-937D-4E3E48CC7D5B}"/>
              </a:ext>
            </a:extLst>
          </p:cNvPr>
          <p:cNvSpPr>
            <a:spLocks noGrp="1"/>
          </p:cNvSpPr>
          <p:nvPr>
            <p:ph idx="1"/>
          </p:nvPr>
        </p:nvSpPr>
        <p:spPr>
          <a:xfrm>
            <a:off x="628650" y="1558553"/>
            <a:ext cx="7886700" cy="4618410"/>
          </a:xfrm>
        </p:spPr>
        <p:txBody>
          <a:bodyPr>
            <a:normAutofit fontScale="85000" lnSpcReduction="10000"/>
          </a:bodyPr>
          <a:lstStyle/>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A4 Practitioners conduct assessments that include all areas of development and behavior to learn about the child’s strengths, needs, preferences, and interests.</a:t>
            </a:r>
          </a:p>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 A5 Practitioners conduct assessments in the child’s dominant language and in additional languages if the child is learning more than one language.</a:t>
            </a:r>
          </a:p>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 A6 Practitioners use a variety of methods, including observation and interviews, to gather assessment information from multiple sources, including the child’s family and other significant individuals in the child’s life.</a:t>
            </a:r>
          </a:p>
          <a:p>
            <a:endParaRPr lang="en-US" dirty="0"/>
          </a:p>
        </p:txBody>
      </p:sp>
      <p:pic>
        <p:nvPicPr>
          <p:cNvPr id="4" name="Picture 3">
            <a:extLst>
              <a:ext uri="{FF2B5EF4-FFF2-40B4-BE49-F238E27FC236}">
                <a16:creationId xmlns:a16="http://schemas.microsoft.com/office/drawing/2014/main" id="{75F957C7-1EFC-48E0-AD85-6690491758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38229" y="252314"/>
            <a:ext cx="3027230" cy="1193427"/>
          </a:xfrm>
          <a:prstGeom prst="rect">
            <a:avLst/>
          </a:prstGeom>
        </p:spPr>
      </p:pic>
    </p:spTree>
    <p:extLst>
      <p:ext uri="{BB962C8B-B14F-4D97-AF65-F5344CB8AC3E}">
        <p14:creationId xmlns:p14="http://schemas.microsoft.com/office/powerpoint/2010/main" val="190418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B736-7F2F-49C3-B5EE-4713CE93553A}"/>
              </a:ext>
            </a:extLst>
          </p:cNvPr>
          <p:cNvSpPr>
            <a:spLocks noGrp="1"/>
          </p:cNvSpPr>
          <p:nvPr>
            <p:ph type="title"/>
          </p:nvPr>
        </p:nvSpPr>
        <p:spPr>
          <a:xfrm>
            <a:off x="628650" y="111212"/>
            <a:ext cx="7886700" cy="1309815"/>
          </a:xfrm>
        </p:spPr>
        <p:txBody>
          <a:bodyPr/>
          <a:lstStyle/>
          <a:p>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More DEC RPs (2014)</a:t>
            </a:r>
            <a:endParaRPr lang="en-US" dirty="0"/>
          </a:p>
        </p:txBody>
      </p:sp>
      <p:sp>
        <p:nvSpPr>
          <p:cNvPr id="3" name="Content Placeholder 2">
            <a:extLst>
              <a:ext uri="{FF2B5EF4-FFF2-40B4-BE49-F238E27FC236}">
                <a16:creationId xmlns:a16="http://schemas.microsoft.com/office/drawing/2014/main" id="{5842DE45-C845-4A6A-94B9-1ECA2827E16B}"/>
              </a:ext>
            </a:extLst>
          </p:cNvPr>
          <p:cNvSpPr>
            <a:spLocks noGrp="1"/>
          </p:cNvSpPr>
          <p:nvPr>
            <p:ph idx="1"/>
          </p:nvPr>
        </p:nvSpPr>
        <p:spPr>
          <a:xfrm>
            <a:off x="628650" y="1535922"/>
            <a:ext cx="7886700" cy="4641041"/>
          </a:xfrm>
        </p:spPr>
        <p:txBody>
          <a:bodyPr>
            <a:normAutofit fontScale="92500" lnSpcReduction="20000"/>
          </a:bodyPr>
          <a:lstStyle/>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A7 Practitioners obtain information about the child’s skills in daily activities, routines, and environments such as home, center, and community. </a:t>
            </a:r>
          </a:p>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 A8 Practitioners use clinical reasoning in addition to assessment results to identify the child’s current levels of functioning and to determine the child’s eligibility and plan for instruction.</a:t>
            </a:r>
          </a:p>
          <a:p>
            <a:pPr marL="0" marR="0">
              <a:lnSpc>
                <a:spcPct val="107000"/>
              </a:lnSpc>
              <a:spcBef>
                <a:spcPts val="0"/>
              </a:spcBef>
              <a:spcAft>
                <a:spcPts val="800"/>
              </a:spcAft>
            </a:pPr>
            <a:r>
              <a:rPr lang="en-US" sz="3000" dirty="0">
                <a:effectLst/>
                <a:ea typeface="Calibri" panose="020F0502020204030204" pitchFamily="34" charset="0"/>
                <a:cs typeface="Times New Roman" panose="02020603050405020304" pitchFamily="18" charset="0"/>
              </a:rPr>
              <a:t>A9 Practitioners implement systematic ongoing assessment to identify learning targets, plan activities, and monitor the child’s progress to revise instruction as needed. </a:t>
            </a:r>
          </a:p>
          <a:p>
            <a:endParaRPr lang="en-US" dirty="0"/>
          </a:p>
        </p:txBody>
      </p:sp>
      <p:pic>
        <p:nvPicPr>
          <p:cNvPr id="4" name="Picture 3">
            <a:extLst>
              <a:ext uri="{FF2B5EF4-FFF2-40B4-BE49-F238E27FC236}">
                <a16:creationId xmlns:a16="http://schemas.microsoft.com/office/drawing/2014/main" id="{6376DB46-1628-4BF4-A281-250BCDAADB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36072" y="226107"/>
            <a:ext cx="2679278" cy="1194920"/>
          </a:xfrm>
          <a:prstGeom prst="rect">
            <a:avLst/>
          </a:prstGeom>
        </p:spPr>
      </p:pic>
    </p:spTree>
    <p:extLst>
      <p:ext uri="{BB962C8B-B14F-4D97-AF65-F5344CB8AC3E}">
        <p14:creationId xmlns:p14="http://schemas.microsoft.com/office/powerpoint/2010/main" val="191469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E0EF-709E-4D31-9C57-C0FDB06150ED}"/>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And More DEC </a:t>
            </a:r>
            <a:b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br>
            <a:r>
              <a:rPr kumimoji="0" lang="en-US" sz="4400" b="1" i="0" u="none" strike="noStrike" kern="1200" cap="none" spc="0" normalizeH="0" baseline="0" noProof="0" dirty="0">
                <a:ln>
                  <a:noFill/>
                </a:ln>
                <a:solidFill>
                  <a:srgbClr val="121F88"/>
                </a:solidFill>
                <a:effectLst/>
                <a:uLnTx/>
                <a:uFillTx/>
                <a:latin typeface="Calibri" panose="020F0502020204030204"/>
                <a:ea typeface="+mj-ea"/>
                <a:cs typeface="+mj-cs"/>
              </a:rPr>
              <a:t>RPs (2014)</a:t>
            </a:r>
            <a:endParaRPr lang="en-US" dirty="0"/>
          </a:p>
        </p:txBody>
      </p:sp>
      <p:sp>
        <p:nvSpPr>
          <p:cNvPr id="3" name="Content Placeholder 2">
            <a:extLst>
              <a:ext uri="{FF2B5EF4-FFF2-40B4-BE49-F238E27FC236}">
                <a16:creationId xmlns:a16="http://schemas.microsoft.com/office/drawing/2014/main" id="{1CCF081C-4A83-4F51-834B-8DA2E8B2E125}"/>
              </a:ext>
            </a:extLst>
          </p:cNvPr>
          <p:cNvSpPr>
            <a:spLocks noGrp="1"/>
          </p:cNvSpPr>
          <p:nvPr>
            <p:ph idx="1"/>
          </p:nvPr>
        </p:nvSpPr>
        <p:spPr/>
        <p:txBody>
          <a:bodyPr>
            <a:normAutofit/>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A10 Practitioners use assessment tools with sufficient sensitivity to detect child progress, especially for the child with significant support needs.</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A11 Practitioners report assessment results so that they are understandable and useful to families. </a:t>
            </a:r>
          </a:p>
          <a:p>
            <a:pPr marL="0" indent="0">
              <a:buNone/>
            </a:pPr>
            <a:endParaRPr lang="en-US" sz="2400" dirty="0"/>
          </a:p>
        </p:txBody>
      </p:sp>
      <p:pic>
        <p:nvPicPr>
          <p:cNvPr id="4" name="Picture 3">
            <a:extLst>
              <a:ext uri="{FF2B5EF4-FFF2-40B4-BE49-F238E27FC236}">
                <a16:creationId xmlns:a16="http://schemas.microsoft.com/office/drawing/2014/main" id="{438F8E62-A9BA-4412-8991-965ED245ECD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92646" y="365126"/>
            <a:ext cx="2936953" cy="1260241"/>
          </a:xfrm>
          <a:prstGeom prst="rect">
            <a:avLst/>
          </a:prstGeom>
        </p:spPr>
      </p:pic>
    </p:spTree>
    <p:extLst>
      <p:ext uri="{BB962C8B-B14F-4D97-AF65-F5344CB8AC3E}">
        <p14:creationId xmlns:p14="http://schemas.microsoft.com/office/powerpoint/2010/main" val="29706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822"/>
            <a:ext cx="7886700" cy="1325563"/>
          </a:xfrm>
        </p:spPr>
        <p:txBody>
          <a:bodyPr anchor="ctr">
            <a:normAutofit/>
          </a:bodyPr>
          <a:lstStyle/>
          <a:p>
            <a:pPr algn="ctr"/>
            <a:r>
              <a:rPr lang="en-US" dirty="0"/>
              <a:t>Objectives</a:t>
            </a:r>
          </a:p>
        </p:txBody>
      </p:sp>
      <p:graphicFrame>
        <p:nvGraphicFramePr>
          <p:cNvPr id="5" name="Content Placeholder 2" descr="The three objectives for this session are:&#10;1. Describe active listening strategies.&#10;2. Identify processes for problem-solving and conflict resolution.&#10;3. Identify and describe alternative means for communication within a team.">
            <a:extLst>
              <a:ext uri="{FF2B5EF4-FFF2-40B4-BE49-F238E27FC236}">
                <a16:creationId xmlns:a16="http://schemas.microsoft.com/office/drawing/2014/main" id="{179E9779-756C-4A15-873B-5A71AFEF7EC6}"/>
              </a:ext>
            </a:extLst>
          </p:cNvPr>
          <p:cNvGraphicFramePr>
            <a:graphicFrameLocks noGrp="1"/>
          </p:cNvGraphicFramePr>
          <p:nvPr>
            <p:ph idx="1"/>
            <p:extLst>
              <p:ext uri="{D42A27DB-BD31-4B8C-83A1-F6EECF244321}">
                <p14:modId xmlns:p14="http://schemas.microsoft.com/office/powerpoint/2010/main" val="3228607255"/>
              </p:ext>
            </p:extLst>
          </p:nvPr>
        </p:nvGraphicFramePr>
        <p:xfrm>
          <a:off x="628650" y="1300545"/>
          <a:ext cx="7886700" cy="4632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1524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847369-C780-49BA-9C63-373975104DCD}"/>
              </a:ext>
              <a:ext uri="{C183D7F6-B498-43B3-948B-1728B52AA6E4}">
                <adec:decorative xmlns:adec="http://schemas.microsoft.com/office/drawing/2017/decorative" val="0"/>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Authentic Assessment</a:t>
            </a:r>
          </a:p>
        </p:txBody>
      </p:sp>
      <p:pic>
        <p:nvPicPr>
          <p:cNvPr id="2" name="Picture 1" descr="Decorative representation of authentic assessment and some of its characteristics - formative, relevant, improve instruction.">
            <a:extLst>
              <a:ext uri="{FF2B5EF4-FFF2-40B4-BE49-F238E27FC236}">
                <a16:creationId xmlns:a16="http://schemas.microsoft.com/office/drawing/2014/main" id="{14D6ACB3-19CB-4DDE-B066-437FDAD3606F}"/>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013255" y="1173892"/>
            <a:ext cx="7092778" cy="4188940"/>
          </a:xfrm>
          <a:prstGeom prst="rect">
            <a:avLst/>
          </a:prstGeom>
        </p:spPr>
      </p:pic>
    </p:spTree>
    <p:extLst>
      <p:ext uri="{BB962C8B-B14F-4D97-AF65-F5344CB8AC3E}">
        <p14:creationId xmlns:p14="http://schemas.microsoft.com/office/powerpoint/2010/main" val="2740623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ptual framework" id="{2EB3D6CF-8678-4B2C-8160-1091A07A243C}" vid="{A51B28CF-7AEB-454A-87CC-F5EE92733CD5}"/>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PC Template PPT with PwP" id="{8E2A5EEF-3FC4-423D-9C9D-4A63ECC54C5A}" vid="{58BADB4F-8C60-417E-B1C4-26E764710C9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1107</TotalTime>
  <Words>4288</Words>
  <Application>Microsoft Office PowerPoint</Application>
  <PresentationFormat>On-screen Show (4:3)</PresentationFormat>
  <Paragraphs>298</Paragraphs>
  <Slides>42</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Arial</vt:lpstr>
      <vt:lpstr>Calibri</vt:lpstr>
      <vt:lpstr>Calibri Light</vt:lpstr>
      <vt:lpstr>Courier New</vt:lpstr>
      <vt:lpstr>Helvetica</vt:lpstr>
      <vt:lpstr>Times New Roman</vt:lpstr>
      <vt:lpstr>Verdana</vt:lpstr>
      <vt:lpstr>Office Theme</vt:lpstr>
      <vt:lpstr>1_Office Theme</vt:lpstr>
      <vt:lpstr>2_Office Theme</vt:lpstr>
      <vt:lpstr>3_Office Theme</vt:lpstr>
      <vt:lpstr>Authentic Assessment:</vt:lpstr>
      <vt:lpstr>EI/ECSE Standard 4,  Component 4.2</vt:lpstr>
      <vt:lpstr>EI/ECSE Standard 4,  Component 4.4</vt:lpstr>
      <vt:lpstr>DEC Recommended  Practices (RPs, 2014)</vt:lpstr>
      <vt:lpstr>DEC RPs (2014)</vt:lpstr>
      <vt:lpstr>More DEC RPs (2014)</vt:lpstr>
      <vt:lpstr>And More DEC  RPs (2014)</vt:lpstr>
      <vt:lpstr>Objectives</vt:lpstr>
      <vt:lpstr>Authentic Assessment</vt:lpstr>
      <vt:lpstr>Authentic Assessment Definition</vt:lpstr>
      <vt:lpstr>Five Characteristics of  Authentic Assessment</vt:lpstr>
      <vt:lpstr>How Authentic Assessment Fits in the Assessment Process</vt:lpstr>
      <vt:lpstr>Authentic Assessment Cycle</vt:lpstr>
      <vt:lpstr>Comparison of Authentic Assessment With Formal Assessment</vt:lpstr>
      <vt:lpstr>Authentic Assessment Measures </vt:lpstr>
      <vt:lpstr>Commonly Used Authentic Assessment Measures</vt:lpstr>
      <vt:lpstr>Questions to Consider in Selecting an Authentic Assessment Measure </vt:lpstr>
      <vt:lpstr>Criterion-Referenced Assessments</vt:lpstr>
      <vt:lpstr>Characteristics of Criterion-Referenced Assessments</vt:lpstr>
      <vt:lpstr>Curriculum-Based Assessment (CBA)</vt:lpstr>
      <vt:lpstr>Using CBAs</vt:lpstr>
      <vt:lpstr>Discussion/Reflection</vt:lpstr>
      <vt:lpstr>Play-Based Assessment</vt:lpstr>
      <vt:lpstr>Benefits of Play-Based Assessment</vt:lpstr>
      <vt:lpstr>Play-Based Assessment (5:59)</vt:lpstr>
      <vt:lpstr>Involving Families in the Authentic Assessment Process</vt:lpstr>
      <vt:lpstr>Engaging Families as Assessment Partners Practice Guide</vt:lpstr>
      <vt:lpstr>Interviews With Parents/Caregivers </vt:lpstr>
      <vt:lpstr>Using Culturally and Linguistically Responsive Assessment Practices</vt:lpstr>
      <vt:lpstr>IDEA States That The Team Must:</vt:lpstr>
      <vt:lpstr>IDEA States Specific to Preschoolers That:</vt:lpstr>
      <vt:lpstr>IDEA Also States That:</vt:lpstr>
      <vt:lpstr>Planning Assessment With Families Who Are Linguistically Diverse</vt:lpstr>
      <vt:lpstr>Need for Sign Language Interpreters (CDC, 2017)</vt:lpstr>
      <vt:lpstr>Need for Foreign Language Interpreters</vt:lpstr>
      <vt:lpstr>Roles of Interpreters </vt:lpstr>
      <vt:lpstr>Things to Consider When Working With Interpreters </vt:lpstr>
      <vt:lpstr>Collaborating with Language Interpreters: Information for Home Visitors (5:19)</vt:lpstr>
      <vt:lpstr>References and Resources</vt:lpstr>
      <vt:lpstr>More References and Resources</vt:lpstr>
      <vt:lpstr>And More References and Resources</vt:lpstr>
      <vt:lpstr>Disclaimer</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dc:title>
  <dc:creator>Jozef,Christine</dc:creator>
  <cp:lastModifiedBy>Darla Gundler</cp:lastModifiedBy>
  <cp:revision>87</cp:revision>
  <dcterms:created xsi:type="dcterms:W3CDTF">2017-04-25T14:42:13Z</dcterms:created>
  <dcterms:modified xsi:type="dcterms:W3CDTF">2022-06-30T20:47:20Z</dcterms:modified>
</cp:coreProperties>
</file>