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4"/>
  </p:notesMasterIdLst>
  <p:sldIdLst>
    <p:sldId id="371" r:id="rId2"/>
    <p:sldId id="342" r:id="rId3"/>
    <p:sldId id="357" r:id="rId4"/>
    <p:sldId id="358" r:id="rId5"/>
    <p:sldId id="287" r:id="rId6"/>
    <p:sldId id="374" r:id="rId7"/>
    <p:sldId id="368" r:id="rId8"/>
    <p:sldId id="341" r:id="rId9"/>
    <p:sldId id="343" r:id="rId10"/>
    <p:sldId id="344" r:id="rId11"/>
    <p:sldId id="345" r:id="rId12"/>
    <p:sldId id="359" r:id="rId13"/>
    <p:sldId id="360" r:id="rId14"/>
    <p:sldId id="375" r:id="rId15"/>
    <p:sldId id="377" r:id="rId16"/>
    <p:sldId id="380" r:id="rId17"/>
    <p:sldId id="383" r:id="rId18"/>
    <p:sldId id="378" r:id="rId19"/>
    <p:sldId id="376" r:id="rId20"/>
    <p:sldId id="352" r:id="rId21"/>
    <p:sldId id="353" r:id="rId22"/>
    <p:sldId id="354" r:id="rId23"/>
    <p:sldId id="362" r:id="rId24"/>
    <p:sldId id="363" r:id="rId25"/>
    <p:sldId id="364" r:id="rId26"/>
    <p:sldId id="369" r:id="rId27"/>
    <p:sldId id="372" r:id="rId28"/>
    <p:sldId id="373" r:id="rId29"/>
    <p:sldId id="370" r:id="rId30"/>
    <p:sldId id="366" r:id="rId31"/>
    <p:sldId id="307" r:id="rId32"/>
    <p:sldId id="384" r:id="rId33"/>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ayton, Vicki" initials="SV" lastIdx="8" clrIdx="0">
    <p:extLst>
      <p:ext uri="{19B8F6BF-5375-455C-9EA6-DF929625EA0E}">
        <p15:presenceInfo xmlns:p15="http://schemas.microsoft.com/office/powerpoint/2012/main" userId="S::vicki.stayton@wku.edu::1dba316e-6601-45a2-bef2-f9d566ecdbf5" providerId="AD"/>
      </p:ext>
    </p:extLst>
  </p:cmAuthor>
  <p:cmAuthor id="2" name="Killmeyer,Susan" initials="K" lastIdx="4" clrIdx="1">
    <p:extLst>
      <p:ext uri="{19B8F6BF-5375-455C-9EA6-DF929625EA0E}">
        <p15:presenceInfo xmlns:p15="http://schemas.microsoft.com/office/powerpoint/2012/main" userId="3305248426c5a25a" providerId="Windows Live"/>
      </p:ext>
    </p:extLst>
  </p:cmAuthor>
  <p:cmAuthor id="3" name="Vicki Stayton" initials="VS" lastIdx="3" clrIdx="2">
    <p:extLst>
      <p:ext uri="{19B8F6BF-5375-455C-9EA6-DF929625EA0E}">
        <p15:presenceInfo xmlns:p15="http://schemas.microsoft.com/office/powerpoint/2012/main" userId="Vicki Stayt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showGuides="1">
      <p:cViewPr varScale="1">
        <p:scale>
          <a:sx n="85" d="100"/>
          <a:sy n="85" d="100"/>
        </p:scale>
        <p:origin x="1176" y="90"/>
      </p:cViewPr>
      <p:guideLst>
        <p:guide orient="horz" pos="2160"/>
        <p:guide pos="2880"/>
      </p:guideLst>
    </p:cSldViewPr>
  </p:slideViewPr>
  <p:outlineViewPr>
    <p:cViewPr>
      <p:scale>
        <a:sx n="33" d="100"/>
        <a:sy n="33" d="100"/>
      </p:scale>
      <p:origin x="0" y="-415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3" d="100"/>
          <a:sy n="83"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2E6F2C-6992-4D8B-8DF0-6D22F6126895}" type="doc">
      <dgm:prSet loTypeId="urn:microsoft.com/office/officeart/2016/7/layout/VerticalHollowActionList" loCatId="List" qsTypeId="urn:microsoft.com/office/officeart/2005/8/quickstyle/simple1" qsCatId="simple" csTypeId="urn:microsoft.com/office/officeart/2005/8/colors/accent1_2" csCatId="accent1" phldr="1"/>
      <dgm:spPr/>
      <dgm:t>
        <a:bodyPr/>
        <a:lstStyle/>
        <a:p>
          <a:endParaRPr lang="en-US"/>
        </a:p>
      </dgm:t>
    </dgm:pt>
    <dgm:pt modelId="{9E509FE1-C8A2-4744-95DF-19CB36F41FF4}">
      <dgm:prSet/>
      <dgm:spPr/>
      <dgm:t>
        <a:bodyPr/>
        <a:lstStyle/>
        <a:p>
          <a:r>
            <a:rPr lang="en-US" dirty="0"/>
            <a:t>Define and describe</a:t>
          </a:r>
        </a:p>
      </dgm:t>
    </dgm:pt>
    <dgm:pt modelId="{82C678D7-08F9-4FED-A3C1-6206DF078208}" type="parTrans" cxnId="{59EFA828-F0F7-4170-8102-03BFBC164BEF}">
      <dgm:prSet/>
      <dgm:spPr/>
      <dgm:t>
        <a:bodyPr/>
        <a:lstStyle/>
        <a:p>
          <a:endParaRPr lang="en-US"/>
        </a:p>
      </dgm:t>
    </dgm:pt>
    <dgm:pt modelId="{6861F405-58EF-4184-8437-3C31E980FD22}" type="sibTrans" cxnId="{59EFA828-F0F7-4170-8102-03BFBC164BEF}">
      <dgm:prSet/>
      <dgm:spPr/>
      <dgm:t>
        <a:bodyPr/>
        <a:lstStyle/>
        <a:p>
          <a:endParaRPr lang="en-US"/>
        </a:p>
      </dgm:t>
    </dgm:pt>
    <dgm:pt modelId="{32308F5C-BAA0-4F24-9F3D-6D0FD6D1120A}">
      <dgm:prSet custT="1"/>
      <dgm:spPr>
        <a:solidFill>
          <a:schemeClr val="accent1">
            <a:lumMod val="40000"/>
            <a:lumOff val="60000"/>
          </a:schemeClr>
        </a:solidFill>
      </dgm:spPr>
      <dgm:t>
        <a:bodyPr/>
        <a:lstStyle/>
        <a:p>
          <a:r>
            <a:rPr lang="en-US" sz="2800" dirty="0">
              <a:solidFill>
                <a:schemeClr val="tx1"/>
              </a:solidFill>
            </a:rPr>
            <a:t>The characteristics of effective teams.</a:t>
          </a:r>
        </a:p>
      </dgm:t>
    </dgm:pt>
    <dgm:pt modelId="{553AE46A-8BE3-4787-9502-66B706C2ABE7}" type="parTrans" cxnId="{9708244C-FF56-4F57-A0F0-FFEDFE6D411C}">
      <dgm:prSet/>
      <dgm:spPr/>
      <dgm:t>
        <a:bodyPr/>
        <a:lstStyle/>
        <a:p>
          <a:endParaRPr lang="en-US"/>
        </a:p>
      </dgm:t>
    </dgm:pt>
    <dgm:pt modelId="{21879A6F-4BA6-4E53-826C-FF9DEA2D3FB9}" type="sibTrans" cxnId="{9708244C-FF56-4F57-A0F0-FFEDFE6D411C}">
      <dgm:prSet/>
      <dgm:spPr/>
      <dgm:t>
        <a:bodyPr/>
        <a:lstStyle/>
        <a:p>
          <a:endParaRPr lang="en-US"/>
        </a:p>
      </dgm:t>
    </dgm:pt>
    <dgm:pt modelId="{F6FE5B57-1053-4618-8B88-370089F44794}">
      <dgm:prSet/>
      <dgm:spPr/>
      <dgm:t>
        <a:bodyPr/>
        <a:lstStyle/>
        <a:p>
          <a:r>
            <a:rPr lang="en-US" dirty="0"/>
            <a:t>Describe and compare</a:t>
          </a:r>
        </a:p>
      </dgm:t>
    </dgm:pt>
    <dgm:pt modelId="{05A23752-55F2-43B3-BCA6-22F9C7F3F108}" type="parTrans" cxnId="{EEA7E2A9-7893-4F12-81BF-CF5BF114CA2E}">
      <dgm:prSet/>
      <dgm:spPr/>
      <dgm:t>
        <a:bodyPr/>
        <a:lstStyle/>
        <a:p>
          <a:endParaRPr lang="en-US"/>
        </a:p>
      </dgm:t>
    </dgm:pt>
    <dgm:pt modelId="{8E9A3155-9208-43CE-AA9C-CA0706999CC8}" type="sibTrans" cxnId="{EEA7E2A9-7893-4F12-81BF-CF5BF114CA2E}">
      <dgm:prSet/>
      <dgm:spPr/>
      <dgm:t>
        <a:bodyPr/>
        <a:lstStyle/>
        <a:p>
          <a:endParaRPr lang="en-US"/>
        </a:p>
      </dgm:t>
    </dgm:pt>
    <dgm:pt modelId="{10C69ACE-A360-4886-BC19-866D57C176BE}">
      <dgm:prSet custT="1"/>
      <dgm:spPr>
        <a:solidFill>
          <a:schemeClr val="accent1">
            <a:lumMod val="40000"/>
            <a:lumOff val="60000"/>
          </a:schemeClr>
        </a:solidFill>
      </dgm:spPr>
      <dgm:t>
        <a:bodyPr/>
        <a:lstStyle/>
        <a:p>
          <a:r>
            <a:rPr lang="en-US" sz="2800" dirty="0">
              <a:solidFill>
                <a:schemeClr val="tx1"/>
              </a:solidFill>
            </a:rPr>
            <a:t>Multidisciplinary, interdisciplinary, and transdisciplinary team models.</a:t>
          </a:r>
        </a:p>
      </dgm:t>
    </dgm:pt>
    <dgm:pt modelId="{1DAEA72F-98B3-40F1-9062-576E3740B527}" type="parTrans" cxnId="{0E1568E8-50FA-4FA4-A780-EF3AEA57FB01}">
      <dgm:prSet/>
      <dgm:spPr/>
      <dgm:t>
        <a:bodyPr/>
        <a:lstStyle/>
        <a:p>
          <a:endParaRPr lang="en-US"/>
        </a:p>
      </dgm:t>
    </dgm:pt>
    <dgm:pt modelId="{E07618AE-1BA8-4477-A799-95471A4A522F}" type="sibTrans" cxnId="{0E1568E8-50FA-4FA4-A780-EF3AEA57FB01}">
      <dgm:prSet/>
      <dgm:spPr/>
      <dgm:t>
        <a:bodyPr/>
        <a:lstStyle/>
        <a:p>
          <a:endParaRPr lang="en-US"/>
        </a:p>
      </dgm:t>
    </dgm:pt>
    <dgm:pt modelId="{9F014EB4-661E-452C-95F0-EAD994BAA4B7}" type="pres">
      <dgm:prSet presAssocID="{B72E6F2C-6992-4D8B-8DF0-6D22F6126895}" presName="Name0" presStyleCnt="0">
        <dgm:presLayoutVars>
          <dgm:dir/>
          <dgm:animLvl val="lvl"/>
          <dgm:resizeHandles val="exact"/>
        </dgm:presLayoutVars>
      </dgm:prSet>
      <dgm:spPr/>
    </dgm:pt>
    <dgm:pt modelId="{580CB4CF-2C5B-4DA5-A617-BB5CA37DFD36}" type="pres">
      <dgm:prSet presAssocID="{9E509FE1-C8A2-4744-95DF-19CB36F41FF4}" presName="linNode" presStyleCnt="0"/>
      <dgm:spPr/>
    </dgm:pt>
    <dgm:pt modelId="{F3DFD1C7-108B-4720-BFBC-798DD80E1272}" type="pres">
      <dgm:prSet presAssocID="{9E509FE1-C8A2-4744-95DF-19CB36F41FF4}" presName="parentText" presStyleLbl="solidFgAcc1" presStyleIdx="0" presStyleCnt="2" custScaleY="97888">
        <dgm:presLayoutVars>
          <dgm:chMax val="1"/>
          <dgm:bulletEnabled/>
        </dgm:presLayoutVars>
      </dgm:prSet>
      <dgm:spPr/>
    </dgm:pt>
    <dgm:pt modelId="{E950C809-6EE0-407A-9087-921FC03E04AB}" type="pres">
      <dgm:prSet presAssocID="{9E509FE1-C8A2-4744-95DF-19CB36F41FF4}" presName="descendantText" presStyleLbl="alignNode1" presStyleIdx="0" presStyleCnt="2" custScaleY="97888" custLinFactNeighborY="-20276">
        <dgm:presLayoutVars>
          <dgm:bulletEnabled/>
        </dgm:presLayoutVars>
      </dgm:prSet>
      <dgm:spPr/>
    </dgm:pt>
    <dgm:pt modelId="{CD903944-ED37-443A-8E78-D677DA316945}" type="pres">
      <dgm:prSet presAssocID="{6861F405-58EF-4184-8437-3C31E980FD22}" presName="sp" presStyleCnt="0"/>
      <dgm:spPr/>
    </dgm:pt>
    <dgm:pt modelId="{5F8185BD-46E7-433D-8D40-53D22A728FB6}" type="pres">
      <dgm:prSet presAssocID="{F6FE5B57-1053-4618-8B88-370089F44794}" presName="linNode" presStyleCnt="0"/>
      <dgm:spPr/>
    </dgm:pt>
    <dgm:pt modelId="{E345090F-5482-4597-AC80-C61FBB7A24C2}" type="pres">
      <dgm:prSet presAssocID="{F6FE5B57-1053-4618-8B88-370089F44794}" presName="parentText" presStyleLbl="solidFgAcc1" presStyleIdx="1" presStyleCnt="2">
        <dgm:presLayoutVars>
          <dgm:chMax val="1"/>
          <dgm:bulletEnabled/>
        </dgm:presLayoutVars>
      </dgm:prSet>
      <dgm:spPr/>
    </dgm:pt>
    <dgm:pt modelId="{4A18EE41-C52E-40F8-935A-3296C4CECE43}" type="pres">
      <dgm:prSet presAssocID="{F6FE5B57-1053-4618-8B88-370089F44794}" presName="descendantText" presStyleLbl="alignNode1" presStyleIdx="1" presStyleCnt="2">
        <dgm:presLayoutVars>
          <dgm:bulletEnabled/>
        </dgm:presLayoutVars>
      </dgm:prSet>
      <dgm:spPr/>
    </dgm:pt>
  </dgm:ptLst>
  <dgm:cxnLst>
    <dgm:cxn modelId="{59EFA828-F0F7-4170-8102-03BFBC164BEF}" srcId="{B72E6F2C-6992-4D8B-8DF0-6D22F6126895}" destId="{9E509FE1-C8A2-4744-95DF-19CB36F41FF4}" srcOrd="0" destOrd="0" parTransId="{82C678D7-08F9-4FED-A3C1-6206DF078208}" sibTransId="{6861F405-58EF-4184-8437-3C31E980FD22}"/>
    <dgm:cxn modelId="{EF83A242-CF71-42BA-AD9C-F0780184CAA7}" type="presOf" srcId="{32308F5C-BAA0-4F24-9F3D-6D0FD6D1120A}" destId="{E950C809-6EE0-407A-9087-921FC03E04AB}" srcOrd="0" destOrd="0" presId="urn:microsoft.com/office/officeart/2016/7/layout/VerticalHollowActionList"/>
    <dgm:cxn modelId="{69606B47-D6B5-47FC-B70C-6D45ACAD1687}" type="presOf" srcId="{9E509FE1-C8A2-4744-95DF-19CB36F41FF4}" destId="{F3DFD1C7-108B-4720-BFBC-798DD80E1272}" srcOrd="0" destOrd="0" presId="urn:microsoft.com/office/officeart/2016/7/layout/VerticalHollowActionList"/>
    <dgm:cxn modelId="{9708244C-FF56-4F57-A0F0-FFEDFE6D411C}" srcId="{9E509FE1-C8A2-4744-95DF-19CB36F41FF4}" destId="{32308F5C-BAA0-4F24-9F3D-6D0FD6D1120A}" srcOrd="0" destOrd="0" parTransId="{553AE46A-8BE3-4787-9502-66B706C2ABE7}" sibTransId="{21879A6F-4BA6-4E53-826C-FF9DEA2D3FB9}"/>
    <dgm:cxn modelId="{E207EB51-1C31-4E3C-95FE-1043BB41AD7E}" type="presOf" srcId="{10C69ACE-A360-4886-BC19-866D57C176BE}" destId="{4A18EE41-C52E-40F8-935A-3296C4CECE43}" srcOrd="0" destOrd="0" presId="urn:microsoft.com/office/officeart/2016/7/layout/VerticalHollowActionList"/>
    <dgm:cxn modelId="{EEA7E2A9-7893-4F12-81BF-CF5BF114CA2E}" srcId="{B72E6F2C-6992-4D8B-8DF0-6D22F6126895}" destId="{F6FE5B57-1053-4618-8B88-370089F44794}" srcOrd="1" destOrd="0" parTransId="{05A23752-55F2-43B3-BCA6-22F9C7F3F108}" sibTransId="{8E9A3155-9208-43CE-AA9C-CA0706999CC8}"/>
    <dgm:cxn modelId="{8E77E2C4-BB83-4E6C-868D-9384C4005E45}" type="presOf" srcId="{B72E6F2C-6992-4D8B-8DF0-6D22F6126895}" destId="{9F014EB4-661E-452C-95F0-EAD994BAA4B7}" srcOrd="0" destOrd="0" presId="urn:microsoft.com/office/officeart/2016/7/layout/VerticalHollowActionList"/>
    <dgm:cxn modelId="{0E1568E8-50FA-4FA4-A780-EF3AEA57FB01}" srcId="{F6FE5B57-1053-4618-8B88-370089F44794}" destId="{10C69ACE-A360-4886-BC19-866D57C176BE}" srcOrd="0" destOrd="0" parTransId="{1DAEA72F-98B3-40F1-9062-576E3740B527}" sibTransId="{E07618AE-1BA8-4477-A799-95471A4A522F}"/>
    <dgm:cxn modelId="{679C19F9-C4DE-4803-8767-C9875CD99E09}" type="presOf" srcId="{F6FE5B57-1053-4618-8B88-370089F44794}" destId="{E345090F-5482-4597-AC80-C61FBB7A24C2}" srcOrd="0" destOrd="0" presId="urn:microsoft.com/office/officeart/2016/7/layout/VerticalHollowActionList"/>
    <dgm:cxn modelId="{BDDDCC84-934F-4D75-9879-A2FA80949654}" type="presParOf" srcId="{9F014EB4-661E-452C-95F0-EAD994BAA4B7}" destId="{580CB4CF-2C5B-4DA5-A617-BB5CA37DFD36}" srcOrd="0" destOrd="0" presId="urn:microsoft.com/office/officeart/2016/7/layout/VerticalHollowActionList"/>
    <dgm:cxn modelId="{2062DFF2-AE15-4329-B483-FBB9D32C8D2C}" type="presParOf" srcId="{580CB4CF-2C5B-4DA5-A617-BB5CA37DFD36}" destId="{F3DFD1C7-108B-4720-BFBC-798DD80E1272}" srcOrd="0" destOrd="0" presId="urn:microsoft.com/office/officeart/2016/7/layout/VerticalHollowActionList"/>
    <dgm:cxn modelId="{745B9FD4-CA8B-401F-80F6-69CE84A0CF67}" type="presParOf" srcId="{580CB4CF-2C5B-4DA5-A617-BB5CA37DFD36}" destId="{E950C809-6EE0-407A-9087-921FC03E04AB}" srcOrd="1" destOrd="0" presId="urn:microsoft.com/office/officeart/2016/7/layout/VerticalHollowActionList"/>
    <dgm:cxn modelId="{3DDD4B30-3D9A-4785-B977-2CBEED655EAA}" type="presParOf" srcId="{9F014EB4-661E-452C-95F0-EAD994BAA4B7}" destId="{CD903944-ED37-443A-8E78-D677DA316945}" srcOrd="1" destOrd="0" presId="urn:microsoft.com/office/officeart/2016/7/layout/VerticalHollowActionList"/>
    <dgm:cxn modelId="{1638E42C-0FCA-4E36-9916-C83BAFF554EF}" type="presParOf" srcId="{9F014EB4-661E-452C-95F0-EAD994BAA4B7}" destId="{5F8185BD-46E7-433D-8D40-53D22A728FB6}" srcOrd="2" destOrd="0" presId="urn:microsoft.com/office/officeart/2016/7/layout/VerticalHollowActionList"/>
    <dgm:cxn modelId="{62FE4286-10F8-4F65-88B1-4852AF97EE54}" type="presParOf" srcId="{5F8185BD-46E7-433D-8D40-53D22A728FB6}" destId="{E345090F-5482-4597-AC80-C61FBB7A24C2}" srcOrd="0" destOrd="0" presId="urn:microsoft.com/office/officeart/2016/7/layout/VerticalHollowActionList"/>
    <dgm:cxn modelId="{F11E9B15-5713-4BA4-AB87-16915B872302}" type="presParOf" srcId="{5F8185BD-46E7-433D-8D40-53D22A728FB6}" destId="{4A18EE41-C52E-40F8-935A-3296C4CECE43}" srcOrd="1" destOrd="0" presId="urn:microsoft.com/office/officeart/2016/7/layout/VerticalHollowAction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50C809-6EE0-407A-9087-921FC03E04AB}">
      <dsp:nvSpPr>
        <dsp:cNvPr id="0" name=""/>
        <dsp:cNvSpPr/>
      </dsp:nvSpPr>
      <dsp:spPr>
        <a:xfrm>
          <a:off x="1577340" y="0"/>
          <a:ext cx="6309360" cy="1445248"/>
        </a:xfrm>
        <a:prstGeom prst="rect">
          <a:avLst/>
        </a:prstGeom>
        <a:solidFill>
          <a:schemeClr val="accent1">
            <a:lumMod val="40000"/>
            <a:lumOff val="6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419" tIns="375013" rIns="122419" bIns="375013"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tx1"/>
              </a:solidFill>
            </a:rPr>
            <a:t>The characteristics of effective teams.</a:t>
          </a:r>
        </a:p>
      </dsp:txBody>
      <dsp:txXfrm>
        <a:off x="1577340" y="0"/>
        <a:ext cx="6309360" cy="1445248"/>
      </dsp:txXfrm>
    </dsp:sp>
    <dsp:sp modelId="{F3DFD1C7-108B-4720-BFBC-798DD80E1272}">
      <dsp:nvSpPr>
        <dsp:cNvPr id="0" name=""/>
        <dsp:cNvSpPr/>
      </dsp:nvSpPr>
      <dsp:spPr>
        <a:xfrm>
          <a:off x="0" y="709"/>
          <a:ext cx="1577340" cy="1445248"/>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468" tIns="145839" rIns="83468" bIns="145839" numCol="1" spcCol="1270" anchor="ctr" anchorCtr="0">
          <a:noAutofit/>
        </a:bodyPr>
        <a:lstStyle/>
        <a:p>
          <a:pPr marL="0" lvl="0" indent="0" algn="ctr" defTabSz="1200150">
            <a:lnSpc>
              <a:spcPct val="90000"/>
            </a:lnSpc>
            <a:spcBef>
              <a:spcPct val="0"/>
            </a:spcBef>
            <a:spcAft>
              <a:spcPct val="35000"/>
            </a:spcAft>
            <a:buNone/>
          </a:pPr>
          <a:r>
            <a:rPr lang="en-US" sz="2700" kern="1200" dirty="0"/>
            <a:t>Define and describe</a:t>
          </a:r>
        </a:p>
      </dsp:txBody>
      <dsp:txXfrm>
        <a:off x="0" y="709"/>
        <a:ext cx="1577340" cy="1445248"/>
      </dsp:txXfrm>
    </dsp:sp>
    <dsp:sp modelId="{4A18EE41-C52E-40F8-935A-3296C4CECE43}">
      <dsp:nvSpPr>
        <dsp:cNvPr id="0" name=""/>
        <dsp:cNvSpPr/>
      </dsp:nvSpPr>
      <dsp:spPr>
        <a:xfrm>
          <a:off x="1577340" y="1534543"/>
          <a:ext cx="6309360" cy="1476430"/>
        </a:xfrm>
        <a:prstGeom prst="rect">
          <a:avLst/>
        </a:prstGeom>
        <a:solidFill>
          <a:schemeClr val="accent1">
            <a:lumMod val="40000"/>
            <a:lumOff val="6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419" tIns="375013" rIns="122419" bIns="375013"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tx1"/>
              </a:solidFill>
            </a:rPr>
            <a:t>Multidisciplinary, interdisciplinary, and transdisciplinary team models.</a:t>
          </a:r>
        </a:p>
      </dsp:txBody>
      <dsp:txXfrm>
        <a:off x="1577340" y="1534543"/>
        <a:ext cx="6309360" cy="1476430"/>
      </dsp:txXfrm>
    </dsp:sp>
    <dsp:sp modelId="{E345090F-5482-4597-AC80-C61FBB7A24C2}">
      <dsp:nvSpPr>
        <dsp:cNvPr id="0" name=""/>
        <dsp:cNvSpPr/>
      </dsp:nvSpPr>
      <dsp:spPr>
        <a:xfrm>
          <a:off x="0" y="1534543"/>
          <a:ext cx="1577340" cy="1476430"/>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468" tIns="145839" rIns="83468" bIns="145839" numCol="1" spcCol="1270" anchor="ctr" anchorCtr="0">
          <a:noAutofit/>
        </a:bodyPr>
        <a:lstStyle/>
        <a:p>
          <a:pPr marL="0" lvl="0" indent="0" algn="ctr" defTabSz="1200150">
            <a:lnSpc>
              <a:spcPct val="90000"/>
            </a:lnSpc>
            <a:spcBef>
              <a:spcPct val="0"/>
            </a:spcBef>
            <a:spcAft>
              <a:spcPct val="35000"/>
            </a:spcAft>
            <a:buNone/>
          </a:pPr>
          <a:r>
            <a:rPr lang="en-US" sz="2700" kern="1200" dirty="0"/>
            <a:t>Describe and compare</a:t>
          </a:r>
        </a:p>
      </dsp:txBody>
      <dsp:txXfrm>
        <a:off x="0" y="1534543"/>
        <a:ext cx="1577340" cy="1476430"/>
      </dsp:txXfrm>
    </dsp:sp>
  </dsp:spTree>
</dsp:drawing>
</file>

<file path=ppt/diagrams/layout1.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725DF906-4FFA-47C9-999B-C15608FB3769}" type="datetimeFigureOut">
              <a:rPr lang="en-US" smtClean="0"/>
              <a:t>3/8/2022</a:t>
            </a:fld>
            <a:endParaRPr lang="en-US" dirty="0"/>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6607CA01-7CB4-4735-973E-DF46F15CAA14}" type="slidenum">
              <a:rPr lang="en-US" smtClean="0"/>
              <a:t>‹#›</a:t>
            </a:fld>
            <a:endParaRPr lang="en-US" dirty="0"/>
          </a:p>
        </p:txBody>
      </p:sp>
    </p:spTree>
    <p:extLst>
      <p:ext uri="{BB962C8B-B14F-4D97-AF65-F5344CB8AC3E}">
        <p14:creationId xmlns:p14="http://schemas.microsoft.com/office/powerpoint/2010/main" val="830326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07CA01-7CB4-4735-973E-DF46F15CAA14}" type="slidenum">
              <a:rPr lang="en-US" smtClean="0"/>
              <a:t>5</a:t>
            </a:fld>
            <a:endParaRPr lang="en-US" dirty="0"/>
          </a:p>
        </p:txBody>
      </p:sp>
    </p:spTree>
    <p:extLst>
      <p:ext uri="{BB962C8B-B14F-4D97-AF65-F5344CB8AC3E}">
        <p14:creationId xmlns:p14="http://schemas.microsoft.com/office/powerpoint/2010/main" val="1628331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07CA01-7CB4-4735-973E-DF46F15CAA14}" type="slidenum">
              <a:rPr lang="en-US" smtClean="0"/>
              <a:t>19</a:t>
            </a:fld>
            <a:endParaRPr lang="en-US" dirty="0"/>
          </a:p>
        </p:txBody>
      </p:sp>
    </p:spTree>
    <p:extLst>
      <p:ext uri="{BB962C8B-B14F-4D97-AF65-F5344CB8AC3E}">
        <p14:creationId xmlns:p14="http://schemas.microsoft.com/office/powerpoint/2010/main" val="33201140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team model is sometimes compared to parallel play in which team members “act” independently of each other even when in meetings.</a:t>
            </a:r>
          </a:p>
        </p:txBody>
      </p:sp>
      <p:sp>
        <p:nvSpPr>
          <p:cNvPr id="4" name="Slide Number Placeholder 3"/>
          <p:cNvSpPr>
            <a:spLocks noGrp="1"/>
          </p:cNvSpPr>
          <p:nvPr>
            <p:ph type="sldNum" sz="quarter" idx="5"/>
          </p:nvPr>
        </p:nvSpPr>
        <p:spPr/>
        <p:txBody>
          <a:bodyPr/>
          <a:lstStyle/>
          <a:p>
            <a:fld id="{6607CA01-7CB4-4735-973E-DF46F15CAA14}" type="slidenum">
              <a:rPr lang="en-US" smtClean="0"/>
              <a:t>21</a:t>
            </a:fld>
            <a:endParaRPr lang="en-US" dirty="0"/>
          </a:p>
        </p:txBody>
      </p:sp>
    </p:spTree>
    <p:extLst>
      <p:ext uri="{BB962C8B-B14F-4D97-AF65-F5344CB8AC3E}">
        <p14:creationId xmlns:p14="http://schemas.microsoft.com/office/powerpoint/2010/main" val="1157441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interdisciplinary team model may be described as similar to associative play in which each team member provides services based on their respective discipline. However, there is some regular communication among team members regarding those services.</a:t>
            </a:r>
          </a:p>
        </p:txBody>
      </p:sp>
      <p:sp>
        <p:nvSpPr>
          <p:cNvPr id="4" name="Slide Number Placeholder 3"/>
          <p:cNvSpPr>
            <a:spLocks noGrp="1"/>
          </p:cNvSpPr>
          <p:nvPr>
            <p:ph type="sldNum" sz="quarter" idx="5"/>
          </p:nvPr>
        </p:nvSpPr>
        <p:spPr/>
        <p:txBody>
          <a:bodyPr/>
          <a:lstStyle/>
          <a:p>
            <a:fld id="{6607CA01-7CB4-4735-973E-DF46F15CAA14}" type="slidenum">
              <a:rPr lang="en-US" smtClean="0"/>
              <a:t>22</a:t>
            </a:fld>
            <a:endParaRPr lang="en-US" dirty="0"/>
          </a:p>
        </p:txBody>
      </p:sp>
    </p:spTree>
    <p:extLst>
      <p:ext uri="{BB962C8B-B14F-4D97-AF65-F5344CB8AC3E}">
        <p14:creationId xmlns:p14="http://schemas.microsoft.com/office/powerpoint/2010/main" val="10973542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team, including the family, jointly plans, implements, and evaluates progress on IFSP outcomes or IEP objectives. Regular communication occurs across team members both informally and in scheduled meetings or other types of communication. In a home or community Part C setting, professional team members share the practices and strategies that they would use with that child and caregiver to facilitate one team member partnering with the team member to provide those services. In a preschool setting, a team member (e.g., PT) may go into the classroom and work with the child while modeling for the teacher or paraprofessional the strategies that they use to facilitate the child’s involvement in all the classroom activities in order for the classroom staff to then use those strategies.   </a:t>
            </a:r>
          </a:p>
        </p:txBody>
      </p:sp>
      <p:sp>
        <p:nvSpPr>
          <p:cNvPr id="4" name="Slide Number Placeholder 3"/>
          <p:cNvSpPr>
            <a:spLocks noGrp="1"/>
          </p:cNvSpPr>
          <p:nvPr>
            <p:ph type="sldNum" sz="quarter" idx="5"/>
          </p:nvPr>
        </p:nvSpPr>
        <p:spPr/>
        <p:txBody>
          <a:bodyPr/>
          <a:lstStyle/>
          <a:p>
            <a:fld id="{6607CA01-7CB4-4735-973E-DF46F15CAA14}" type="slidenum">
              <a:rPr lang="en-US" smtClean="0"/>
              <a:t>23</a:t>
            </a:fld>
            <a:endParaRPr lang="en-US" dirty="0"/>
          </a:p>
        </p:txBody>
      </p:sp>
    </p:spTree>
    <p:extLst>
      <p:ext uri="{BB962C8B-B14F-4D97-AF65-F5344CB8AC3E}">
        <p14:creationId xmlns:p14="http://schemas.microsoft.com/office/powerpoint/2010/main" val="7662912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King et al. (2009) identify the role release process as one of the identifying features of the transdisciplinary model. They describe it as a spiral process that also includes role extension, role enrichment, role expansion, role exchange, and role support. Each of these is defined on the next slides.</a:t>
            </a:r>
          </a:p>
        </p:txBody>
      </p:sp>
      <p:sp>
        <p:nvSpPr>
          <p:cNvPr id="4" name="Slide Number Placeholder 3"/>
          <p:cNvSpPr>
            <a:spLocks noGrp="1"/>
          </p:cNvSpPr>
          <p:nvPr>
            <p:ph type="sldNum" sz="quarter" idx="5"/>
          </p:nvPr>
        </p:nvSpPr>
        <p:spPr/>
        <p:txBody>
          <a:bodyPr/>
          <a:lstStyle/>
          <a:p>
            <a:fld id="{6607CA01-7CB4-4735-973E-DF46F15CAA14}" type="slidenum">
              <a:rPr lang="en-US" smtClean="0"/>
              <a:t>24</a:t>
            </a:fld>
            <a:endParaRPr lang="en-US" dirty="0"/>
          </a:p>
        </p:txBody>
      </p:sp>
    </p:spTree>
    <p:extLst>
      <p:ext uri="{BB962C8B-B14F-4D97-AF65-F5344CB8AC3E}">
        <p14:creationId xmlns:p14="http://schemas.microsoft.com/office/powerpoint/2010/main" val="13081522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video illustrates how an EI worked with her team members, including the family, to help 27-month-old Janella maker her choices known and participate in play and family routines. As you watch and listen to the video, think about the questions on the slide. Be prepared o discuss the questions after watching the video. </a:t>
            </a:r>
          </a:p>
        </p:txBody>
      </p:sp>
      <p:sp>
        <p:nvSpPr>
          <p:cNvPr id="4" name="Slide Number Placeholder 3"/>
          <p:cNvSpPr>
            <a:spLocks noGrp="1"/>
          </p:cNvSpPr>
          <p:nvPr>
            <p:ph type="sldNum" sz="quarter" idx="5"/>
          </p:nvPr>
        </p:nvSpPr>
        <p:spPr/>
        <p:txBody>
          <a:bodyPr/>
          <a:lstStyle/>
          <a:p>
            <a:fld id="{6607CA01-7CB4-4735-973E-DF46F15CAA14}" type="slidenum">
              <a:rPr lang="en-US" smtClean="0"/>
              <a:t>26</a:t>
            </a:fld>
            <a:endParaRPr lang="en-US" dirty="0"/>
          </a:p>
        </p:txBody>
      </p:sp>
    </p:spTree>
    <p:extLst>
      <p:ext uri="{BB962C8B-B14F-4D97-AF65-F5344CB8AC3E}">
        <p14:creationId xmlns:p14="http://schemas.microsoft.com/office/powerpoint/2010/main" val="31239181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Advantages – Services are coordinated in this model through ongoing communication and inclusion of the family as an equal team member. Services are typically provided by one primary service provider with the other professionals on the team serving in a support role sharing information about their discipline and skills with other team members. In EI, this is typically advantageous for the family who can develop good rapport with one professional and not have multiple providers coming into the home. </a:t>
            </a:r>
          </a:p>
          <a:p>
            <a:endParaRPr lang="en-US" dirty="0"/>
          </a:p>
          <a:p>
            <a:r>
              <a:rPr lang="en-US" dirty="0"/>
              <a:t>Disadvantages – Leadership support is critical for this model to be effective as time is needed for team members to meet, share their expertise with other team members, and communicate in other ways on an ongoing basis. In addition, all team members must be committed to this model and be willing for other team members to implement practices relevant to their discipline with their support. Financial support is also needed for this model. However, in many Part C programs, providers are only reimbursed for direct services with children and families and not time spent collaborating with team members. And in center-based programs, funding may be very limited for related services professionals. Thus, allowing time for services for children, not team meetings, etc.     </a:t>
            </a:r>
          </a:p>
        </p:txBody>
      </p:sp>
      <p:sp>
        <p:nvSpPr>
          <p:cNvPr id="4" name="Slide Number Placeholder 3"/>
          <p:cNvSpPr>
            <a:spLocks noGrp="1"/>
          </p:cNvSpPr>
          <p:nvPr>
            <p:ph type="sldNum" sz="quarter" idx="5"/>
          </p:nvPr>
        </p:nvSpPr>
        <p:spPr/>
        <p:txBody>
          <a:bodyPr/>
          <a:lstStyle/>
          <a:p>
            <a:fld id="{6607CA01-7CB4-4735-973E-DF46F15CAA14}" type="slidenum">
              <a:rPr lang="en-US" smtClean="0"/>
              <a:t>27</a:t>
            </a:fld>
            <a:endParaRPr lang="en-US" dirty="0"/>
          </a:p>
        </p:txBody>
      </p:sp>
    </p:spTree>
    <p:extLst>
      <p:ext uri="{BB962C8B-B14F-4D97-AF65-F5344CB8AC3E}">
        <p14:creationId xmlns:p14="http://schemas.microsoft.com/office/powerpoint/2010/main" val="27418911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children may have a significant medical and/or biological condition that requires the expertise of a specific discipline to ensure that the services provided meet the needs of the child and family and “do no harm”. For some children and families, professionals from two disciplines may provide the services together, referred to as “co-treatment” in some states. As the family’s priorities and concerns change and the child develops, role release may become an option. </a:t>
            </a:r>
          </a:p>
        </p:txBody>
      </p:sp>
      <p:sp>
        <p:nvSpPr>
          <p:cNvPr id="4" name="Slide Number Placeholder 3"/>
          <p:cNvSpPr>
            <a:spLocks noGrp="1"/>
          </p:cNvSpPr>
          <p:nvPr>
            <p:ph type="sldNum" sz="quarter" idx="5"/>
          </p:nvPr>
        </p:nvSpPr>
        <p:spPr/>
        <p:txBody>
          <a:bodyPr/>
          <a:lstStyle/>
          <a:p>
            <a:fld id="{6607CA01-7CB4-4735-973E-DF46F15CAA14}" type="slidenum">
              <a:rPr lang="en-US" smtClean="0"/>
              <a:t>28</a:t>
            </a:fld>
            <a:endParaRPr lang="en-US" dirty="0"/>
          </a:p>
        </p:txBody>
      </p:sp>
    </p:spTree>
    <p:extLst>
      <p:ext uri="{BB962C8B-B14F-4D97-AF65-F5344CB8AC3E}">
        <p14:creationId xmlns:p14="http://schemas.microsoft.com/office/powerpoint/2010/main" val="40258398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dirty="0">
                <a:solidFill>
                  <a:prstClr val="black"/>
                </a:solidFill>
                <a:latin typeface="Calibri" panose="020F0502020204030204"/>
              </a:rPr>
              <a:t>Adapted from Woodruff &amp; Hanson, (1987), this table shows how each team model, listed on the top line, performs assessment; includes families; and develops, takes responsibility for, and implements the service plan (IEP, IFSP). On the bottom row, you can see how each service model uses communication to collaborate and coordinate provision of services. </a:t>
            </a:r>
          </a:p>
          <a:p>
            <a:endParaRPr lang="en-US" dirty="0"/>
          </a:p>
        </p:txBody>
      </p:sp>
      <p:sp>
        <p:nvSpPr>
          <p:cNvPr id="4" name="Slide Number Placeholder 3"/>
          <p:cNvSpPr>
            <a:spLocks noGrp="1"/>
          </p:cNvSpPr>
          <p:nvPr>
            <p:ph type="sldNum" sz="quarter" idx="5"/>
          </p:nvPr>
        </p:nvSpPr>
        <p:spPr/>
        <p:txBody>
          <a:bodyPr/>
          <a:lstStyle/>
          <a:p>
            <a:fld id="{6607CA01-7CB4-4735-973E-DF46F15CAA14}" type="slidenum">
              <a:rPr lang="en-US" smtClean="0"/>
              <a:t>29</a:t>
            </a:fld>
            <a:endParaRPr lang="en-US" dirty="0"/>
          </a:p>
        </p:txBody>
      </p:sp>
    </p:spTree>
    <p:extLst>
      <p:ext uri="{BB962C8B-B14F-4D97-AF65-F5344CB8AC3E}">
        <p14:creationId xmlns:p14="http://schemas.microsoft.com/office/powerpoint/2010/main" val="20150205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the learners to apply what has been discussed to identify which team model is being represented in each example and to have a rationale for the team model identified.</a:t>
            </a:r>
          </a:p>
        </p:txBody>
      </p:sp>
      <p:sp>
        <p:nvSpPr>
          <p:cNvPr id="4" name="Slide Number Placeholder 3"/>
          <p:cNvSpPr>
            <a:spLocks noGrp="1"/>
          </p:cNvSpPr>
          <p:nvPr>
            <p:ph type="sldNum" sz="quarter" idx="5"/>
          </p:nvPr>
        </p:nvSpPr>
        <p:spPr/>
        <p:txBody>
          <a:bodyPr/>
          <a:lstStyle/>
          <a:p>
            <a:fld id="{6607CA01-7CB4-4735-973E-DF46F15CAA14}" type="slidenum">
              <a:rPr lang="en-US" smtClean="0"/>
              <a:t>30</a:t>
            </a:fld>
            <a:endParaRPr lang="en-US" dirty="0"/>
          </a:p>
        </p:txBody>
      </p:sp>
    </p:spTree>
    <p:extLst>
      <p:ext uri="{BB962C8B-B14F-4D97-AF65-F5344CB8AC3E}">
        <p14:creationId xmlns:p14="http://schemas.microsoft.com/office/powerpoint/2010/main" val="1028240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learners to think about their current team or other teams for which they were a member as the content for this session is presented. </a:t>
            </a:r>
          </a:p>
        </p:txBody>
      </p:sp>
      <p:sp>
        <p:nvSpPr>
          <p:cNvPr id="4" name="Slide Number Placeholder 3"/>
          <p:cNvSpPr>
            <a:spLocks noGrp="1"/>
          </p:cNvSpPr>
          <p:nvPr>
            <p:ph type="sldNum" sz="quarter" idx="5"/>
          </p:nvPr>
        </p:nvSpPr>
        <p:spPr/>
        <p:txBody>
          <a:bodyPr/>
          <a:lstStyle/>
          <a:p>
            <a:fld id="{6607CA01-7CB4-4735-973E-DF46F15CAA14}" type="slidenum">
              <a:rPr lang="en-US" smtClean="0"/>
              <a:t>8</a:t>
            </a:fld>
            <a:endParaRPr lang="en-US" dirty="0"/>
          </a:p>
        </p:txBody>
      </p:sp>
    </p:spTree>
    <p:extLst>
      <p:ext uri="{BB962C8B-B14F-4D97-AF65-F5344CB8AC3E}">
        <p14:creationId xmlns:p14="http://schemas.microsoft.com/office/powerpoint/2010/main" val="18375700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07CA01-7CB4-4735-973E-DF46F15CAA14}" type="slidenum">
              <a:rPr lang="en-US" smtClean="0"/>
              <a:t>31</a:t>
            </a:fld>
            <a:endParaRPr lang="en-US" dirty="0"/>
          </a:p>
        </p:txBody>
      </p:sp>
    </p:spTree>
    <p:extLst>
      <p:ext uri="{BB962C8B-B14F-4D97-AF65-F5344CB8AC3E}">
        <p14:creationId xmlns:p14="http://schemas.microsoft.com/office/powerpoint/2010/main" val="2240151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your current team or a former team of which you were a member, what was the larger organizational context?</a:t>
            </a:r>
          </a:p>
        </p:txBody>
      </p:sp>
      <p:sp>
        <p:nvSpPr>
          <p:cNvPr id="4" name="Slide Number Placeholder 3"/>
          <p:cNvSpPr>
            <a:spLocks noGrp="1"/>
          </p:cNvSpPr>
          <p:nvPr>
            <p:ph type="sldNum" sz="quarter" idx="5"/>
          </p:nvPr>
        </p:nvSpPr>
        <p:spPr/>
        <p:txBody>
          <a:bodyPr/>
          <a:lstStyle/>
          <a:p>
            <a:fld id="{6607CA01-7CB4-4735-973E-DF46F15CAA14}" type="slidenum">
              <a:rPr lang="en-US" smtClean="0"/>
              <a:t>9</a:t>
            </a:fld>
            <a:endParaRPr lang="en-US" dirty="0"/>
          </a:p>
        </p:txBody>
      </p:sp>
    </p:spTree>
    <p:extLst>
      <p:ext uri="{BB962C8B-B14F-4D97-AF65-F5344CB8AC3E}">
        <p14:creationId xmlns:p14="http://schemas.microsoft.com/office/powerpoint/2010/main" val="1680144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of these principles will be discussed further during this session, except for communication strategies which will be discussed in another session.</a:t>
            </a:r>
          </a:p>
        </p:txBody>
      </p:sp>
      <p:sp>
        <p:nvSpPr>
          <p:cNvPr id="4" name="Slide Number Placeholder 3"/>
          <p:cNvSpPr>
            <a:spLocks noGrp="1"/>
          </p:cNvSpPr>
          <p:nvPr>
            <p:ph type="sldNum" sz="quarter" idx="5"/>
          </p:nvPr>
        </p:nvSpPr>
        <p:spPr/>
        <p:txBody>
          <a:bodyPr/>
          <a:lstStyle/>
          <a:p>
            <a:fld id="{6607CA01-7CB4-4735-973E-DF46F15CAA14}" type="slidenum">
              <a:rPr lang="en-US" smtClean="0"/>
              <a:t>10</a:t>
            </a:fld>
            <a:endParaRPr lang="en-US" dirty="0"/>
          </a:p>
        </p:txBody>
      </p:sp>
    </p:spTree>
    <p:extLst>
      <p:ext uri="{BB962C8B-B14F-4D97-AF65-F5344CB8AC3E}">
        <p14:creationId xmlns:p14="http://schemas.microsoft.com/office/powerpoint/2010/main" val="2182563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595959"/>
                </a:solidFill>
                <a:effectLst/>
                <a:latin typeface="Helvetica Neue"/>
              </a:rPr>
              <a:t>Established by psychologist Bruce Tuckman in his 1965 paper "Developmental Sequence in Small Groups," Tuckman's stages of group development are the common steps most teams take during their development and establishment. The original paper identified four stages, with the fifth stage added later.</a:t>
            </a:r>
          </a:p>
          <a:p>
            <a:pPr algn="l"/>
            <a:endParaRPr lang="en-US" b="0" i="0" dirty="0">
              <a:solidFill>
                <a:srgbClr val="595959"/>
              </a:solidFill>
              <a:effectLst/>
              <a:latin typeface="Helvetica Neue"/>
            </a:endParaRPr>
          </a:p>
          <a:p>
            <a:pPr algn="l"/>
            <a:r>
              <a:rPr lang="en-US" b="0" i="0" dirty="0">
                <a:solidFill>
                  <a:srgbClr val="595959"/>
                </a:solidFill>
                <a:effectLst/>
                <a:latin typeface="Helvetica Neue"/>
              </a:rPr>
              <a:t>Tuckman's five stages of group development each represent a different process that goes into reaching the group's goals:</a:t>
            </a:r>
          </a:p>
          <a:p>
            <a:pPr algn="l"/>
            <a:r>
              <a:rPr lang="en-US" b="1" i="0" dirty="0">
                <a:solidFill>
                  <a:srgbClr val="2D2D2D"/>
                </a:solidFill>
                <a:effectLst/>
                <a:latin typeface="Helvetica Neue"/>
              </a:rPr>
              <a:t>1. Forming</a:t>
            </a:r>
          </a:p>
          <a:p>
            <a:pPr algn="l"/>
            <a:r>
              <a:rPr lang="en-US" b="0" i="0" dirty="0">
                <a:solidFill>
                  <a:srgbClr val="595959"/>
                </a:solidFill>
                <a:effectLst/>
                <a:latin typeface="Helvetica Neue"/>
              </a:rPr>
              <a:t>In the forming stage, the group is just getting to know one another. Usually, there's a group leader present who, in the first few group meetings, manages most of the agenda. Often, group members are overly polite and positive during the forming stage of group development. It's usually easy to tell when you're in the forming stage of group development, as it should be the very first step in the progression. Some characteristics of this stage include:</a:t>
            </a:r>
          </a:p>
          <a:p>
            <a:pPr algn="l">
              <a:buFont typeface="Arial" panose="020B0604020202020204" pitchFamily="34" charset="0"/>
              <a:buChar char="•"/>
            </a:pPr>
            <a:r>
              <a:rPr lang="en-US" b="0" i="0" dirty="0">
                <a:solidFill>
                  <a:srgbClr val="595959"/>
                </a:solidFill>
                <a:effectLst/>
                <a:latin typeface="Helvetica Neue"/>
              </a:rPr>
              <a:t>Introduction of team members and their hobbies, interests and skills</a:t>
            </a:r>
          </a:p>
          <a:p>
            <a:pPr algn="l">
              <a:buFont typeface="Arial" panose="020B0604020202020204" pitchFamily="34" charset="0"/>
              <a:buChar char="•"/>
            </a:pPr>
            <a:r>
              <a:rPr lang="en-US" b="0" i="0" dirty="0">
                <a:solidFill>
                  <a:srgbClr val="595959"/>
                </a:solidFill>
                <a:effectLst/>
                <a:latin typeface="Helvetica Neue"/>
              </a:rPr>
              <a:t>Polite, quiet team members</a:t>
            </a:r>
          </a:p>
          <a:p>
            <a:pPr algn="l">
              <a:buFont typeface="Arial" panose="020B0604020202020204" pitchFamily="34" charset="0"/>
              <a:buChar char="•"/>
            </a:pPr>
            <a:r>
              <a:rPr lang="en-US" b="0" i="0" dirty="0">
                <a:solidFill>
                  <a:srgbClr val="595959"/>
                </a:solidFill>
                <a:effectLst/>
                <a:latin typeface="Helvetica Neue"/>
              </a:rPr>
              <a:t>Reliance on the group leader</a:t>
            </a:r>
          </a:p>
          <a:p>
            <a:pPr algn="l">
              <a:buFont typeface="Arial" panose="020B0604020202020204" pitchFamily="34" charset="0"/>
              <a:buChar char="•"/>
            </a:pPr>
            <a:r>
              <a:rPr lang="en-US" b="0" i="0" dirty="0">
                <a:solidFill>
                  <a:srgbClr val="595959"/>
                </a:solidFill>
                <a:effectLst/>
                <a:latin typeface="Helvetica Neue"/>
              </a:rPr>
              <a:t>Focus on establishing roles, responsibilities and goals</a:t>
            </a:r>
          </a:p>
          <a:p>
            <a:pPr algn="l">
              <a:buFont typeface="Arial" panose="020B0604020202020204" pitchFamily="34" charset="0"/>
              <a:buChar char="•"/>
            </a:pPr>
            <a:r>
              <a:rPr lang="en-US" b="0" i="0" dirty="0">
                <a:solidFill>
                  <a:srgbClr val="595959"/>
                </a:solidFill>
                <a:effectLst/>
                <a:latin typeface="Helvetica Neue"/>
              </a:rPr>
              <a:t>Development of a project timeline</a:t>
            </a:r>
          </a:p>
          <a:p>
            <a:pPr algn="l"/>
            <a:r>
              <a:rPr lang="en-US" b="0" i="0" dirty="0">
                <a:solidFill>
                  <a:srgbClr val="595959"/>
                </a:solidFill>
                <a:effectLst/>
                <a:latin typeface="Helvetica Neue"/>
              </a:rPr>
              <a:t>For some groups, the forming stage lasts for just the first meeting, while for others the forming stage may linger for a couple of meetings.</a:t>
            </a:r>
          </a:p>
          <a:p>
            <a:pPr algn="l"/>
            <a:r>
              <a:rPr lang="en-US" b="1" i="0" dirty="0">
                <a:solidFill>
                  <a:srgbClr val="2D2D2D"/>
                </a:solidFill>
                <a:effectLst/>
                <a:latin typeface="Helvetica Neue"/>
              </a:rPr>
              <a:t>2. Storming</a:t>
            </a:r>
          </a:p>
          <a:p>
            <a:pPr algn="l"/>
            <a:r>
              <a:rPr lang="en-US" b="0" i="0" dirty="0">
                <a:solidFill>
                  <a:srgbClr val="595959"/>
                </a:solidFill>
                <a:effectLst/>
                <a:latin typeface="Helvetica Neue"/>
              </a:rPr>
              <a:t>The storming stage of group development is often contentious. In this phase, group members become comfortable enough to voice concerns, which might lead to conflict and in-fighting within the group. Group members might attempt to establish powerful positions and unseat the group leader. Signs your group has moved from forming to storming include:</a:t>
            </a:r>
          </a:p>
          <a:p>
            <a:pPr algn="l">
              <a:buFont typeface="Arial" panose="020B0604020202020204" pitchFamily="34" charset="0"/>
              <a:buChar char="•"/>
            </a:pPr>
            <a:r>
              <a:rPr lang="en-US" b="0" i="0" dirty="0">
                <a:solidFill>
                  <a:srgbClr val="595959"/>
                </a:solidFill>
                <a:effectLst/>
                <a:latin typeface="Helvetica Neue"/>
              </a:rPr>
              <a:t>Conflicts arise during meetings or work sessions</a:t>
            </a:r>
          </a:p>
          <a:p>
            <a:pPr algn="l">
              <a:buFont typeface="Arial" panose="020B0604020202020204" pitchFamily="34" charset="0"/>
              <a:buChar char="•"/>
            </a:pPr>
            <a:r>
              <a:rPr lang="en-US" b="0" i="0" dirty="0">
                <a:solidFill>
                  <a:srgbClr val="595959"/>
                </a:solidFill>
                <a:effectLst/>
                <a:latin typeface="Helvetica Neue"/>
              </a:rPr>
              <a:t>The team questions the authority of the leader or supervisor</a:t>
            </a:r>
          </a:p>
          <a:p>
            <a:pPr algn="l">
              <a:buFont typeface="Arial" panose="020B0604020202020204" pitchFamily="34" charset="0"/>
              <a:buChar char="•"/>
            </a:pPr>
            <a:r>
              <a:rPr lang="en-US" b="0" i="0" dirty="0">
                <a:solidFill>
                  <a:srgbClr val="595959"/>
                </a:solidFill>
                <a:effectLst/>
                <a:latin typeface="Helvetica Neue"/>
              </a:rPr>
              <a:t>Team members work to establish what their roles and responsibilities are within the project</a:t>
            </a:r>
          </a:p>
          <a:p>
            <a:pPr algn="l">
              <a:buFont typeface="Arial" panose="020B0604020202020204" pitchFamily="34" charset="0"/>
              <a:buChar char="•"/>
            </a:pPr>
            <a:r>
              <a:rPr lang="en-US" b="0" i="0" dirty="0">
                <a:solidFill>
                  <a:srgbClr val="595959"/>
                </a:solidFill>
                <a:effectLst/>
                <a:latin typeface="Helvetica Neue"/>
              </a:rPr>
              <a:t>The team functions more as individual members than as a cohesive unit</a:t>
            </a:r>
          </a:p>
          <a:p>
            <a:pPr algn="l"/>
            <a:r>
              <a:rPr lang="en-US" b="0" i="0" dirty="0">
                <a:solidFill>
                  <a:srgbClr val="595959"/>
                </a:solidFill>
                <a:effectLst/>
                <a:latin typeface="Helvetica Neue"/>
              </a:rPr>
              <a:t>It's important to remember that conflict within a team is both healthy and normal. Most teams can move past the storming stage and become a well-functioning and productive team.</a:t>
            </a:r>
          </a:p>
          <a:p>
            <a:pPr algn="l"/>
            <a:r>
              <a:rPr lang="en-US" b="1" i="0" dirty="0">
                <a:solidFill>
                  <a:srgbClr val="2D2D2D"/>
                </a:solidFill>
                <a:effectLst/>
                <a:latin typeface="Helvetica Neue"/>
              </a:rPr>
              <a:t>3. Norming</a:t>
            </a:r>
          </a:p>
          <a:p>
            <a:pPr algn="l"/>
            <a:r>
              <a:rPr lang="en-US" b="0" i="0" dirty="0">
                <a:solidFill>
                  <a:srgbClr val="595959"/>
                </a:solidFill>
                <a:effectLst/>
                <a:latin typeface="Helvetica Neue"/>
              </a:rPr>
              <a:t>In the norming stage of group development, the team has effectively resolved most, if not all, conflicts and can productively work on the project or towards the end goal. The team members know each other well at this stage and feel comfortable working together or seeking input from one another. Signs your team has reached the norming stage of group development include:</a:t>
            </a:r>
          </a:p>
          <a:p>
            <a:pPr algn="l">
              <a:buFont typeface="Arial" panose="020B0604020202020204" pitchFamily="34" charset="0"/>
              <a:buChar char="•"/>
            </a:pPr>
            <a:r>
              <a:rPr lang="en-US" b="0" i="0" dirty="0">
                <a:solidFill>
                  <a:srgbClr val="595959"/>
                </a:solidFill>
                <a:effectLst/>
                <a:latin typeface="Helvetica Neue"/>
              </a:rPr>
              <a:t>Conflicts are much less frequent, and if they do arise, it's easy to solve them</a:t>
            </a:r>
          </a:p>
          <a:p>
            <a:pPr algn="l">
              <a:buFont typeface="Arial" panose="020B0604020202020204" pitchFamily="34" charset="0"/>
              <a:buChar char="•"/>
            </a:pPr>
            <a:r>
              <a:rPr lang="en-US" b="0" i="0" dirty="0">
                <a:solidFill>
                  <a:srgbClr val="595959"/>
                </a:solidFill>
                <a:effectLst/>
                <a:latin typeface="Helvetica Neue"/>
              </a:rPr>
              <a:t>All team members understand their specific roles and responsibilities</a:t>
            </a:r>
          </a:p>
          <a:p>
            <a:pPr algn="l">
              <a:buFont typeface="Arial" panose="020B0604020202020204" pitchFamily="34" charset="0"/>
              <a:buChar char="•"/>
            </a:pPr>
            <a:r>
              <a:rPr lang="en-US" b="0" i="0" dirty="0">
                <a:solidFill>
                  <a:srgbClr val="595959"/>
                </a:solidFill>
                <a:effectLst/>
                <a:latin typeface="Helvetica Neue"/>
              </a:rPr>
              <a:t>The team leader helps delegate work and answers any questions from the team</a:t>
            </a:r>
          </a:p>
          <a:p>
            <a:pPr algn="l">
              <a:buFont typeface="Arial" panose="020B0604020202020204" pitchFamily="34" charset="0"/>
              <a:buChar char="•"/>
            </a:pPr>
            <a:r>
              <a:rPr lang="en-US" b="0" i="0" dirty="0">
                <a:solidFill>
                  <a:srgbClr val="595959"/>
                </a:solidFill>
                <a:effectLst/>
                <a:latin typeface="Helvetica Neue"/>
              </a:rPr>
              <a:t>The team might socialize together outside of a professional setting</a:t>
            </a:r>
          </a:p>
          <a:p>
            <a:pPr algn="l"/>
            <a:r>
              <a:rPr lang="en-US" b="0" i="0" dirty="0">
                <a:solidFill>
                  <a:srgbClr val="595959"/>
                </a:solidFill>
                <a:effectLst/>
                <a:latin typeface="Helvetica Neue"/>
              </a:rPr>
              <a:t>The norming phase can last for an extended period of time, or the team can pass through it quickly and go to the next stage: performing.</a:t>
            </a:r>
          </a:p>
          <a:p>
            <a:pPr algn="l"/>
            <a:r>
              <a:rPr lang="en-US" b="1" i="0" dirty="0">
                <a:solidFill>
                  <a:srgbClr val="2D2D2D"/>
                </a:solidFill>
                <a:effectLst/>
                <a:latin typeface="Helvetica Neue"/>
              </a:rPr>
              <a:t>4. Performing</a:t>
            </a:r>
          </a:p>
          <a:p>
            <a:pPr algn="l"/>
            <a:r>
              <a:rPr lang="en-US" b="0" i="0" dirty="0">
                <a:solidFill>
                  <a:srgbClr val="595959"/>
                </a:solidFill>
                <a:effectLst/>
                <a:latin typeface="Helvetica Neue"/>
              </a:rPr>
              <a:t>The performing stage of group development is where you should usually try to spend the majority of your time. In the performing stage, productivity and efficiency are extremely high. Group members are not only comfortable with one another, but they're also comfortable with their work and expectations. You'll know you're in the performing stage of group development when:</a:t>
            </a:r>
          </a:p>
          <a:p>
            <a:pPr algn="l">
              <a:buFont typeface="Arial" panose="020B0604020202020204" pitchFamily="34" charset="0"/>
              <a:buChar char="•"/>
            </a:pPr>
            <a:r>
              <a:rPr lang="en-US" b="0" i="0" dirty="0">
                <a:solidFill>
                  <a:srgbClr val="595959"/>
                </a:solidFill>
                <a:effectLst/>
                <a:latin typeface="Helvetica Neue"/>
              </a:rPr>
              <a:t>The leader rarely intervenes but instead helps facilitate only when needed</a:t>
            </a:r>
          </a:p>
          <a:p>
            <a:pPr algn="l">
              <a:buFont typeface="Arial" panose="020B0604020202020204" pitchFamily="34" charset="0"/>
              <a:buChar char="•"/>
            </a:pPr>
            <a:r>
              <a:rPr lang="en-US" b="0" i="0" dirty="0">
                <a:solidFill>
                  <a:srgbClr val="595959"/>
                </a:solidFill>
                <a:effectLst/>
                <a:latin typeface="Helvetica Neue"/>
              </a:rPr>
              <a:t>Team members work autonomously on tasks</a:t>
            </a:r>
          </a:p>
          <a:p>
            <a:pPr algn="l">
              <a:buFont typeface="Arial" panose="020B0604020202020204" pitchFamily="34" charset="0"/>
              <a:buChar char="•"/>
            </a:pPr>
            <a:r>
              <a:rPr lang="en-US" b="0" i="0" dirty="0">
                <a:solidFill>
                  <a:srgbClr val="595959"/>
                </a:solidFill>
                <a:effectLst/>
                <a:latin typeface="Helvetica Neue"/>
              </a:rPr>
              <a:t>The project is nearing completion</a:t>
            </a:r>
          </a:p>
          <a:p>
            <a:pPr algn="l">
              <a:buFont typeface="Arial" panose="020B0604020202020204" pitchFamily="34" charset="0"/>
              <a:buChar char="•"/>
            </a:pPr>
            <a:r>
              <a:rPr lang="en-US" b="0" i="0" dirty="0">
                <a:solidFill>
                  <a:srgbClr val="595959"/>
                </a:solidFill>
                <a:effectLst/>
                <a:latin typeface="Helvetica Neue"/>
              </a:rPr>
              <a:t>Any conflict is usually constructive and related directly to the project rather than personal disagreements</a:t>
            </a:r>
          </a:p>
          <a:p>
            <a:pPr algn="l"/>
            <a:r>
              <a:rPr lang="en-US" b="0" i="0" dirty="0">
                <a:solidFill>
                  <a:srgbClr val="595959"/>
                </a:solidFill>
                <a:effectLst/>
                <a:latin typeface="Helvetica Neue"/>
              </a:rPr>
              <a:t>Often, teams complete their projects during the performing stage of group development. In an ideal scenario, the team spends the majority of their time in the performing stage as it's thought to be the most productive and leads to goal achievement.</a:t>
            </a:r>
          </a:p>
          <a:p>
            <a:pPr algn="l"/>
            <a:r>
              <a:rPr lang="en-US" b="1" i="0" dirty="0">
                <a:solidFill>
                  <a:srgbClr val="2D2D2D"/>
                </a:solidFill>
                <a:effectLst/>
                <a:latin typeface="Helvetica Neue"/>
              </a:rPr>
              <a:t>5. Adjourning or mourning</a:t>
            </a:r>
          </a:p>
          <a:p>
            <a:pPr algn="l"/>
            <a:r>
              <a:rPr lang="en-US" b="0" i="0" dirty="0">
                <a:solidFill>
                  <a:srgbClr val="595959"/>
                </a:solidFill>
                <a:effectLst/>
                <a:latin typeface="Helvetica Neue"/>
              </a:rPr>
              <a:t>In Tuckman's original paper, the performing stage was the final step in the group development process. However, in 1977 he, along with his colleague Mary Ann Jensen, identified the fifth stage of development called either adjourning or mourning. In this stage, the team separates after the conclusion of their work together. Signs you've reached this stage include:</a:t>
            </a:r>
          </a:p>
          <a:p>
            <a:pPr algn="l">
              <a:buFont typeface="Arial" panose="020B0604020202020204" pitchFamily="34" charset="0"/>
              <a:buChar char="•"/>
            </a:pPr>
            <a:r>
              <a:rPr lang="en-US" b="0" i="0" dirty="0">
                <a:solidFill>
                  <a:srgbClr val="595959"/>
                </a:solidFill>
                <a:effectLst/>
                <a:latin typeface="Helvetica Neue"/>
              </a:rPr>
              <a:t>Sadness at the project's ending</a:t>
            </a:r>
          </a:p>
          <a:p>
            <a:pPr algn="l">
              <a:buFont typeface="Arial" panose="020B0604020202020204" pitchFamily="34" charset="0"/>
              <a:buChar char="•"/>
            </a:pPr>
            <a:r>
              <a:rPr lang="en-US" b="0" i="0" dirty="0">
                <a:solidFill>
                  <a:srgbClr val="595959"/>
                </a:solidFill>
                <a:effectLst/>
                <a:latin typeface="Helvetica Neue"/>
              </a:rPr>
              <a:t>Uncertainty about the future</a:t>
            </a:r>
          </a:p>
          <a:p>
            <a:pPr algn="l">
              <a:buFont typeface="Arial" panose="020B0604020202020204" pitchFamily="34" charset="0"/>
              <a:buChar char="•"/>
            </a:pPr>
            <a:r>
              <a:rPr lang="en-US" b="0" i="0" dirty="0">
                <a:solidFill>
                  <a:srgbClr val="595959"/>
                </a:solidFill>
                <a:effectLst/>
                <a:latin typeface="Helvetica Neue"/>
              </a:rPr>
              <a:t>A sense of loss over the separation of the team</a:t>
            </a:r>
          </a:p>
          <a:p>
            <a:endParaRPr lang="en-US" dirty="0"/>
          </a:p>
        </p:txBody>
      </p:sp>
      <p:sp>
        <p:nvSpPr>
          <p:cNvPr id="4" name="Slide Number Placeholder 3"/>
          <p:cNvSpPr>
            <a:spLocks noGrp="1"/>
          </p:cNvSpPr>
          <p:nvPr>
            <p:ph type="sldNum" sz="quarter" idx="5"/>
          </p:nvPr>
        </p:nvSpPr>
        <p:spPr/>
        <p:txBody>
          <a:bodyPr/>
          <a:lstStyle/>
          <a:p>
            <a:fld id="{6607CA01-7CB4-4735-973E-DF46F15CAA14}" type="slidenum">
              <a:rPr lang="en-US" smtClean="0"/>
              <a:t>12</a:t>
            </a:fld>
            <a:endParaRPr lang="en-US" dirty="0"/>
          </a:p>
        </p:txBody>
      </p:sp>
    </p:spTree>
    <p:extLst>
      <p:ext uri="{BB962C8B-B14F-4D97-AF65-F5344CB8AC3E}">
        <p14:creationId xmlns:p14="http://schemas.microsoft.com/office/powerpoint/2010/main" val="3844423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video briefly describes Tuckman’s five stages of team development. As you watch the video, listen for responses to the questions on the slide. </a:t>
            </a:r>
          </a:p>
        </p:txBody>
      </p:sp>
      <p:sp>
        <p:nvSpPr>
          <p:cNvPr id="4" name="Slide Number Placeholder 3"/>
          <p:cNvSpPr>
            <a:spLocks noGrp="1"/>
          </p:cNvSpPr>
          <p:nvPr>
            <p:ph type="sldNum" sz="quarter" idx="5"/>
          </p:nvPr>
        </p:nvSpPr>
        <p:spPr/>
        <p:txBody>
          <a:bodyPr/>
          <a:lstStyle/>
          <a:p>
            <a:fld id="{6607CA01-7CB4-4735-973E-DF46F15CAA14}" type="slidenum">
              <a:rPr lang="en-US" smtClean="0"/>
              <a:t>13</a:t>
            </a:fld>
            <a:endParaRPr lang="en-US" dirty="0"/>
          </a:p>
        </p:txBody>
      </p:sp>
    </p:spTree>
    <p:extLst>
      <p:ext uri="{BB962C8B-B14F-4D97-AF65-F5344CB8AC3E}">
        <p14:creationId xmlns:p14="http://schemas.microsoft.com/office/powerpoint/2010/main" val="923952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07CA01-7CB4-4735-973E-DF46F15CAA14}" type="slidenum">
              <a:rPr lang="en-US" smtClean="0"/>
              <a:t>14</a:t>
            </a:fld>
            <a:endParaRPr lang="en-US" dirty="0"/>
          </a:p>
        </p:txBody>
      </p:sp>
    </p:spTree>
    <p:extLst>
      <p:ext uri="{BB962C8B-B14F-4D97-AF65-F5344CB8AC3E}">
        <p14:creationId xmlns:p14="http://schemas.microsoft.com/office/powerpoint/2010/main" val="1165766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Any of the related services professionals identified in IDEA may potentially be members of the team for children ages three through five years. The specific professionals represented will depend on the child and family’s IFSP and the services specified in it. The most common professional disciplines represented are special educators (i.e., ECSE), occupational therapists, physical therapists, and speech language pathologists.</a:t>
            </a:r>
          </a:p>
          <a:p>
            <a:endParaRPr lang="en-US" dirty="0"/>
          </a:p>
        </p:txBody>
      </p:sp>
      <p:sp>
        <p:nvSpPr>
          <p:cNvPr id="4" name="Slide Number Placeholder 3"/>
          <p:cNvSpPr>
            <a:spLocks noGrp="1"/>
          </p:cNvSpPr>
          <p:nvPr>
            <p:ph type="sldNum" sz="quarter" idx="5"/>
          </p:nvPr>
        </p:nvSpPr>
        <p:spPr/>
        <p:txBody>
          <a:bodyPr/>
          <a:lstStyle/>
          <a:p>
            <a:fld id="{6607CA01-7CB4-4735-973E-DF46F15CAA14}" type="slidenum">
              <a:rPr lang="en-US" smtClean="0"/>
              <a:t>16</a:t>
            </a:fld>
            <a:endParaRPr lang="en-US" dirty="0"/>
          </a:p>
        </p:txBody>
      </p:sp>
    </p:spTree>
    <p:extLst>
      <p:ext uri="{BB962C8B-B14F-4D97-AF65-F5344CB8AC3E}">
        <p14:creationId xmlns:p14="http://schemas.microsoft.com/office/powerpoint/2010/main" val="1310588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of the related services professionals identified in IDEA may potentially be members of the team for children ages three through five years. The specific professionals represented will depend on the child’s IEP and the services specified in it. The most common professional disciplines represented are occupational therapists, physical therapists, speech language pathologists, and psychologists (primarily for assessment).</a:t>
            </a:r>
          </a:p>
        </p:txBody>
      </p:sp>
      <p:sp>
        <p:nvSpPr>
          <p:cNvPr id="4" name="Slide Number Placeholder 3"/>
          <p:cNvSpPr>
            <a:spLocks noGrp="1"/>
          </p:cNvSpPr>
          <p:nvPr>
            <p:ph type="sldNum" sz="quarter" idx="5"/>
          </p:nvPr>
        </p:nvSpPr>
        <p:spPr/>
        <p:txBody>
          <a:bodyPr/>
          <a:lstStyle/>
          <a:p>
            <a:fld id="{6607CA01-7CB4-4735-973E-DF46F15CAA14}" type="slidenum">
              <a:rPr lang="en-US" smtClean="0"/>
              <a:t>18</a:t>
            </a:fld>
            <a:endParaRPr lang="en-US" dirty="0"/>
          </a:p>
        </p:txBody>
      </p:sp>
    </p:spTree>
    <p:extLst>
      <p:ext uri="{BB962C8B-B14F-4D97-AF65-F5344CB8AC3E}">
        <p14:creationId xmlns:p14="http://schemas.microsoft.com/office/powerpoint/2010/main" val="2158513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b="1">
                <a:solidFill>
                  <a:schemeClr val="tx1"/>
                </a:solidFill>
                <a:latin typeface="+mj-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6871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121F88"/>
                </a:solidFill>
                <a:latin typeface="+mn-lt"/>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99611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94845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75010"/>
            <a:ext cx="7886700" cy="1325563"/>
          </a:xfrm>
        </p:spPr>
        <p:txBody>
          <a:bodyPr/>
          <a:lstStyle>
            <a:lvl1pPr algn="ctr">
              <a:defRPr b="1">
                <a:solidFill>
                  <a:schemeClr val="tx1"/>
                </a:solidFill>
                <a:latin typeface="+mj-lt"/>
              </a:defRPr>
            </a:lvl1pPr>
          </a:lstStyle>
          <a:p>
            <a:r>
              <a:rPr lang="en-US" dirty="0"/>
              <a:t>Click to edit Master title style</a:t>
            </a:r>
          </a:p>
        </p:txBody>
      </p:sp>
      <p:sp>
        <p:nvSpPr>
          <p:cNvPr id="3" name="Content Placeholder 2"/>
          <p:cNvSpPr>
            <a:spLocks noGrp="1"/>
          </p:cNvSpPr>
          <p:nvPr>
            <p:ph idx="1"/>
          </p:nvPr>
        </p:nvSpPr>
        <p:spPr>
          <a:xfrm>
            <a:off x="628650" y="2051956"/>
            <a:ext cx="7886700" cy="4351338"/>
          </a:xfrm>
        </p:spPr>
        <p:txBody>
          <a:bodyPr/>
          <a:lstStyle>
            <a:lvl1pPr>
              <a:lnSpc>
                <a:spcPct val="100000"/>
              </a:lnSpc>
              <a:spcBef>
                <a:spcPts val="600"/>
              </a:spcBef>
              <a:spcAft>
                <a:spcPts val="600"/>
              </a:spcAft>
              <a:defRPr/>
            </a:lvl1pPr>
            <a:lvl2pPr>
              <a:lnSpc>
                <a:spcPct val="100000"/>
              </a:lnSpc>
              <a:spcBef>
                <a:spcPts val="600"/>
              </a:spcBef>
              <a:spcAft>
                <a:spcPts val="600"/>
              </a:spcAft>
              <a:defRPr/>
            </a:lvl2pPr>
            <a:lvl3pPr>
              <a:lnSpc>
                <a:spcPct val="100000"/>
              </a:lnSpc>
              <a:spcBef>
                <a:spcPts val="600"/>
              </a:spcBef>
              <a:spcAft>
                <a:spcPts val="600"/>
              </a:spcAft>
              <a:defRPr/>
            </a:lvl3pPr>
            <a:lvl4pPr>
              <a:lnSpc>
                <a:spcPct val="100000"/>
              </a:lnSpc>
              <a:spcBef>
                <a:spcPts val="600"/>
              </a:spcBef>
              <a:spcAft>
                <a:spcPts val="600"/>
              </a:spcAft>
              <a:defRPr/>
            </a:lvl4pPr>
            <a:lvl5pPr>
              <a:lnSpc>
                <a:spcPct val="100000"/>
              </a:lnSpc>
              <a:spcBef>
                <a:spcPts val="600"/>
              </a:spcBef>
              <a:spcAft>
                <a:spcPts val="6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54206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867770"/>
            <a:ext cx="7886700" cy="2852737"/>
          </a:xfrm>
        </p:spPr>
        <p:txBody>
          <a:bodyPr anchor="b">
            <a:normAutofit/>
          </a:bodyPr>
          <a:lstStyle>
            <a:lvl1pPr algn="ctr">
              <a:defRPr sz="5400" b="1">
                <a:solidFill>
                  <a:schemeClr val="tx1"/>
                </a:solidFill>
                <a:latin typeface="+mj-lt"/>
              </a:defRPr>
            </a:lvl1pPr>
          </a:lstStyle>
          <a:p>
            <a:r>
              <a:rPr lang="en-US" dirty="0"/>
              <a:t>Click to edit Master title style</a:t>
            </a:r>
          </a:p>
        </p:txBody>
      </p:sp>
    </p:spTree>
    <p:extLst>
      <p:ext uri="{BB962C8B-B14F-4D97-AF65-F5344CB8AC3E}">
        <p14:creationId xmlns:p14="http://schemas.microsoft.com/office/powerpoint/2010/main" val="3258000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dirty="0"/>
              <a:t>Click to edit Master title style</a:t>
            </a:r>
          </a:p>
        </p:txBody>
      </p:sp>
      <p:sp>
        <p:nvSpPr>
          <p:cNvPr id="3" name="Content Placeholder 2"/>
          <p:cNvSpPr>
            <a:spLocks noGrp="1"/>
          </p:cNvSpPr>
          <p:nvPr>
            <p:ph sz="half" idx="1"/>
          </p:nvPr>
        </p:nvSpPr>
        <p:spPr>
          <a:xfrm>
            <a:off x="628650" y="2743199"/>
            <a:ext cx="38862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199"/>
            <a:ext cx="38862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454486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dirty="0"/>
              <a:t>Click to edit Master title style</a:t>
            </a:r>
          </a:p>
        </p:txBody>
      </p:sp>
    </p:spTree>
    <p:extLst>
      <p:ext uri="{BB962C8B-B14F-4D97-AF65-F5344CB8AC3E}">
        <p14:creationId xmlns:p14="http://schemas.microsoft.com/office/powerpoint/2010/main" val="2114270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57055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121F88"/>
                </a:solidFill>
                <a:latin typeface="+mn-lt"/>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583151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002060"/>
                </a:solidFill>
                <a:latin typeface="+mn-lt"/>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700049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16292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84061"/>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2042907"/>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3969426" y="6027457"/>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80476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Xl5ASq75iv8"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youtube.com/watch?v=-Ew4oCrq6Q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ecfr.gov/current/title-34/subtitle-B/chapter-III/part-303#303.13"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ecpcta.org/curriculum-module/standard-3-collaboration-and-teaming/" TargetMode="External"/><Relationship Id="rId4" Type="http://schemas.openxmlformats.org/officeDocument/2006/relationships/hyperlink" Target="https://www.dec-sped.org/dec-recommended-practices"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7AE8B-A56F-4A04-950E-A0631C31E7F9}"/>
              </a:ext>
            </a:extLst>
          </p:cNvPr>
          <p:cNvSpPr>
            <a:spLocks noGrp="1"/>
          </p:cNvSpPr>
          <p:nvPr>
            <p:ph type="ctrTitle"/>
          </p:nvPr>
        </p:nvSpPr>
        <p:spPr>
          <a:xfrm>
            <a:off x="249382" y="1007263"/>
            <a:ext cx="8645236" cy="1655762"/>
          </a:xfrm>
        </p:spPr>
        <p:txBody>
          <a:bodyPr>
            <a:noAutofit/>
          </a:bodyPr>
          <a:lstStyle/>
          <a:p>
            <a:r>
              <a:rPr lang="en-US" dirty="0"/>
              <a:t>Teams and Team Models in:</a:t>
            </a:r>
          </a:p>
        </p:txBody>
      </p:sp>
      <p:sp>
        <p:nvSpPr>
          <p:cNvPr id="3" name="Subtitle 2">
            <a:extLst>
              <a:ext uri="{FF2B5EF4-FFF2-40B4-BE49-F238E27FC236}">
                <a16:creationId xmlns:a16="http://schemas.microsoft.com/office/drawing/2014/main" id="{055EA21A-2B44-4D1F-B559-D52E8050B86B}"/>
              </a:ext>
            </a:extLst>
          </p:cNvPr>
          <p:cNvSpPr>
            <a:spLocks noGrp="1"/>
          </p:cNvSpPr>
          <p:nvPr>
            <p:ph type="subTitle" idx="1"/>
          </p:nvPr>
        </p:nvSpPr>
        <p:spPr>
          <a:xfrm>
            <a:off x="1143000" y="2843496"/>
            <a:ext cx="6858000" cy="1655762"/>
          </a:xfrm>
        </p:spPr>
        <p:txBody>
          <a:bodyPr>
            <a:noAutofit/>
          </a:bodyPr>
          <a:lstStyle/>
          <a:p>
            <a:r>
              <a:rPr lang="en-US" sz="4000" dirty="0"/>
              <a:t>Early Intervention/Early Childhood Special Education (EI/ECSE)</a:t>
            </a:r>
          </a:p>
        </p:txBody>
      </p:sp>
    </p:spTree>
    <p:extLst>
      <p:ext uri="{BB962C8B-B14F-4D97-AF65-F5344CB8AC3E}">
        <p14:creationId xmlns:p14="http://schemas.microsoft.com/office/powerpoint/2010/main" val="987445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2595E-196B-4666-88C6-CDD7CF1F1547}"/>
              </a:ext>
            </a:extLst>
          </p:cNvPr>
          <p:cNvSpPr>
            <a:spLocks noGrp="1"/>
          </p:cNvSpPr>
          <p:nvPr>
            <p:ph type="title"/>
          </p:nvPr>
        </p:nvSpPr>
        <p:spPr>
          <a:xfrm>
            <a:off x="628650" y="476349"/>
            <a:ext cx="7886700" cy="1325563"/>
          </a:xfrm>
        </p:spPr>
        <p:txBody>
          <a:bodyPr/>
          <a:lstStyle/>
          <a:p>
            <a:pPr algn="ctr"/>
            <a:r>
              <a:rPr lang="en-US" dirty="0"/>
              <a:t>Effective Teams Adhere to </a:t>
            </a:r>
            <a:br>
              <a:rPr lang="en-US" dirty="0"/>
            </a:br>
            <a:r>
              <a:rPr lang="en-US" dirty="0"/>
              <a:t>These Principles:</a:t>
            </a:r>
          </a:p>
        </p:txBody>
      </p:sp>
      <p:sp>
        <p:nvSpPr>
          <p:cNvPr id="3" name="Content Placeholder 2">
            <a:extLst>
              <a:ext uri="{FF2B5EF4-FFF2-40B4-BE49-F238E27FC236}">
                <a16:creationId xmlns:a16="http://schemas.microsoft.com/office/drawing/2014/main" id="{A6A7D849-3B41-4A82-9D6A-F00285AE4140}"/>
              </a:ext>
            </a:extLst>
          </p:cNvPr>
          <p:cNvSpPr>
            <a:spLocks noGrp="1"/>
          </p:cNvSpPr>
          <p:nvPr>
            <p:ph idx="1"/>
          </p:nvPr>
        </p:nvSpPr>
        <p:spPr/>
        <p:txBody>
          <a:bodyPr>
            <a:normAutofit/>
          </a:bodyPr>
          <a:lstStyle/>
          <a:p>
            <a:r>
              <a:rPr lang="en-US" dirty="0"/>
              <a:t>Articulate goal(s).</a:t>
            </a:r>
          </a:p>
          <a:p>
            <a:r>
              <a:rPr lang="en-US" dirty="0"/>
              <a:t>Articulate role expectations of team members.</a:t>
            </a:r>
          </a:p>
          <a:p>
            <a:r>
              <a:rPr lang="en-US" dirty="0"/>
              <a:t>Utilize effective communication strategies.</a:t>
            </a:r>
          </a:p>
          <a:p>
            <a:r>
              <a:rPr lang="en-US" dirty="0"/>
              <a:t>Employ a structured approach to problem-solving and decision-making.</a:t>
            </a:r>
          </a:p>
          <a:p>
            <a:r>
              <a:rPr lang="en-US" dirty="0"/>
              <a:t>Identify strategies for resolving conflict.</a:t>
            </a:r>
          </a:p>
        </p:txBody>
      </p:sp>
    </p:spTree>
    <p:extLst>
      <p:ext uri="{BB962C8B-B14F-4D97-AF65-F5344CB8AC3E}">
        <p14:creationId xmlns:p14="http://schemas.microsoft.com/office/powerpoint/2010/main" val="2836449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43F60-FF42-4CDD-BBC2-8B28D623D542}"/>
              </a:ext>
            </a:extLst>
          </p:cNvPr>
          <p:cNvSpPr>
            <a:spLocks noGrp="1"/>
          </p:cNvSpPr>
          <p:nvPr>
            <p:ph type="title"/>
          </p:nvPr>
        </p:nvSpPr>
        <p:spPr/>
        <p:txBody>
          <a:bodyPr/>
          <a:lstStyle/>
          <a:p>
            <a:pPr algn="ctr"/>
            <a:r>
              <a:rPr lang="en-US" dirty="0"/>
              <a:t>Functions of Teams in EI/ECSE</a:t>
            </a:r>
          </a:p>
        </p:txBody>
      </p:sp>
      <p:sp>
        <p:nvSpPr>
          <p:cNvPr id="3" name="Content Placeholder 2">
            <a:extLst>
              <a:ext uri="{FF2B5EF4-FFF2-40B4-BE49-F238E27FC236}">
                <a16:creationId xmlns:a16="http://schemas.microsoft.com/office/drawing/2014/main" id="{1D94A707-A16C-4ED4-99A7-AA706BFEAEB8}"/>
              </a:ext>
            </a:extLst>
          </p:cNvPr>
          <p:cNvSpPr>
            <a:spLocks noGrp="1"/>
          </p:cNvSpPr>
          <p:nvPr>
            <p:ph idx="1"/>
          </p:nvPr>
        </p:nvSpPr>
        <p:spPr>
          <a:xfrm>
            <a:off x="628650" y="1690689"/>
            <a:ext cx="7886700" cy="4268677"/>
          </a:xfrm>
        </p:spPr>
        <p:txBody>
          <a:bodyPr>
            <a:noAutofit/>
          </a:bodyPr>
          <a:lstStyle/>
          <a:p>
            <a:r>
              <a:rPr lang="en-US" dirty="0"/>
              <a:t>Assessment,</a:t>
            </a:r>
          </a:p>
          <a:p>
            <a:r>
              <a:rPr lang="en-US" dirty="0"/>
              <a:t>Individualized program planning – IFSP/IEP development,</a:t>
            </a:r>
          </a:p>
          <a:p>
            <a:r>
              <a:rPr lang="en-US" dirty="0"/>
              <a:t>Individualized planning for intervention and instruction,</a:t>
            </a:r>
          </a:p>
          <a:p>
            <a:r>
              <a:rPr lang="en-US" dirty="0"/>
              <a:t>Implementation of intervention and instruction,</a:t>
            </a:r>
          </a:p>
          <a:p>
            <a:r>
              <a:rPr lang="en-US" dirty="0"/>
              <a:t>Inter- and intra-agency coordination, and</a:t>
            </a:r>
          </a:p>
          <a:p>
            <a:r>
              <a:rPr lang="en-US" dirty="0"/>
              <a:t>Professional development.</a:t>
            </a:r>
          </a:p>
        </p:txBody>
      </p:sp>
    </p:spTree>
    <p:extLst>
      <p:ext uri="{BB962C8B-B14F-4D97-AF65-F5344CB8AC3E}">
        <p14:creationId xmlns:p14="http://schemas.microsoft.com/office/powerpoint/2010/main" val="1190852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0B1BA6-308E-4A54-A2FF-AD52E3B135F9}"/>
              </a:ext>
            </a:extLst>
          </p:cNvPr>
          <p:cNvSpPr>
            <a:spLocks noGrp="1"/>
          </p:cNvSpPr>
          <p:nvPr>
            <p:ph type="title" idx="4294967295"/>
          </p:nvPr>
        </p:nvSpPr>
        <p:spPr>
          <a:xfrm>
            <a:off x="628650" y="-1325563"/>
            <a:ext cx="7886700" cy="1325563"/>
          </a:xfrm>
        </p:spPr>
        <p:txBody>
          <a:bodyPr vert="horz" lIns="91440" tIns="45720" rIns="91440" bIns="45720" rtlCol="0" anchor="b">
            <a:normAutofit/>
          </a:bodyPr>
          <a:lstStyle/>
          <a:p>
            <a:r>
              <a:rPr lang="en-US" dirty="0"/>
              <a:t>Tuckman’s Five Stages of Team Development</a:t>
            </a:r>
          </a:p>
        </p:txBody>
      </p:sp>
      <p:pic>
        <p:nvPicPr>
          <p:cNvPr id="2" name="Picture 1" descr="This figure represents Tuckman's five stages of team development: forming, storming, norming, performing, and adjourning. The title on the slide is Tuckman's Model of Five Stages.">
            <a:extLst>
              <a:ext uri="{FF2B5EF4-FFF2-40B4-BE49-F238E27FC236}">
                <a16:creationId xmlns:a16="http://schemas.microsoft.com/office/drawing/2014/main" id="{6CB0005E-5531-4AD1-9EBD-1C91007502FB}"/>
              </a:ext>
            </a:extLst>
          </p:cNvPr>
          <p:cNvPicPr>
            <a:picLocks noChangeAspect="1"/>
          </p:cNvPicPr>
          <p:nvPr/>
        </p:nvPicPr>
        <p:blipFill>
          <a:blip r:embed="rId3"/>
          <a:stretch>
            <a:fillRect/>
          </a:stretch>
        </p:blipFill>
        <p:spPr>
          <a:xfrm>
            <a:off x="371854" y="788287"/>
            <a:ext cx="8686800" cy="5103495"/>
          </a:xfrm>
          <a:prstGeom prst="rect">
            <a:avLst/>
          </a:prstGeom>
        </p:spPr>
      </p:pic>
    </p:spTree>
    <p:extLst>
      <p:ext uri="{BB962C8B-B14F-4D97-AF65-F5344CB8AC3E}">
        <p14:creationId xmlns:p14="http://schemas.microsoft.com/office/powerpoint/2010/main" val="103747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83799-02B9-4974-A5CF-B2479FA65699}"/>
              </a:ext>
            </a:extLst>
          </p:cNvPr>
          <p:cNvSpPr>
            <a:spLocks noGrp="1"/>
          </p:cNvSpPr>
          <p:nvPr>
            <p:ph type="title"/>
          </p:nvPr>
        </p:nvSpPr>
        <p:spPr>
          <a:xfrm>
            <a:off x="628650" y="393221"/>
            <a:ext cx="7886700" cy="1325563"/>
          </a:xfrm>
        </p:spPr>
        <p:txBody>
          <a:bodyPr/>
          <a:lstStyle/>
          <a:p>
            <a:pPr algn="ctr"/>
            <a:r>
              <a:rPr lang="en-US" dirty="0"/>
              <a:t>Tuckman’s Five Stages of Team Development</a:t>
            </a:r>
          </a:p>
        </p:txBody>
      </p:sp>
      <p:sp>
        <p:nvSpPr>
          <p:cNvPr id="3" name="Content Placeholder 2">
            <a:extLst>
              <a:ext uri="{FF2B5EF4-FFF2-40B4-BE49-F238E27FC236}">
                <a16:creationId xmlns:a16="http://schemas.microsoft.com/office/drawing/2014/main" id="{8A86A5D0-C8B5-437A-9919-78E295F30DC6}"/>
              </a:ext>
            </a:extLst>
          </p:cNvPr>
          <p:cNvSpPr>
            <a:spLocks noGrp="1"/>
          </p:cNvSpPr>
          <p:nvPr>
            <p:ph idx="1"/>
          </p:nvPr>
        </p:nvSpPr>
        <p:spPr>
          <a:xfrm>
            <a:off x="628650" y="2072738"/>
            <a:ext cx="7886700" cy="2748644"/>
          </a:xfrm>
        </p:spPr>
        <p:txBody>
          <a:bodyPr>
            <a:normAutofit lnSpcReduction="10000"/>
          </a:bodyPr>
          <a:lstStyle/>
          <a:p>
            <a:pPr marL="0" indent="0">
              <a:lnSpc>
                <a:spcPct val="110000"/>
              </a:lnSpc>
              <a:buNone/>
            </a:pPr>
            <a:r>
              <a:rPr lang="en-US" dirty="0">
                <a:hlinkClick r:id="rId3"/>
              </a:rPr>
              <a:t>Tuckman’s Five Stages of Team Development (1:27)</a:t>
            </a:r>
            <a:endParaRPr lang="en-US" dirty="0"/>
          </a:p>
          <a:p>
            <a:pPr marL="514350" indent="-514350">
              <a:lnSpc>
                <a:spcPct val="110000"/>
              </a:lnSpc>
              <a:buAutoNum type="arabicPeriod"/>
            </a:pPr>
            <a:r>
              <a:rPr lang="en-US" dirty="0"/>
              <a:t>What are Tuckman’s five stages?</a:t>
            </a:r>
          </a:p>
          <a:p>
            <a:pPr marL="514350" indent="-514350">
              <a:lnSpc>
                <a:spcPct val="110000"/>
              </a:lnSpc>
              <a:buAutoNum type="arabicPeriod"/>
            </a:pPr>
            <a:r>
              <a:rPr lang="en-US" dirty="0"/>
              <a:t>What are the main characteristics of each stage?</a:t>
            </a:r>
          </a:p>
          <a:p>
            <a:pPr marL="514350" indent="-514350">
              <a:lnSpc>
                <a:spcPct val="110000"/>
              </a:lnSpc>
              <a:buAutoNum type="arabicPeriod"/>
            </a:pPr>
            <a:r>
              <a:rPr lang="en-US" dirty="0"/>
              <a:t>For a team in which you are currently a member, identify the team’s stage of development.  </a:t>
            </a:r>
          </a:p>
        </p:txBody>
      </p:sp>
    </p:spTree>
    <p:extLst>
      <p:ext uri="{BB962C8B-B14F-4D97-AF65-F5344CB8AC3E}">
        <p14:creationId xmlns:p14="http://schemas.microsoft.com/office/powerpoint/2010/main" val="1951195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64ABC-F6CE-4881-831C-820815CA4368}"/>
              </a:ext>
            </a:extLst>
          </p:cNvPr>
          <p:cNvSpPr>
            <a:spLocks noGrp="1"/>
          </p:cNvSpPr>
          <p:nvPr>
            <p:ph type="title"/>
          </p:nvPr>
        </p:nvSpPr>
        <p:spPr>
          <a:xfrm>
            <a:off x="623888" y="1055111"/>
            <a:ext cx="7886700" cy="2100261"/>
          </a:xfrm>
        </p:spPr>
        <p:txBody>
          <a:bodyPr>
            <a:normAutofit/>
          </a:bodyPr>
          <a:lstStyle/>
          <a:p>
            <a:pPr algn="ctr"/>
            <a:r>
              <a:rPr lang="en-US" dirty="0"/>
              <a:t>Team Members in EI/ECSE</a:t>
            </a:r>
          </a:p>
        </p:txBody>
      </p:sp>
    </p:spTree>
    <p:extLst>
      <p:ext uri="{BB962C8B-B14F-4D97-AF65-F5344CB8AC3E}">
        <p14:creationId xmlns:p14="http://schemas.microsoft.com/office/powerpoint/2010/main" val="2176771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0FEF3-E9A0-4053-99F8-A9E44563A2E2}"/>
              </a:ext>
            </a:extLst>
          </p:cNvPr>
          <p:cNvSpPr>
            <a:spLocks noGrp="1"/>
          </p:cNvSpPr>
          <p:nvPr>
            <p:ph type="title"/>
          </p:nvPr>
        </p:nvSpPr>
        <p:spPr/>
        <p:txBody>
          <a:bodyPr/>
          <a:lstStyle/>
          <a:p>
            <a:pPr algn="ctr"/>
            <a:r>
              <a:rPr lang="en-US" dirty="0"/>
              <a:t>The Family</a:t>
            </a:r>
          </a:p>
        </p:txBody>
      </p:sp>
      <p:sp>
        <p:nvSpPr>
          <p:cNvPr id="3" name="Content Placeholder 2">
            <a:extLst>
              <a:ext uri="{FF2B5EF4-FFF2-40B4-BE49-F238E27FC236}">
                <a16:creationId xmlns:a16="http://schemas.microsoft.com/office/drawing/2014/main" id="{BB28E628-286F-444D-9F37-11F7120723C2}"/>
              </a:ext>
            </a:extLst>
          </p:cNvPr>
          <p:cNvSpPr>
            <a:spLocks noGrp="1"/>
          </p:cNvSpPr>
          <p:nvPr>
            <p:ph idx="1"/>
          </p:nvPr>
        </p:nvSpPr>
        <p:spPr>
          <a:xfrm>
            <a:off x="628650" y="1995055"/>
            <a:ext cx="5158337" cy="4046971"/>
          </a:xfrm>
        </p:spPr>
        <p:txBody>
          <a:bodyPr>
            <a:normAutofit/>
          </a:bodyPr>
          <a:lstStyle/>
          <a:p>
            <a:pPr marL="0" indent="0">
              <a:buNone/>
            </a:pPr>
            <a:r>
              <a:rPr lang="en-US" sz="3200" dirty="0"/>
              <a:t>The family is an equal partner in decision-making on both Part C and Part B/619 teams. </a:t>
            </a:r>
          </a:p>
        </p:txBody>
      </p:sp>
      <p:pic>
        <p:nvPicPr>
          <p:cNvPr id="1026" name="Picture 2" descr="Mom and baby laying on the floor reading a book together">
            <a:extLst>
              <a:ext uri="{FF2B5EF4-FFF2-40B4-BE49-F238E27FC236}">
                <a16:creationId xmlns:a16="http://schemas.microsoft.com/office/drawing/2014/main" id="{1CAC047F-6814-4B21-AFE6-E0C3B8B1CD77}"/>
              </a:ex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8216" y="2177762"/>
            <a:ext cx="2924480" cy="222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6042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83AE9-3BCA-4673-BDE5-B2472AC5D615}"/>
              </a:ext>
            </a:extLst>
          </p:cNvPr>
          <p:cNvSpPr>
            <a:spLocks noGrp="1"/>
          </p:cNvSpPr>
          <p:nvPr>
            <p:ph type="title"/>
          </p:nvPr>
        </p:nvSpPr>
        <p:spPr>
          <a:xfrm>
            <a:off x="628650" y="475009"/>
            <a:ext cx="7886700" cy="1325563"/>
          </a:xfrm>
        </p:spPr>
        <p:txBody>
          <a:bodyPr/>
          <a:lstStyle/>
          <a:p>
            <a:pPr algn="ctr"/>
            <a:r>
              <a:rPr lang="en-US" dirty="0"/>
              <a:t>Service Providers IDEA Part C (303.13)</a:t>
            </a:r>
          </a:p>
        </p:txBody>
      </p:sp>
      <p:sp>
        <p:nvSpPr>
          <p:cNvPr id="3" name="Content Placeholder 2">
            <a:extLst>
              <a:ext uri="{FF2B5EF4-FFF2-40B4-BE49-F238E27FC236}">
                <a16:creationId xmlns:a16="http://schemas.microsoft.com/office/drawing/2014/main" id="{D6F23B7D-7769-469F-8123-32B86C0007CF}"/>
              </a:ext>
            </a:extLst>
          </p:cNvPr>
          <p:cNvSpPr>
            <a:spLocks noGrp="1"/>
          </p:cNvSpPr>
          <p:nvPr>
            <p:ph sz="half" idx="1"/>
          </p:nvPr>
        </p:nvSpPr>
        <p:spPr>
          <a:xfrm>
            <a:off x="628650" y="2095791"/>
            <a:ext cx="3886200" cy="4351338"/>
          </a:xfrm>
        </p:spPr>
        <p:txBody>
          <a:bodyPr>
            <a:normAutofit/>
          </a:bodyPr>
          <a:lstStyle/>
          <a:p>
            <a:r>
              <a:rPr lang="en-US" sz="2400" dirty="0"/>
              <a:t>Audiologists</a:t>
            </a:r>
          </a:p>
          <a:p>
            <a:r>
              <a:rPr lang="en-US" sz="2400" dirty="0"/>
              <a:t>Family therapists</a:t>
            </a:r>
          </a:p>
          <a:p>
            <a:r>
              <a:rPr lang="en-US" sz="2400" dirty="0"/>
              <a:t>Nurses</a:t>
            </a:r>
          </a:p>
          <a:p>
            <a:pPr marL="228600" marR="0" lvl="0" indent="-228600" algn="l" defTabSz="914400" rtl="0" eaLnBrk="1" fontAlgn="auto" latinLnBrk="0" hangingPunct="1">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rPr>
              <a:t>Occupational therapists</a:t>
            </a:r>
          </a:p>
          <a:p>
            <a:r>
              <a:rPr lang="en-US" sz="2400" dirty="0"/>
              <a:t>Orientation and mobility specialists</a:t>
            </a:r>
          </a:p>
          <a:p>
            <a:r>
              <a:rPr lang="en-US" sz="2400" dirty="0"/>
              <a:t>Pediatricians, other physicians</a:t>
            </a:r>
          </a:p>
        </p:txBody>
      </p:sp>
      <p:sp>
        <p:nvSpPr>
          <p:cNvPr id="4" name="Content Placeholder 3">
            <a:extLst>
              <a:ext uri="{FF2B5EF4-FFF2-40B4-BE49-F238E27FC236}">
                <a16:creationId xmlns:a16="http://schemas.microsoft.com/office/drawing/2014/main" id="{C4EDD656-1D39-4916-8D1B-1D901C5DACD1}"/>
              </a:ext>
            </a:extLst>
          </p:cNvPr>
          <p:cNvSpPr>
            <a:spLocks noGrp="1"/>
          </p:cNvSpPr>
          <p:nvPr>
            <p:ph sz="half" idx="2"/>
          </p:nvPr>
        </p:nvSpPr>
        <p:spPr>
          <a:xfrm>
            <a:off x="4629150" y="2095791"/>
            <a:ext cx="3886200" cy="4351338"/>
          </a:xfrm>
        </p:spPr>
        <p:txBody>
          <a:bodyPr>
            <a:normAutofit/>
          </a:bodyPr>
          <a:lstStyle/>
          <a:p>
            <a:r>
              <a:rPr lang="en-US" sz="2400" dirty="0"/>
              <a:t>Physical therapists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rPr>
              <a:t>Psychologists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rPr>
              <a:t>Registered dieticians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rPr>
              <a:t>Social workers</a:t>
            </a:r>
          </a:p>
          <a:p>
            <a:r>
              <a:rPr lang="en-US" sz="2400" dirty="0"/>
              <a:t>Special educators</a:t>
            </a:r>
          </a:p>
          <a:p>
            <a:r>
              <a:rPr lang="en-US" sz="2400" dirty="0"/>
              <a:t>Speech language pathologists</a:t>
            </a:r>
          </a:p>
          <a:p>
            <a:r>
              <a:rPr lang="en-US" sz="2400" dirty="0"/>
              <a:t>Vision specialists</a:t>
            </a:r>
          </a:p>
        </p:txBody>
      </p:sp>
    </p:spTree>
    <p:extLst>
      <p:ext uri="{BB962C8B-B14F-4D97-AF65-F5344CB8AC3E}">
        <p14:creationId xmlns:p14="http://schemas.microsoft.com/office/powerpoint/2010/main" val="8237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IDEA Part B/619 Educators</a:t>
            </a:r>
          </a:p>
        </p:txBody>
      </p:sp>
      <p:sp>
        <p:nvSpPr>
          <p:cNvPr id="5" name="Rectangle 4"/>
          <p:cNvSpPr/>
          <p:nvPr/>
        </p:nvSpPr>
        <p:spPr>
          <a:xfrm>
            <a:off x="4707081" y="2340463"/>
            <a:ext cx="4218710" cy="1815882"/>
          </a:xfrm>
          <a:prstGeom prst="rect">
            <a:avLst/>
          </a:prstGeom>
        </p:spPr>
        <p:txBody>
          <a:bodyPr wrap="square">
            <a:spAutoFit/>
          </a:bodyPr>
          <a:lstStyle/>
          <a:p>
            <a:pPr marL="285750" indent="-285750">
              <a:buFont typeface="Arial" panose="020B0604020202020204" pitchFamily="34" charset="0"/>
              <a:buChar char="•"/>
            </a:pPr>
            <a:r>
              <a:rPr lang="en-US" sz="2800" dirty="0">
                <a:solidFill>
                  <a:schemeClr val="tx1">
                    <a:alpha val="80000"/>
                  </a:schemeClr>
                </a:solidFill>
              </a:rPr>
              <a:t>ECSE – preschool, kindergarten teachers</a:t>
            </a:r>
          </a:p>
          <a:p>
            <a:pPr marL="285750" indent="-285750">
              <a:buFont typeface="Arial" panose="020B0604020202020204" pitchFamily="34" charset="0"/>
              <a:buChar char="•"/>
            </a:pPr>
            <a:r>
              <a:rPr lang="en-US" sz="2800" dirty="0">
                <a:solidFill>
                  <a:schemeClr val="tx1">
                    <a:alpha val="80000"/>
                  </a:schemeClr>
                </a:solidFill>
              </a:rPr>
              <a:t>Regular education teachers </a:t>
            </a:r>
          </a:p>
        </p:txBody>
      </p:sp>
      <p:grpSp>
        <p:nvGrpSpPr>
          <p:cNvPr id="8" name="Group 7" descr="Women coloring with two children at a table"/>
          <p:cNvGrpSpPr/>
          <p:nvPr/>
        </p:nvGrpSpPr>
        <p:grpSpPr>
          <a:xfrm>
            <a:off x="805295" y="1891146"/>
            <a:ext cx="2882883" cy="3667440"/>
            <a:chOff x="805295" y="1891146"/>
            <a:chExt cx="2882883" cy="3667440"/>
          </a:xfrm>
        </p:grpSpPr>
        <p:sp>
          <p:nvSpPr>
            <p:cNvPr id="7" name="Oval 6"/>
            <p:cNvSpPr/>
            <p:nvPr/>
          </p:nvSpPr>
          <p:spPr>
            <a:xfrm>
              <a:off x="805295" y="1891146"/>
              <a:ext cx="2706832" cy="3667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
              <a:extLst>
                <a:ext uri="{FF2B5EF4-FFF2-40B4-BE49-F238E27FC236}">
                  <a16:creationId xmlns:a16="http://schemas.microsoft.com/office/drawing/2014/main" id="{DD0E7322-C246-4692-A87E-3A8A2E180B9E}"/>
                </a:ext>
                <a:ext uri="{C183D7F6-B498-43B3-948B-1728B52AA6E4}">
                  <adec:decorative xmlns:adec="http://schemas.microsoft.com/office/drawing/2017/decorative" val="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0518" r="19482" b="1"/>
            <a:stretch/>
          </p:blipFill>
          <p:spPr bwMode="auto">
            <a:xfrm>
              <a:off x="937598" y="1891146"/>
              <a:ext cx="2750580" cy="3667440"/>
            </a:xfrm>
            <a:custGeom>
              <a:avLst/>
              <a:gdLst/>
              <a:ahLst/>
              <a:cxnLst/>
              <a:rect l="l" t="t" r="r" b="b"/>
              <a:pathLst>
                <a:path w="1838528" h="1838528">
                  <a:moveTo>
                    <a:pt x="919264" y="0"/>
                  </a:moveTo>
                  <a:cubicBezTo>
                    <a:pt x="1426959" y="0"/>
                    <a:pt x="1838528" y="411569"/>
                    <a:pt x="1838528" y="919264"/>
                  </a:cubicBezTo>
                  <a:cubicBezTo>
                    <a:pt x="1838528" y="1426959"/>
                    <a:pt x="1426959" y="1838528"/>
                    <a:pt x="919264" y="1838528"/>
                  </a:cubicBezTo>
                  <a:cubicBezTo>
                    <a:pt x="411569" y="1838528"/>
                    <a:pt x="0" y="1426959"/>
                    <a:pt x="0" y="919264"/>
                  </a:cubicBezTo>
                  <a:cubicBezTo>
                    <a:pt x="0" y="411569"/>
                    <a:pt x="411569" y="0"/>
                    <a:pt x="919264" y="0"/>
                  </a:cubicBezTo>
                  <a:close/>
                </a:path>
              </a:pathLst>
            </a:cu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923290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2C17D-923C-4E39-8ED9-60523575F9D9}"/>
              </a:ext>
            </a:extLst>
          </p:cNvPr>
          <p:cNvSpPr>
            <a:spLocks noGrp="1"/>
          </p:cNvSpPr>
          <p:nvPr>
            <p:ph type="title"/>
          </p:nvPr>
        </p:nvSpPr>
        <p:spPr>
          <a:xfrm>
            <a:off x="628650" y="475009"/>
            <a:ext cx="7886700" cy="1325563"/>
          </a:xfrm>
        </p:spPr>
        <p:txBody>
          <a:bodyPr>
            <a:normAutofit/>
          </a:bodyPr>
          <a:lstStyle/>
          <a:p>
            <a:pPr algn="ctr"/>
            <a:r>
              <a:rPr lang="en-US" dirty="0"/>
              <a:t>Related Service Providers </a:t>
            </a:r>
            <a:br>
              <a:rPr lang="en-US" dirty="0"/>
            </a:br>
            <a:r>
              <a:rPr lang="en-US" dirty="0"/>
              <a:t>IDEA Part B/619 (Sec. 300.34)</a:t>
            </a:r>
          </a:p>
        </p:txBody>
      </p:sp>
      <p:sp>
        <p:nvSpPr>
          <p:cNvPr id="3" name="Content Placeholder 2">
            <a:extLst>
              <a:ext uri="{FF2B5EF4-FFF2-40B4-BE49-F238E27FC236}">
                <a16:creationId xmlns:a16="http://schemas.microsoft.com/office/drawing/2014/main" id="{1F8DD7E5-576A-4C69-853D-C22CB23A01A7}"/>
              </a:ext>
            </a:extLst>
          </p:cNvPr>
          <p:cNvSpPr>
            <a:spLocks noGrp="1"/>
          </p:cNvSpPr>
          <p:nvPr>
            <p:ph sz="half" idx="1"/>
          </p:nvPr>
        </p:nvSpPr>
        <p:spPr>
          <a:xfrm>
            <a:off x="628650" y="2054227"/>
            <a:ext cx="3886200" cy="4351338"/>
          </a:xfrm>
        </p:spPr>
        <p:txBody>
          <a:bodyPr>
            <a:normAutofit/>
          </a:bodyPr>
          <a:lstStyle/>
          <a:p>
            <a:r>
              <a:rPr lang="en-US" dirty="0"/>
              <a:t>Audiologists</a:t>
            </a:r>
          </a:p>
          <a:p>
            <a:r>
              <a:rPr lang="en-US" dirty="0"/>
              <a:t>Social workers</a:t>
            </a:r>
          </a:p>
          <a:p>
            <a:r>
              <a:rPr lang="en-US" dirty="0"/>
              <a:t>Psychologists</a:t>
            </a:r>
          </a:p>
          <a:p>
            <a:r>
              <a:rPr lang="en-US" dirty="0"/>
              <a:t>Licensed physicians</a:t>
            </a:r>
          </a:p>
          <a:p>
            <a:r>
              <a:rPr lang="en-US" dirty="0"/>
              <a:t>Occupational therapists</a:t>
            </a:r>
          </a:p>
          <a:p>
            <a:r>
              <a:rPr lang="en-US" dirty="0"/>
              <a:t>Orientation and mobility specialists</a:t>
            </a:r>
          </a:p>
          <a:p>
            <a:endParaRPr lang="en-US" sz="2400" dirty="0"/>
          </a:p>
        </p:txBody>
      </p:sp>
      <p:sp>
        <p:nvSpPr>
          <p:cNvPr id="4" name="Content Placeholder 3">
            <a:extLst>
              <a:ext uri="{FF2B5EF4-FFF2-40B4-BE49-F238E27FC236}">
                <a16:creationId xmlns:a16="http://schemas.microsoft.com/office/drawing/2014/main" id="{9E580459-0A54-402A-8E08-DB5EAD1D3DCC}"/>
              </a:ext>
            </a:extLst>
          </p:cNvPr>
          <p:cNvSpPr>
            <a:spLocks noGrp="1"/>
          </p:cNvSpPr>
          <p:nvPr>
            <p:ph sz="half" idx="2"/>
          </p:nvPr>
        </p:nvSpPr>
        <p:spPr>
          <a:xfrm>
            <a:off x="4629150" y="2054227"/>
            <a:ext cx="3886200" cy="4351338"/>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rPr>
              <a:t>Physical therapists</a:t>
            </a:r>
          </a:p>
          <a:p>
            <a:r>
              <a:rPr lang="en-US" dirty="0"/>
              <a:t>Recreation specialists</a:t>
            </a:r>
          </a:p>
          <a:p>
            <a:r>
              <a:rPr lang="en-US" dirty="0"/>
              <a:t>School nurses</a:t>
            </a:r>
          </a:p>
          <a:p>
            <a:r>
              <a:rPr lang="en-US" dirty="0"/>
              <a:t>Speech language pathologists</a:t>
            </a:r>
          </a:p>
          <a:p>
            <a:r>
              <a:rPr lang="en-US" dirty="0"/>
              <a:t>Interpreters</a:t>
            </a:r>
          </a:p>
        </p:txBody>
      </p:sp>
    </p:spTree>
    <p:extLst>
      <p:ext uri="{BB962C8B-B14F-4D97-AF65-F5344CB8AC3E}">
        <p14:creationId xmlns:p14="http://schemas.microsoft.com/office/powerpoint/2010/main" val="4200549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024AA-C922-4A42-BBCC-0C365E14951C}"/>
              </a:ext>
            </a:extLst>
          </p:cNvPr>
          <p:cNvSpPr>
            <a:spLocks noGrp="1"/>
          </p:cNvSpPr>
          <p:nvPr>
            <p:ph type="title"/>
          </p:nvPr>
        </p:nvSpPr>
        <p:spPr>
          <a:xfrm>
            <a:off x="623888" y="1086280"/>
            <a:ext cx="7886700" cy="2024061"/>
          </a:xfrm>
        </p:spPr>
        <p:txBody>
          <a:bodyPr>
            <a:normAutofit/>
          </a:bodyPr>
          <a:lstStyle/>
          <a:p>
            <a:pPr algn="ctr"/>
            <a:r>
              <a:rPr lang="en-US" dirty="0"/>
              <a:t>Team Models in EI/ECSE</a:t>
            </a:r>
          </a:p>
        </p:txBody>
      </p:sp>
    </p:spTree>
    <p:extLst>
      <p:ext uri="{BB962C8B-B14F-4D97-AF65-F5344CB8AC3E}">
        <p14:creationId xmlns:p14="http://schemas.microsoft.com/office/powerpoint/2010/main" val="22726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95F85-8F9F-4CBB-A4C9-CFEA803A4179}"/>
              </a:ext>
            </a:extLst>
          </p:cNvPr>
          <p:cNvSpPr>
            <a:spLocks noGrp="1"/>
          </p:cNvSpPr>
          <p:nvPr>
            <p:ph type="title"/>
          </p:nvPr>
        </p:nvSpPr>
        <p:spPr>
          <a:xfrm>
            <a:off x="628650" y="455567"/>
            <a:ext cx="7886700" cy="1325563"/>
          </a:xfrm>
        </p:spPr>
        <p:txBody>
          <a:bodyPr>
            <a:normAutofit/>
          </a:bodyPr>
          <a:lstStyle/>
          <a:p>
            <a:r>
              <a:rPr lang="en-US" dirty="0"/>
              <a:t>EI/ECSE Standard 3, </a:t>
            </a:r>
            <a:br>
              <a:rPr lang="en-US" dirty="0"/>
            </a:br>
            <a:r>
              <a:rPr lang="en-US" dirty="0"/>
              <a:t>Component 3.1</a:t>
            </a:r>
          </a:p>
        </p:txBody>
      </p:sp>
      <p:sp>
        <p:nvSpPr>
          <p:cNvPr id="3" name="Content Placeholder 2">
            <a:extLst>
              <a:ext uri="{FF2B5EF4-FFF2-40B4-BE49-F238E27FC236}">
                <a16:creationId xmlns:a16="http://schemas.microsoft.com/office/drawing/2014/main" id="{24B7671D-2E4A-41AC-8C4E-25136901FEBA}"/>
              </a:ext>
            </a:extLst>
          </p:cNvPr>
          <p:cNvSpPr>
            <a:spLocks noGrp="1"/>
          </p:cNvSpPr>
          <p:nvPr>
            <p:ph idx="1"/>
          </p:nvPr>
        </p:nvSpPr>
        <p:spPr>
          <a:xfrm>
            <a:off x="628650" y="2000001"/>
            <a:ext cx="7886700" cy="4351338"/>
          </a:xfrm>
        </p:spPr>
        <p:txBody>
          <a:bodyPr>
            <a:normAutofit/>
          </a:bodyPr>
          <a:lstStyle/>
          <a:p>
            <a:pPr marL="0" indent="0">
              <a:buNone/>
            </a:pPr>
            <a:r>
              <a:rPr lang="en-US" sz="3200" dirty="0"/>
              <a:t>Candidates apply teaming models, skills, and processes, including appropriate uses of technology, when collaborating and communicating with families; professionals representing multiple disciplines, skills, expertise, and roles; and community partners and agencies.</a:t>
            </a:r>
          </a:p>
        </p:txBody>
      </p:sp>
    </p:spTree>
    <p:extLst>
      <p:ext uri="{BB962C8B-B14F-4D97-AF65-F5344CB8AC3E}">
        <p14:creationId xmlns:p14="http://schemas.microsoft.com/office/powerpoint/2010/main" val="2064373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2A84A-685D-4AE1-A137-80668234C284}"/>
              </a:ext>
            </a:extLst>
          </p:cNvPr>
          <p:cNvSpPr>
            <a:spLocks noGrp="1"/>
          </p:cNvSpPr>
          <p:nvPr>
            <p:ph type="title"/>
          </p:nvPr>
        </p:nvSpPr>
        <p:spPr>
          <a:xfrm>
            <a:off x="0" y="175010"/>
            <a:ext cx="9144000" cy="1325563"/>
          </a:xfrm>
        </p:spPr>
        <p:txBody>
          <a:bodyPr/>
          <a:lstStyle/>
          <a:p>
            <a:pPr algn="ctr"/>
            <a:r>
              <a:rPr lang="en-US" dirty="0"/>
              <a:t>Team Models in EI/ECSE </a:t>
            </a:r>
          </a:p>
        </p:txBody>
      </p:sp>
      <p:sp>
        <p:nvSpPr>
          <p:cNvPr id="3" name="Content Placeholder 2">
            <a:extLst>
              <a:ext uri="{FF2B5EF4-FFF2-40B4-BE49-F238E27FC236}">
                <a16:creationId xmlns:a16="http://schemas.microsoft.com/office/drawing/2014/main" id="{4C81173B-0F6D-440F-9DDE-C43D94D7526A}"/>
              </a:ext>
            </a:extLst>
          </p:cNvPr>
          <p:cNvSpPr>
            <a:spLocks noGrp="1"/>
          </p:cNvSpPr>
          <p:nvPr>
            <p:ph idx="1"/>
          </p:nvPr>
        </p:nvSpPr>
        <p:spPr/>
        <p:txBody>
          <a:bodyPr>
            <a:normAutofit/>
          </a:bodyPr>
          <a:lstStyle/>
          <a:p>
            <a:r>
              <a:rPr lang="en-US" dirty="0"/>
              <a:t>Multidisciplinary</a:t>
            </a:r>
          </a:p>
          <a:p>
            <a:r>
              <a:rPr lang="en-US" dirty="0"/>
              <a:t>Interdisciplinary</a:t>
            </a:r>
          </a:p>
          <a:p>
            <a:r>
              <a:rPr lang="en-US" dirty="0"/>
              <a:t>Transdisciplinary</a:t>
            </a:r>
          </a:p>
        </p:txBody>
      </p:sp>
    </p:spTree>
    <p:extLst>
      <p:ext uri="{BB962C8B-B14F-4D97-AF65-F5344CB8AC3E}">
        <p14:creationId xmlns:p14="http://schemas.microsoft.com/office/powerpoint/2010/main" val="2457974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0F98D-0118-433B-9740-720E6FF6A39C}"/>
              </a:ext>
            </a:extLst>
          </p:cNvPr>
          <p:cNvSpPr>
            <a:spLocks noGrp="1"/>
          </p:cNvSpPr>
          <p:nvPr>
            <p:ph type="title"/>
          </p:nvPr>
        </p:nvSpPr>
        <p:spPr/>
        <p:txBody>
          <a:bodyPr/>
          <a:lstStyle/>
          <a:p>
            <a:pPr algn="ctr"/>
            <a:r>
              <a:rPr lang="en-US" dirty="0"/>
              <a:t>Multidisciplinary Team Model</a:t>
            </a:r>
          </a:p>
        </p:txBody>
      </p:sp>
      <p:sp>
        <p:nvSpPr>
          <p:cNvPr id="3" name="Content Placeholder 2">
            <a:extLst>
              <a:ext uri="{FF2B5EF4-FFF2-40B4-BE49-F238E27FC236}">
                <a16:creationId xmlns:a16="http://schemas.microsoft.com/office/drawing/2014/main" id="{4F2F3C4B-978C-460C-B5F7-43FA7CD19363}"/>
              </a:ext>
            </a:extLst>
          </p:cNvPr>
          <p:cNvSpPr>
            <a:spLocks noGrp="1"/>
          </p:cNvSpPr>
          <p:nvPr>
            <p:ph idx="1"/>
          </p:nvPr>
        </p:nvSpPr>
        <p:spPr>
          <a:xfrm>
            <a:off x="628650" y="1820173"/>
            <a:ext cx="7886700" cy="4658129"/>
          </a:xfrm>
        </p:spPr>
        <p:txBody>
          <a:bodyPr/>
          <a:lstStyle/>
          <a:p>
            <a:r>
              <a:rPr lang="en-US" dirty="0"/>
              <a:t>Discipline specific, well-defined roles,</a:t>
            </a:r>
          </a:p>
          <a:p>
            <a:r>
              <a:rPr lang="en-US" dirty="0"/>
              <a:t>Team functions planned and implemented  independently, and</a:t>
            </a:r>
          </a:p>
          <a:p>
            <a:r>
              <a:rPr lang="en-US" dirty="0"/>
              <a:t>Communication primarily in required meetings (e.g., IFSP, IEP).</a:t>
            </a:r>
          </a:p>
          <a:p>
            <a:pPr marL="0" indent="0">
              <a:buNone/>
            </a:pPr>
            <a:endParaRPr lang="en-US" dirty="0"/>
          </a:p>
        </p:txBody>
      </p:sp>
      <p:pic>
        <p:nvPicPr>
          <p:cNvPr id="4" name="Picture 3" descr="Two toddlers sitting at a table playing with blocks and crayons">
            <a:extLst>
              <a:ext uri="{FF2B5EF4-FFF2-40B4-BE49-F238E27FC236}">
                <a16:creationId xmlns:a16="http://schemas.microsoft.com/office/drawing/2014/main" id="{A8ED2345-690F-41BD-90FA-CDE9C4FA4C75}"/>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678074" y="4093932"/>
            <a:ext cx="3590925" cy="1790700"/>
          </a:xfrm>
          <a:prstGeom prst="rect">
            <a:avLst/>
          </a:prstGeom>
        </p:spPr>
      </p:pic>
    </p:spTree>
    <p:extLst>
      <p:ext uri="{BB962C8B-B14F-4D97-AF65-F5344CB8AC3E}">
        <p14:creationId xmlns:p14="http://schemas.microsoft.com/office/powerpoint/2010/main" val="2445315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56AEA-AD7F-43DB-9DDC-A2BB78CEB027}"/>
              </a:ext>
            </a:extLst>
          </p:cNvPr>
          <p:cNvSpPr>
            <a:spLocks noGrp="1"/>
          </p:cNvSpPr>
          <p:nvPr>
            <p:ph type="title"/>
          </p:nvPr>
        </p:nvSpPr>
        <p:spPr/>
        <p:txBody>
          <a:bodyPr/>
          <a:lstStyle/>
          <a:p>
            <a:pPr algn="ctr"/>
            <a:r>
              <a:rPr lang="en-US" dirty="0"/>
              <a:t>Interdisciplinary Team Model</a:t>
            </a:r>
          </a:p>
        </p:txBody>
      </p:sp>
      <p:sp>
        <p:nvSpPr>
          <p:cNvPr id="3" name="Content Placeholder 2">
            <a:extLst>
              <a:ext uri="{FF2B5EF4-FFF2-40B4-BE49-F238E27FC236}">
                <a16:creationId xmlns:a16="http://schemas.microsoft.com/office/drawing/2014/main" id="{614660C3-C7D9-4942-B3FB-ECD543D6F232}"/>
              </a:ext>
            </a:extLst>
          </p:cNvPr>
          <p:cNvSpPr>
            <a:spLocks noGrp="1"/>
          </p:cNvSpPr>
          <p:nvPr>
            <p:ph idx="1"/>
          </p:nvPr>
        </p:nvSpPr>
        <p:spPr>
          <a:xfrm>
            <a:off x="628650" y="2051956"/>
            <a:ext cx="4743450" cy="4351338"/>
          </a:xfrm>
        </p:spPr>
        <p:txBody>
          <a:bodyPr/>
          <a:lstStyle/>
          <a:p>
            <a:pPr marL="228600" marR="0" lvl="0" indent="-228600" algn="l" defTabSz="914400" rtl="0" eaLnBrk="1" fontAlgn="auto" latinLnBrk="0" hangingPunct="1">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Discipline specific roles.</a:t>
            </a:r>
          </a:p>
          <a:p>
            <a:pPr marL="228600" marR="0" lvl="0" indent="-228600" algn="l" defTabSz="914400" rtl="0" eaLnBrk="1" fontAlgn="auto" latinLnBrk="0" hangingPunct="1">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Services provided by discipline specific team member.</a:t>
            </a:r>
          </a:p>
          <a:p>
            <a:pPr marL="228600" marR="0" lvl="0" indent="-228600" algn="l" defTabSz="914400" rtl="0" eaLnBrk="1" fontAlgn="auto" latinLnBrk="0" hangingPunct="1">
              <a:buClrTx/>
              <a:buSzTx/>
              <a:buFont typeface="Arial" panose="020B0604020202020204" pitchFamily="34" charset="0"/>
              <a:buChar char="•"/>
              <a:tabLst/>
              <a:defRPr/>
            </a:pPr>
            <a:r>
              <a:rPr lang="en-US" dirty="0">
                <a:solidFill>
                  <a:prstClr val="black"/>
                </a:solidFill>
                <a:latin typeface="Calibri" panose="020F0502020204030204"/>
              </a:rPr>
              <a:t>Team members meet and/or communicate regularly.</a:t>
            </a:r>
          </a:p>
        </p:txBody>
      </p:sp>
      <p:pic>
        <p:nvPicPr>
          <p:cNvPr id="4" name="Picture 3" descr="Three children sitting on the floor playing with toy dinosaurs.">
            <a:extLst>
              <a:ext uri="{FF2B5EF4-FFF2-40B4-BE49-F238E27FC236}">
                <a16:creationId xmlns:a16="http://schemas.microsoft.com/office/drawing/2014/main" id="{271B74DF-F882-4003-8D8C-78A8FE62126B}"/>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501449" y="2450186"/>
            <a:ext cx="3255264" cy="2319482"/>
          </a:xfrm>
          <a:prstGeom prst="rect">
            <a:avLst/>
          </a:prstGeom>
        </p:spPr>
      </p:pic>
    </p:spTree>
    <p:extLst>
      <p:ext uri="{BB962C8B-B14F-4D97-AF65-F5344CB8AC3E}">
        <p14:creationId xmlns:p14="http://schemas.microsoft.com/office/powerpoint/2010/main" val="17554095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7CAF3-556E-4B9B-9F6E-78D9633C15C3}"/>
              </a:ext>
            </a:extLst>
          </p:cNvPr>
          <p:cNvSpPr>
            <a:spLocks noGrp="1"/>
          </p:cNvSpPr>
          <p:nvPr>
            <p:ph type="title"/>
          </p:nvPr>
        </p:nvSpPr>
        <p:spPr/>
        <p:txBody>
          <a:bodyPr>
            <a:normAutofit/>
          </a:bodyPr>
          <a:lstStyle/>
          <a:p>
            <a:pPr algn="ctr"/>
            <a:r>
              <a:rPr lang="en-US" dirty="0"/>
              <a:t>Transdisciplinary Team Model</a:t>
            </a:r>
          </a:p>
        </p:txBody>
      </p:sp>
      <p:sp>
        <p:nvSpPr>
          <p:cNvPr id="3" name="Content Placeholder 2">
            <a:extLst>
              <a:ext uri="{FF2B5EF4-FFF2-40B4-BE49-F238E27FC236}">
                <a16:creationId xmlns:a16="http://schemas.microsoft.com/office/drawing/2014/main" id="{8F425059-3584-469A-825D-8E44EDE4DA1D}"/>
              </a:ext>
            </a:extLst>
          </p:cNvPr>
          <p:cNvSpPr>
            <a:spLocks noGrp="1"/>
          </p:cNvSpPr>
          <p:nvPr>
            <p:ph idx="1"/>
          </p:nvPr>
        </p:nvSpPr>
        <p:spPr>
          <a:xfrm>
            <a:off x="628650" y="2057399"/>
            <a:ext cx="7886700" cy="4119563"/>
          </a:xfrm>
        </p:spPr>
        <p:txBody>
          <a:bodyPr>
            <a:normAutofit/>
          </a:bodyPr>
          <a:lstStyle/>
          <a:p>
            <a:pPr>
              <a:lnSpc>
                <a:spcPct val="100000"/>
              </a:lnSpc>
            </a:pPr>
            <a:r>
              <a:rPr lang="en-US" dirty="0"/>
              <a:t>Roles shared across disciplines and with the family.</a:t>
            </a:r>
          </a:p>
          <a:p>
            <a:pPr>
              <a:lnSpc>
                <a:spcPct val="100000"/>
              </a:lnSpc>
            </a:pPr>
            <a:r>
              <a:rPr lang="en-US" dirty="0"/>
              <a:t>Shared objectives/outcomes based on IFSP or IEP. </a:t>
            </a:r>
          </a:p>
          <a:p>
            <a:pPr>
              <a:lnSpc>
                <a:spcPct val="100000"/>
              </a:lnSpc>
            </a:pPr>
            <a:r>
              <a:rPr lang="en-US" dirty="0"/>
              <a:t>Ongoing communication among team members.</a:t>
            </a:r>
          </a:p>
          <a:p>
            <a:pPr>
              <a:lnSpc>
                <a:spcPct val="100000"/>
              </a:lnSpc>
            </a:pPr>
            <a:r>
              <a:rPr lang="en-US" dirty="0"/>
              <a:t>Characterized by the role release process. </a:t>
            </a:r>
          </a:p>
        </p:txBody>
      </p:sp>
    </p:spTree>
    <p:extLst>
      <p:ext uri="{BB962C8B-B14F-4D97-AF65-F5344CB8AC3E}">
        <p14:creationId xmlns:p14="http://schemas.microsoft.com/office/powerpoint/2010/main" val="2810479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FE5F8-C382-408A-AE5B-A68419DDA307}"/>
              </a:ext>
            </a:extLst>
          </p:cNvPr>
          <p:cNvSpPr>
            <a:spLocks noGrp="1"/>
          </p:cNvSpPr>
          <p:nvPr>
            <p:ph type="title"/>
          </p:nvPr>
        </p:nvSpPr>
        <p:spPr>
          <a:xfrm>
            <a:off x="0" y="1"/>
            <a:ext cx="9144000" cy="1131376"/>
          </a:xfrm>
        </p:spPr>
        <p:txBody>
          <a:bodyPr>
            <a:normAutofit/>
          </a:bodyPr>
          <a:lstStyle/>
          <a:p>
            <a:pPr algn="ctr"/>
            <a:r>
              <a:rPr lang="en-US" dirty="0"/>
              <a:t>The Role Release Process </a:t>
            </a:r>
            <a:r>
              <a:rPr lang="en-US" sz="2800" dirty="0"/>
              <a:t>(King et al., 2009)</a:t>
            </a:r>
          </a:p>
        </p:txBody>
      </p:sp>
      <p:sp>
        <p:nvSpPr>
          <p:cNvPr id="3" name="Content Placeholder 2">
            <a:extLst>
              <a:ext uri="{FF2B5EF4-FFF2-40B4-BE49-F238E27FC236}">
                <a16:creationId xmlns:a16="http://schemas.microsoft.com/office/drawing/2014/main" id="{CBDCDBDB-E5AC-4D5D-918A-B5E67B6F6E56}"/>
              </a:ext>
            </a:extLst>
          </p:cNvPr>
          <p:cNvSpPr>
            <a:spLocks noGrp="1"/>
          </p:cNvSpPr>
          <p:nvPr>
            <p:ph idx="1"/>
          </p:nvPr>
        </p:nvSpPr>
        <p:spPr>
          <a:xfrm>
            <a:off x="628650" y="1896093"/>
            <a:ext cx="7886700"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r">
              <a:buNone/>
            </a:pPr>
            <a:r>
              <a:rPr lang="en-US" sz="1800" dirty="0"/>
              <a:t>(King et al., 2009)</a:t>
            </a:r>
          </a:p>
          <a:p>
            <a:pPr marL="0" indent="0">
              <a:buNone/>
            </a:pPr>
            <a:endParaRPr lang="en-US" dirty="0"/>
          </a:p>
        </p:txBody>
      </p:sp>
      <p:pic>
        <p:nvPicPr>
          <p:cNvPr id="5" name="Picture 4" descr="Figure representing the Role Release Process"/>
          <p:cNvPicPr>
            <a:picLocks noChangeAspect="1"/>
          </p:cNvPicPr>
          <p:nvPr/>
        </p:nvPicPr>
        <p:blipFill rotWithShape="1">
          <a:blip r:embed="rId3"/>
          <a:srcRect b="2249"/>
          <a:stretch/>
        </p:blipFill>
        <p:spPr>
          <a:xfrm>
            <a:off x="1221798" y="855084"/>
            <a:ext cx="6700404" cy="5150861"/>
          </a:xfrm>
          <a:prstGeom prst="rect">
            <a:avLst/>
          </a:prstGeom>
        </p:spPr>
      </p:pic>
    </p:spTree>
    <p:extLst>
      <p:ext uri="{BB962C8B-B14F-4D97-AF65-F5344CB8AC3E}">
        <p14:creationId xmlns:p14="http://schemas.microsoft.com/office/powerpoint/2010/main" val="16647950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87440-A1AC-46BE-83FE-F77584C7B88C}"/>
              </a:ext>
            </a:extLst>
          </p:cNvPr>
          <p:cNvSpPr>
            <a:spLocks noGrp="1"/>
          </p:cNvSpPr>
          <p:nvPr>
            <p:ph type="title"/>
          </p:nvPr>
        </p:nvSpPr>
        <p:spPr/>
        <p:txBody>
          <a:bodyPr>
            <a:normAutofit/>
          </a:bodyPr>
          <a:lstStyle/>
          <a:p>
            <a:pPr algn="ctr"/>
            <a:r>
              <a:rPr lang="en-US" dirty="0"/>
              <a:t>Role Release Process</a:t>
            </a:r>
          </a:p>
        </p:txBody>
      </p:sp>
      <p:sp>
        <p:nvSpPr>
          <p:cNvPr id="3" name="Content Placeholder 2">
            <a:extLst>
              <a:ext uri="{FF2B5EF4-FFF2-40B4-BE49-F238E27FC236}">
                <a16:creationId xmlns:a16="http://schemas.microsoft.com/office/drawing/2014/main" id="{2D1542CE-D546-4CDF-B2FE-C3BDD6FD408E}"/>
              </a:ext>
            </a:extLst>
          </p:cNvPr>
          <p:cNvSpPr>
            <a:spLocks noGrp="1"/>
          </p:cNvSpPr>
          <p:nvPr>
            <p:ph idx="1"/>
          </p:nvPr>
        </p:nvSpPr>
        <p:spPr>
          <a:xfrm>
            <a:off x="404636" y="1230488"/>
            <a:ext cx="8334728" cy="4763911"/>
          </a:xfrm>
        </p:spPr>
        <p:txBody>
          <a:bodyPr>
            <a:normAutofit fontScale="85000" lnSpcReduction="20000"/>
          </a:bodyPr>
          <a:lstStyle/>
          <a:p>
            <a:pPr fontAlgn="base">
              <a:spcBef>
                <a:spcPct val="20000"/>
              </a:spcBef>
              <a:defRPr/>
            </a:pPr>
            <a:r>
              <a:rPr kumimoji="0" lang="en-US" i="0" u="none" strike="noStrike" kern="0" cap="none" spc="0" normalizeH="0" baseline="0" noProof="0" dirty="0">
                <a:ln>
                  <a:noFill/>
                </a:ln>
                <a:solidFill>
                  <a:srgbClr val="000000"/>
                </a:solidFill>
                <a:uLnTx/>
                <a:uFillTx/>
              </a:rPr>
              <a:t>Role extension – increasing depth of knowledge/skill in each team members’ own discipline</a:t>
            </a:r>
          </a:p>
          <a:p>
            <a:pPr fontAlgn="base">
              <a:spcBef>
                <a:spcPct val="20000"/>
              </a:spcBef>
              <a:defRPr/>
            </a:pPr>
            <a:r>
              <a:rPr kumimoji="0" lang="en-US" i="0" u="none" strike="noStrike" kern="0" cap="none" spc="0" normalizeH="0" baseline="0" noProof="0" dirty="0">
                <a:ln>
                  <a:noFill/>
                </a:ln>
                <a:solidFill>
                  <a:srgbClr val="000000"/>
                </a:solidFill>
                <a:uLnTx/>
                <a:uFillTx/>
              </a:rPr>
              <a:t>Role enrichment – teaching/learning concepts, information, language across disciplines </a:t>
            </a:r>
          </a:p>
          <a:p>
            <a:pPr fontAlgn="base">
              <a:spcBef>
                <a:spcPct val="20000"/>
              </a:spcBef>
              <a:defRPr/>
            </a:pPr>
            <a:r>
              <a:rPr kumimoji="0" lang="en-US" i="0" u="none" strike="noStrike" kern="0" cap="none" spc="0" normalizeH="0" baseline="0" noProof="0" dirty="0">
                <a:ln>
                  <a:noFill/>
                </a:ln>
                <a:solidFill>
                  <a:srgbClr val="000000"/>
                </a:solidFill>
                <a:uLnTx/>
                <a:uFillTx/>
              </a:rPr>
              <a:t>Role expansion – increasing knowledge and skills across disciplines</a:t>
            </a:r>
          </a:p>
          <a:p>
            <a:pPr marR="0" lvl="0" algn="l" defTabSz="914400" rtl="0" eaLnBrk="1" fontAlgn="base" latinLnBrk="0" hangingPunct="1">
              <a:lnSpc>
                <a:spcPct val="100000"/>
              </a:lnSpc>
              <a:spcBef>
                <a:spcPct val="20000"/>
              </a:spcBef>
              <a:buSzTx/>
              <a:tabLst/>
              <a:defRPr/>
            </a:pPr>
            <a:r>
              <a:rPr kumimoji="0" lang="en-US" i="0" u="none" strike="noStrike" kern="0" cap="none" spc="0" normalizeH="0" baseline="0" noProof="0" dirty="0">
                <a:ln>
                  <a:noFill/>
                </a:ln>
                <a:solidFill>
                  <a:srgbClr val="000000"/>
                </a:solidFill>
                <a:uLnTx/>
                <a:uFillTx/>
              </a:rPr>
              <a:t>Role exchange – apply new skills while supervised by team member from that discipline</a:t>
            </a:r>
          </a:p>
          <a:p>
            <a:pPr marR="0" lvl="0" algn="l" defTabSz="914400" rtl="0" eaLnBrk="1" fontAlgn="base" latinLnBrk="0" hangingPunct="1">
              <a:lnSpc>
                <a:spcPct val="100000"/>
              </a:lnSpc>
              <a:spcBef>
                <a:spcPct val="20000"/>
              </a:spcBef>
              <a:buSzTx/>
              <a:tabLst/>
              <a:defRPr/>
            </a:pPr>
            <a:r>
              <a:rPr kumimoji="0" lang="en-US" i="0" u="none" strike="noStrike" kern="0" cap="none" spc="0" normalizeH="0" baseline="0" noProof="0" dirty="0">
                <a:ln>
                  <a:noFill/>
                </a:ln>
                <a:solidFill>
                  <a:srgbClr val="000000"/>
                </a:solidFill>
                <a:uLnTx/>
                <a:uFillTx/>
              </a:rPr>
              <a:t>Role release – integrate practices and interventions from other disciplines </a:t>
            </a:r>
          </a:p>
          <a:p>
            <a:pPr marR="0" lvl="0" algn="l" defTabSz="914400" rtl="0" eaLnBrk="1" fontAlgn="base" latinLnBrk="0" hangingPunct="1">
              <a:lnSpc>
                <a:spcPct val="100000"/>
              </a:lnSpc>
              <a:spcBef>
                <a:spcPct val="20000"/>
              </a:spcBef>
              <a:buSzTx/>
              <a:tabLst/>
              <a:defRPr/>
            </a:pPr>
            <a:r>
              <a:rPr kumimoji="0" lang="en-US" i="0" u="none" strike="noStrike" kern="0" cap="none" spc="0" normalizeH="0" baseline="0" noProof="0" dirty="0">
                <a:ln>
                  <a:noFill/>
                </a:ln>
                <a:solidFill>
                  <a:srgbClr val="000000"/>
                </a:solidFill>
                <a:uLnTx/>
                <a:uFillTx/>
              </a:rPr>
              <a:t>Role support – periodic observation and consultation by discipline specific team members </a:t>
            </a:r>
            <a:endParaRPr lang="en-US" sz="2400" dirty="0"/>
          </a:p>
          <a:p>
            <a:pPr fontAlgn="base">
              <a:spcBef>
                <a:spcPct val="20000"/>
              </a:spcBef>
              <a:defRPr/>
            </a:pPr>
            <a:endParaRPr lang="en-US" dirty="0"/>
          </a:p>
        </p:txBody>
      </p:sp>
    </p:spTree>
    <p:extLst>
      <p:ext uri="{BB962C8B-B14F-4D97-AF65-F5344CB8AC3E}">
        <p14:creationId xmlns:p14="http://schemas.microsoft.com/office/powerpoint/2010/main" val="21274718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FCA85-30F8-40DC-8314-2110615CC2C7}"/>
              </a:ext>
            </a:extLst>
          </p:cNvPr>
          <p:cNvSpPr>
            <a:spLocks noGrp="1"/>
          </p:cNvSpPr>
          <p:nvPr>
            <p:ph type="title"/>
          </p:nvPr>
        </p:nvSpPr>
        <p:spPr/>
        <p:txBody>
          <a:bodyPr>
            <a:normAutofit/>
          </a:bodyPr>
          <a:lstStyle/>
          <a:p>
            <a:pPr algn="ctr"/>
            <a:r>
              <a:rPr lang="en-US" dirty="0">
                <a:solidFill>
                  <a:srgbClr val="000000"/>
                </a:solidFill>
                <a:ea typeface="Calibri" panose="020F0502020204030204" pitchFamily="34" charset="0"/>
                <a:cs typeface="Times New Roman" panose="02020603050405020304" pitchFamily="18" charset="0"/>
              </a:rPr>
              <a:t>Role Release </a:t>
            </a:r>
            <a:r>
              <a:rPr lang="en-US" dirty="0">
                <a:solidFill>
                  <a:srgbClr val="000000"/>
                </a:solidFill>
                <a:effectLst/>
                <a:ea typeface="Calibri" panose="020F0502020204030204" pitchFamily="34" charset="0"/>
                <a:cs typeface="Times New Roman" panose="02020603050405020304" pitchFamily="18" charset="0"/>
              </a:rPr>
              <a:t>Activity</a:t>
            </a:r>
            <a:endParaRPr lang="en-US" dirty="0"/>
          </a:p>
        </p:txBody>
      </p:sp>
      <p:sp>
        <p:nvSpPr>
          <p:cNvPr id="3" name="Content Placeholder 2">
            <a:extLst>
              <a:ext uri="{FF2B5EF4-FFF2-40B4-BE49-F238E27FC236}">
                <a16:creationId xmlns:a16="http://schemas.microsoft.com/office/drawing/2014/main" id="{743F99FB-17CD-4F10-AF3F-181A43FAD2A5}"/>
              </a:ext>
            </a:extLst>
          </p:cNvPr>
          <p:cNvSpPr>
            <a:spLocks noGrp="1"/>
          </p:cNvSpPr>
          <p:nvPr>
            <p:ph idx="1"/>
          </p:nvPr>
        </p:nvSpPr>
        <p:spPr/>
        <p:txBody>
          <a:bodyPr>
            <a:normAutofit/>
          </a:bodyPr>
          <a:lstStyle/>
          <a:p>
            <a:pPr marL="0" indent="0">
              <a:buNone/>
            </a:pPr>
            <a:r>
              <a:rPr lang="en-US" u="sng" dirty="0">
                <a:solidFill>
                  <a:srgbClr val="000000"/>
                </a:solidFill>
                <a:effectLst/>
                <a:ea typeface="Calibri" panose="020F0502020204030204" pitchFamily="34" charset="0"/>
                <a:cs typeface="Times New Roman" panose="02020603050405020304" pitchFamily="18" charset="0"/>
                <a:hlinkClick r:id="rId3"/>
              </a:rPr>
              <a:t>Janella’s Story</a:t>
            </a:r>
            <a:r>
              <a:rPr lang="en-US" u="sng" dirty="0">
                <a:solidFill>
                  <a:srgbClr val="000000"/>
                </a:solidFill>
                <a:effectLst/>
                <a:ea typeface="Calibri" panose="020F0502020204030204" pitchFamily="34" charset="0"/>
                <a:cs typeface="Times New Roman" panose="02020603050405020304" pitchFamily="18" charset="0"/>
              </a:rPr>
              <a:t> </a:t>
            </a:r>
            <a:r>
              <a:rPr lang="en-US" dirty="0">
                <a:solidFill>
                  <a:srgbClr val="000000"/>
                </a:solidFill>
                <a:effectLst/>
                <a:ea typeface="Calibri" panose="020F0502020204030204" pitchFamily="34" charset="0"/>
                <a:cs typeface="Times New Roman" panose="02020603050405020304" pitchFamily="18" charset="0"/>
              </a:rPr>
              <a:t>(11:33)</a:t>
            </a:r>
            <a:endParaRPr lang="en-US" dirty="0"/>
          </a:p>
          <a:p>
            <a:r>
              <a:rPr lang="en-US" dirty="0"/>
              <a:t>What aspects of the role release process are exemplified in the video?</a:t>
            </a:r>
          </a:p>
          <a:p>
            <a:r>
              <a:rPr lang="en-US" dirty="0"/>
              <a:t>How are other team members involved?</a:t>
            </a:r>
          </a:p>
          <a:p>
            <a:r>
              <a:rPr lang="en-US" dirty="0"/>
              <a:t>What does the mother identify as benefits of the transdisciplinary model? The EI?</a:t>
            </a:r>
          </a:p>
        </p:txBody>
      </p:sp>
    </p:spTree>
    <p:extLst>
      <p:ext uri="{BB962C8B-B14F-4D97-AF65-F5344CB8AC3E}">
        <p14:creationId xmlns:p14="http://schemas.microsoft.com/office/powerpoint/2010/main" val="3898479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9CF8A-5540-47A8-8AAD-A6360E70A306}"/>
              </a:ext>
            </a:extLst>
          </p:cNvPr>
          <p:cNvSpPr>
            <a:spLocks noGrp="1"/>
          </p:cNvSpPr>
          <p:nvPr>
            <p:ph type="title"/>
          </p:nvPr>
        </p:nvSpPr>
        <p:spPr>
          <a:xfrm>
            <a:off x="628650" y="365127"/>
            <a:ext cx="7886700" cy="1133474"/>
          </a:xfrm>
        </p:spPr>
        <p:txBody>
          <a:bodyPr>
            <a:noAutofit/>
          </a:bodyPr>
          <a:lstStyle/>
          <a:p>
            <a:pPr algn="ctr"/>
            <a:r>
              <a:rPr lang="en-US" dirty="0">
                <a:solidFill>
                  <a:schemeClr val="tx1"/>
                </a:solidFill>
                <a:latin typeface="+mj-lt"/>
              </a:rPr>
              <a:t>Advantages/Disadvantages of the Transdisciplinary Team Model</a:t>
            </a:r>
          </a:p>
        </p:txBody>
      </p:sp>
      <p:sp>
        <p:nvSpPr>
          <p:cNvPr id="3" name="Content Placeholder 2">
            <a:extLst>
              <a:ext uri="{FF2B5EF4-FFF2-40B4-BE49-F238E27FC236}">
                <a16:creationId xmlns:a16="http://schemas.microsoft.com/office/drawing/2014/main" id="{A4167248-4B63-4BF3-A52A-B42DDBCBFC34}"/>
              </a:ext>
            </a:extLst>
          </p:cNvPr>
          <p:cNvSpPr>
            <a:spLocks noGrp="1"/>
          </p:cNvSpPr>
          <p:nvPr>
            <p:ph sz="half" idx="1"/>
          </p:nvPr>
        </p:nvSpPr>
        <p:spPr>
          <a:xfrm>
            <a:off x="628650" y="2559631"/>
            <a:ext cx="3886200" cy="3311235"/>
          </a:xfrm>
        </p:spPr>
        <p:txBody>
          <a:bodyPr>
            <a:normAutofit/>
          </a:bodyPr>
          <a:lstStyle/>
          <a:p>
            <a:r>
              <a:rPr lang="en-US" sz="2000" dirty="0"/>
              <a:t>Family equal team member,</a:t>
            </a:r>
          </a:p>
          <a:p>
            <a:r>
              <a:rPr lang="en-US" sz="2000" dirty="0"/>
              <a:t>Regular meetings,</a:t>
            </a:r>
          </a:p>
          <a:p>
            <a:r>
              <a:rPr lang="en-US" sz="2000" dirty="0"/>
              <a:t>Team members gain information and practices,</a:t>
            </a:r>
          </a:p>
          <a:p>
            <a:r>
              <a:rPr lang="en-US" sz="2000" dirty="0"/>
              <a:t>One primary provider, and </a:t>
            </a:r>
          </a:p>
          <a:p>
            <a:r>
              <a:rPr lang="en-US" sz="2000" dirty="0"/>
              <a:t>Other professional team members in consultant role. </a:t>
            </a:r>
          </a:p>
        </p:txBody>
      </p:sp>
      <p:sp>
        <p:nvSpPr>
          <p:cNvPr id="4" name="Content Placeholder 3">
            <a:extLst>
              <a:ext uri="{FF2B5EF4-FFF2-40B4-BE49-F238E27FC236}">
                <a16:creationId xmlns:a16="http://schemas.microsoft.com/office/drawing/2014/main" id="{29C17F08-4EB1-4FCC-9E35-30194BC13791}"/>
              </a:ext>
            </a:extLst>
          </p:cNvPr>
          <p:cNvSpPr>
            <a:spLocks noGrp="1"/>
          </p:cNvSpPr>
          <p:nvPr>
            <p:ph sz="half" idx="10"/>
          </p:nvPr>
        </p:nvSpPr>
        <p:spPr>
          <a:xfrm>
            <a:off x="628650" y="1810330"/>
            <a:ext cx="3886200" cy="749301"/>
          </a:xfrm>
        </p:spPr>
        <p:txBody>
          <a:bodyPr/>
          <a:lstStyle/>
          <a:p>
            <a:pPr algn="ctr"/>
            <a:r>
              <a:rPr lang="en-US" dirty="0"/>
              <a:t>Advantages</a:t>
            </a:r>
          </a:p>
        </p:txBody>
      </p:sp>
      <p:sp>
        <p:nvSpPr>
          <p:cNvPr id="5" name="Content Placeholder 4">
            <a:extLst>
              <a:ext uri="{FF2B5EF4-FFF2-40B4-BE49-F238E27FC236}">
                <a16:creationId xmlns:a16="http://schemas.microsoft.com/office/drawing/2014/main" id="{EDABAA7E-094A-43B6-AAEE-9C317305E318}"/>
              </a:ext>
            </a:extLst>
          </p:cNvPr>
          <p:cNvSpPr>
            <a:spLocks noGrp="1"/>
          </p:cNvSpPr>
          <p:nvPr>
            <p:ph sz="half" idx="11"/>
          </p:nvPr>
        </p:nvSpPr>
        <p:spPr>
          <a:xfrm>
            <a:off x="4629150" y="2559631"/>
            <a:ext cx="3886200" cy="3311235"/>
          </a:xfrm>
        </p:spPr>
        <p:txBody>
          <a:bodyPr>
            <a:normAutofit/>
          </a:bodyPr>
          <a:lstStyle/>
          <a:p>
            <a:r>
              <a:rPr lang="en-US" sz="2000" dirty="0"/>
              <a:t>Leadership support critical,</a:t>
            </a:r>
          </a:p>
          <a:p>
            <a:r>
              <a:rPr lang="en-US" sz="2000" dirty="0"/>
              <a:t>Time for meetings,</a:t>
            </a:r>
          </a:p>
          <a:p>
            <a:r>
              <a:rPr lang="en-US" sz="2000" dirty="0"/>
              <a:t>Commitment of all team members to model, </a:t>
            </a:r>
          </a:p>
          <a:p>
            <a:r>
              <a:rPr lang="en-US" sz="2000" dirty="0"/>
              <a:t>Team members willing to share expertise with other team members, and</a:t>
            </a:r>
          </a:p>
          <a:p>
            <a:r>
              <a:rPr lang="en-US" sz="2000" dirty="0"/>
              <a:t>Funding policies. </a:t>
            </a:r>
          </a:p>
        </p:txBody>
      </p:sp>
      <p:sp>
        <p:nvSpPr>
          <p:cNvPr id="6" name="Content Placeholder 5">
            <a:extLst>
              <a:ext uri="{FF2B5EF4-FFF2-40B4-BE49-F238E27FC236}">
                <a16:creationId xmlns:a16="http://schemas.microsoft.com/office/drawing/2014/main" id="{A2E66F1E-7B44-4F73-BF00-25AAE369DD9F}"/>
              </a:ext>
            </a:extLst>
          </p:cNvPr>
          <p:cNvSpPr>
            <a:spLocks noGrp="1"/>
          </p:cNvSpPr>
          <p:nvPr>
            <p:ph sz="half" idx="12"/>
          </p:nvPr>
        </p:nvSpPr>
        <p:spPr>
          <a:xfrm>
            <a:off x="4629150" y="1810331"/>
            <a:ext cx="3886200" cy="749300"/>
          </a:xfrm>
        </p:spPr>
        <p:txBody>
          <a:bodyPr/>
          <a:lstStyle/>
          <a:p>
            <a:pPr algn="ctr"/>
            <a:r>
              <a:rPr lang="en-US" dirty="0"/>
              <a:t>Disadvantages</a:t>
            </a:r>
          </a:p>
        </p:txBody>
      </p:sp>
    </p:spTree>
    <p:extLst>
      <p:ext uri="{BB962C8B-B14F-4D97-AF65-F5344CB8AC3E}">
        <p14:creationId xmlns:p14="http://schemas.microsoft.com/office/powerpoint/2010/main" val="30356333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6B990-FB12-4B31-852E-CBD659D72416}"/>
              </a:ext>
            </a:extLst>
          </p:cNvPr>
          <p:cNvSpPr>
            <a:spLocks noGrp="1"/>
          </p:cNvSpPr>
          <p:nvPr>
            <p:ph type="title"/>
          </p:nvPr>
        </p:nvSpPr>
        <p:spPr>
          <a:xfrm>
            <a:off x="628650" y="476349"/>
            <a:ext cx="7886700" cy="1325563"/>
          </a:xfrm>
        </p:spPr>
        <p:txBody>
          <a:bodyPr>
            <a:normAutofit/>
          </a:bodyPr>
          <a:lstStyle/>
          <a:p>
            <a:pPr algn="ctr"/>
            <a:r>
              <a:rPr lang="en-US" dirty="0"/>
              <a:t>When Role Release May</a:t>
            </a:r>
            <a:br>
              <a:rPr lang="en-US" dirty="0"/>
            </a:br>
            <a:r>
              <a:rPr lang="en-US" dirty="0"/>
              <a:t>Not Be Appropriate?</a:t>
            </a:r>
          </a:p>
        </p:txBody>
      </p:sp>
      <p:sp>
        <p:nvSpPr>
          <p:cNvPr id="3" name="Content Placeholder 2">
            <a:extLst>
              <a:ext uri="{FF2B5EF4-FFF2-40B4-BE49-F238E27FC236}">
                <a16:creationId xmlns:a16="http://schemas.microsoft.com/office/drawing/2014/main" id="{9B540239-37E1-4D4E-AE2D-C928C9C0B62F}"/>
              </a:ext>
            </a:extLst>
          </p:cNvPr>
          <p:cNvSpPr>
            <a:spLocks noGrp="1"/>
          </p:cNvSpPr>
          <p:nvPr>
            <p:ph idx="1"/>
          </p:nvPr>
        </p:nvSpPr>
        <p:spPr>
          <a:xfrm>
            <a:off x="628650" y="2413201"/>
            <a:ext cx="7886700" cy="4351338"/>
          </a:xfrm>
        </p:spPr>
        <p:txBody>
          <a:bodyPr>
            <a:normAutofit/>
          </a:bodyPr>
          <a:lstStyle/>
          <a:p>
            <a:r>
              <a:rPr lang="en-US" dirty="0"/>
              <a:t>Child with specific diagnosis that requires expertise of a specific discipline,</a:t>
            </a:r>
          </a:p>
          <a:p>
            <a:r>
              <a:rPr lang="en-US" dirty="0"/>
              <a:t>Child with specific issues (e.g., feeding), and </a:t>
            </a:r>
          </a:p>
          <a:p>
            <a:r>
              <a:rPr lang="en-US" dirty="0"/>
              <a:t>Child who is medically fragile.</a:t>
            </a:r>
          </a:p>
        </p:txBody>
      </p:sp>
    </p:spTree>
    <p:extLst>
      <p:ext uri="{BB962C8B-B14F-4D97-AF65-F5344CB8AC3E}">
        <p14:creationId xmlns:p14="http://schemas.microsoft.com/office/powerpoint/2010/main" val="28218293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3BC9778-BAFC-4E50-A2EF-7FBC088C5BB1}"/>
              </a:ext>
            </a:extLst>
          </p:cNvPr>
          <p:cNvSpPr>
            <a:spLocks noGrp="1"/>
          </p:cNvSpPr>
          <p:nvPr>
            <p:ph type="title" idx="4294967295"/>
          </p:nvPr>
        </p:nvSpPr>
        <p:spPr>
          <a:xfrm>
            <a:off x="527050" y="200819"/>
            <a:ext cx="7886700" cy="1325563"/>
          </a:xfrm>
        </p:spPr>
        <p:txBody>
          <a:bodyPr vert="horz" lIns="91440" tIns="45720" rIns="91440" bIns="45720" rtlCol="0" anchor="b">
            <a:normAutofit/>
          </a:bodyPr>
          <a:lstStyle/>
          <a:p>
            <a:r>
              <a:rPr lang="en-US" dirty="0"/>
              <a:t>How Services Are Provided Based on the Team Model</a:t>
            </a:r>
          </a:p>
        </p:txBody>
      </p:sp>
      <p:graphicFrame>
        <p:nvGraphicFramePr>
          <p:cNvPr id="2" name="Table 1">
            <a:extLst>
              <a:ext uri="{FF2B5EF4-FFF2-40B4-BE49-F238E27FC236}">
                <a16:creationId xmlns:a16="http://schemas.microsoft.com/office/drawing/2014/main" id="{7753865A-11EF-4F39-9C81-77011BACDF58}"/>
              </a:ext>
            </a:extLst>
          </p:cNvPr>
          <p:cNvGraphicFramePr>
            <a:graphicFrameLocks noGrp="1"/>
          </p:cNvGraphicFramePr>
          <p:nvPr>
            <p:extLst>
              <p:ext uri="{D42A27DB-BD31-4B8C-83A1-F6EECF244321}">
                <p14:modId xmlns:p14="http://schemas.microsoft.com/office/powerpoint/2010/main" val="2503389582"/>
              </p:ext>
            </p:extLst>
          </p:nvPr>
        </p:nvGraphicFramePr>
        <p:xfrm>
          <a:off x="170482" y="1566095"/>
          <a:ext cx="8803036" cy="4315416"/>
        </p:xfrm>
        <a:graphic>
          <a:graphicData uri="http://schemas.openxmlformats.org/drawingml/2006/table">
            <a:tbl>
              <a:tblPr firstRow="1" firstCol="1" bandRow="1">
                <a:tableStyleId>{5C22544A-7EE6-4342-B048-85BDC9FD1C3A}</a:tableStyleId>
              </a:tblPr>
              <a:tblGrid>
                <a:gridCol w="1838940">
                  <a:extLst>
                    <a:ext uri="{9D8B030D-6E8A-4147-A177-3AD203B41FA5}">
                      <a16:colId xmlns:a16="http://schemas.microsoft.com/office/drawing/2014/main" val="4111941668"/>
                    </a:ext>
                  </a:extLst>
                </a:gridCol>
                <a:gridCol w="1952978">
                  <a:extLst>
                    <a:ext uri="{9D8B030D-6E8A-4147-A177-3AD203B41FA5}">
                      <a16:colId xmlns:a16="http://schemas.microsoft.com/office/drawing/2014/main" val="355410813"/>
                    </a:ext>
                  </a:extLst>
                </a:gridCol>
                <a:gridCol w="2359378">
                  <a:extLst>
                    <a:ext uri="{9D8B030D-6E8A-4147-A177-3AD203B41FA5}">
                      <a16:colId xmlns:a16="http://schemas.microsoft.com/office/drawing/2014/main" val="1044746136"/>
                    </a:ext>
                  </a:extLst>
                </a:gridCol>
                <a:gridCol w="2651740">
                  <a:extLst>
                    <a:ext uri="{9D8B030D-6E8A-4147-A177-3AD203B41FA5}">
                      <a16:colId xmlns:a16="http://schemas.microsoft.com/office/drawing/2014/main" val="1722098785"/>
                    </a:ext>
                  </a:extLst>
                </a:gridCol>
              </a:tblGrid>
              <a:tr h="201137">
                <a:tc>
                  <a:txBody>
                    <a:bodyPr/>
                    <a:lstStyle/>
                    <a:p>
                      <a:pPr marL="0" marR="0" algn="ctr">
                        <a:lnSpc>
                          <a:spcPct val="107000"/>
                        </a:lnSpc>
                        <a:spcBef>
                          <a:spcPts val="0"/>
                        </a:spcBef>
                        <a:spcAft>
                          <a:spcPts val="0"/>
                        </a:spcAft>
                      </a:pP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00" marR="64700" marT="0" marB="0"/>
                </a:tc>
                <a:tc>
                  <a:txBody>
                    <a:bodyPr/>
                    <a:lstStyle/>
                    <a:p>
                      <a:pPr marL="0" marR="0" algn="ctr">
                        <a:lnSpc>
                          <a:spcPct val="107000"/>
                        </a:lnSpc>
                        <a:spcBef>
                          <a:spcPts val="0"/>
                        </a:spcBef>
                        <a:spcAft>
                          <a:spcPts val="0"/>
                        </a:spcAft>
                      </a:pPr>
                      <a:r>
                        <a:rPr lang="en-US" sz="1200" dirty="0">
                          <a:solidFill>
                            <a:schemeClr val="tx1"/>
                          </a:solidFill>
                          <a:effectLst/>
                        </a:rPr>
                        <a:t>Multidisciplinary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00" marR="64700" marT="0" marB="0"/>
                </a:tc>
                <a:tc>
                  <a:txBody>
                    <a:bodyPr/>
                    <a:lstStyle/>
                    <a:p>
                      <a:pPr marL="0" marR="0" algn="ctr">
                        <a:lnSpc>
                          <a:spcPct val="107000"/>
                        </a:lnSpc>
                        <a:spcBef>
                          <a:spcPts val="0"/>
                        </a:spcBef>
                        <a:spcAft>
                          <a:spcPts val="0"/>
                        </a:spcAft>
                      </a:pPr>
                      <a:r>
                        <a:rPr lang="en-US" sz="1200" dirty="0">
                          <a:solidFill>
                            <a:schemeClr val="tx1"/>
                          </a:solidFill>
                          <a:effectLst/>
                        </a:rPr>
                        <a:t>Interdisciplinary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00" marR="64700" marT="0" marB="0"/>
                </a:tc>
                <a:tc>
                  <a:txBody>
                    <a:bodyPr/>
                    <a:lstStyle/>
                    <a:p>
                      <a:pPr marL="0" marR="0" algn="ctr">
                        <a:lnSpc>
                          <a:spcPct val="107000"/>
                        </a:lnSpc>
                        <a:spcBef>
                          <a:spcPts val="0"/>
                        </a:spcBef>
                        <a:spcAft>
                          <a:spcPts val="0"/>
                        </a:spcAft>
                      </a:pPr>
                      <a:r>
                        <a:rPr lang="en-US" sz="1200" dirty="0">
                          <a:solidFill>
                            <a:schemeClr val="tx1"/>
                          </a:solidFill>
                          <a:effectLst/>
                        </a:rPr>
                        <a:t>Transdisciplinary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00" marR="64700" marT="0" marB="0"/>
                </a:tc>
                <a:extLst>
                  <a:ext uri="{0D108BD9-81ED-4DB2-BD59-A6C34878D82A}">
                    <a16:rowId xmlns:a16="http://schemas.microsoft.com/office/drawing/2014/main" val="1451266442"/>
                  </a:ext>
                </a:extLst>
              </a:tr>
              <a:tr h="470010">
                <a:tc>
                  <a:txBody>
                    <a:bodyPr/>
                    <a:lstStyle/>
                    <a:p>
                      <a:pPr marL="0" marR="0">
                        <a:lnSpc>
                          <a:spcPct val="115000"/>
                        </a:lnSpc>
                        <a:spcBef>
                          <a:spcPts val="0"/>
                        </a:spcBef>
                        <a:spcAft>
                          <a:spcPts val="0"/>
                        </a:spcAft>
                      </a:pPr>
                      <a:r>
                        <a:rPr lang="en-US" sz="1200" dirty="0">
                          <a:solidFill>
                            <a:schemeClr val="tx1"/>
                          </a:solidFill>
                          <a:effectLst/>
                        </a:rPr>
                        <a:t>Assessment</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00" marR="64700" marT="0" marB="0"/>
                </a:tc>
                <a:tc>
                  <a:txBody>
                    <a:bodyPr/>
                    <a:lstStyle/>
                    <a:p>
                      <a:pPr marL="0" marR="0">
                        <a:lnSpc>
                          <a:spcPct val="115000"/>
                        </a:lnSpc>
                        <a:spcBef>
                          <a:spcPts val="0"/>
                        </a:spcBef>
                        <a:spcAft>
                          <a:spcPts val="0"/>
                        </a:spcAft>
                      </a:pPr>
                      <a:r>
                        <a:rPr lang="en-US" sz="1200" dirty="0">
                          <a:solidFill>
                            <a:schemeClr val="tx1"/>
                          </a:solidFill>
                          <a:effectLst/>
                        </a:rPr>
                        <a:t>Separate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00" marR="64700" marT="0" marB="0"/>
                </a:tc>
                <a:tc>
                  <a:txBody>
                    <a:bodyPr/>
                    <a:lstStyle/>
                    <a:p>
                      <a:pPr marL="0" marR="0">
                        <a:lnSpc>
                          <a:spcPct val="115000"/>
                        </a:lnSpc>
                        <a:spcBef>
                          <a:spcPts val="0"/>
                        </a:spcBef>
                        <a:spcAft>
                          <a:spcPts val="0"/>
                        </a:spcAft>
                      </a:pPr>
                      <a:r>
                        <a:rPr lang="en-US" sz="1200" dirty="0">
                          <a:solidFill>
                            <a:schemeClr val="tx1"/>
                          </a:solidFill>
                          <a:effectLst/>
                        </a:rPr>
                        <a:t>Separate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00" marR="64700" marT="0" marB="0"/>
                </a:tc>
                <a:tc>
                  <a:txBody>
                    <a:bodyPr/>
                    <a:lstStyle/>
                    <a:p>
                      <a:pPr marL="0" marR="0">
                        <a:lnSpc>
                          <a:spcPct val="115000"/>
                        </a:lnSpc>
                        <a:spcBef>
                          <a:spcPts val="0"/>
                        </a:spcBef>
                        <a:spcAft>
                          <a:spcPts val="0"/>
                        </a:spcAft>
                      </a:pPr>
                      <a:r>
                        <a:rPr lang="en-US" sz="1200" dirty="0">
                          <a:solidFill>
                            <a:schemeClr val="tx1"/>
                          </a:solidFill>
                          <a:effectLst/>
                        </a:rPr>
                        <a:t>Team members and family engage in comprehensive assessment together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00" marR="64700" marT="0" marB="0"/>
                </a:tc>
                <a:extLst>
                  <a:ext uri="{0D108BD9-81ED-4DB2-BD59-A6C34878D82A}">
                    <a16:rowId xmlns:a16="http://schemas.microsoft.com/office/drawing/2014/main" val="3120977338"/>
                  </a:ext>
                </a:extLst>
              </a:tr>
              <a:tr h="432294">
                <a:tc>
                  <a:txBody>
                    <a:bodyPr/>
                    <a:lstStyle/>
                    <a:p>
                      <a:pPr marL="0" marR="0">
                        <a:lnSpc>
                          <a:spcPct val="115000"/>
                        </a:lnSpc>
                        <a:spcBef>
                          <a:spcPts val="0"/>
                        </a:spcBef>
                        <a:spcAft>
                          <a:spcPts val="0"/>
                        </a:spcAft>
                      </a:pPr>
                      <a:r>
                        <a:rPr lang="en-US" sz="1200" dirty="0">
                          <a:solidFill>
                            <a:schemeClr val="tx1"/>
                          </a:solidFill>
                          <a:effectLst/>
                        </a:rPr>
                        <a:t>Family participation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00" marR="64700" marT="0" marB="0"/>
                </a:tc>
                <a:tc>
                  <a:txBody>
                    <a:bodyPr/>
                    <a:lstStyle/>
                    <a:p>
                      <a:pPr marL="0" marR="0">
                        <a:lnSpc>
                          <a:spcPct val="115000"/>
                        </a:lnSpc>
                        <a:spcBef>
                          <a:spcPts val="0"/>
                        </a:spcBef>
                        <a:spcAft>
                          <a:spcPts val="0"/>
                        </a:spcAft>
                      </a:pPr>
                      <a:r>
                        <a:rPr lang="en-US" sz="1200" dirty="0">
                          <a:solidFill>
                            <a:schemeClr val="tx1"/>
                          </a:solidFill>
                          <a:effectLst/>
                        </a:rPr>
                        <a:t>Meet w/individual disciplines</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00" marR="64700" marT="0" marB="0"/>
                </a:tc>
                <a:tc>
                  <a:txBody>
                    <a:bodyPr/>
                    <a:lstStyle/>
                    <a:p>
                      <a:pPr marL="0" marR="0">
                        <a:lnSpc>
                          <a:spcPct val="115000"/>
                        </a:lnSpc>
                        <a:spcBef>
                          <a:spcPts val="0"/>
                        </a:spcBef>
                        <a:spcAft>
                          <a:spcPts val="0"/>
                        </a:spcAft>
                      </a:pPr>
                      <a:r>
                        <a:rPr lang="en-US" sz="1200" dirty="0">
                          <a:solidFill>
                            <a:schemeClr val="tx1"/>
                          </a:solidFill>
                          <a:effectLst/>
                        </a:rPr>
                        <a:t>Meet with team or team rep</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00" marR="64700" marT="0" marB="0"/>
                </a:tc>
                <a:tc>
                  <a:txBody>
                    <a:bodyPr/>
                    <a:lstStyle/>
                    <a:p>
                      <a:pPr marL="0" marR="0">
                        <a:lnSpc>
                          <a:spcPct val="115000"/>
                        </a:lnSpc>
                        <a:spcBef>
                          <a:spcPts val="0"/>
                        </a:spcBef>
                        <a:spcAft>
                          <a:spcPts val="0"/>
                        </a:spcAft>
                      </a:pPr>
                      <a:r>
                        <a:rPr lang="en-US" sz="1200" dirty="0">
                          <a:solidFill>
                            <a:schemeClr val="tx1"/>
                          </a:solidFill>
                          <a:effectLst/>
                        </a:rPr>
                        <a:t>Full and active members of team</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00" marR="64700" marT="0" marB="0"/>
                </a:tc>
                <a:extLst>
                  <a:ext uri="{0D108BD9-81ED-4DB2-BD59-A6C34878D82A}">
                    <a16:rowId xmlns:a16="http://schemas.microsoft.com/office/drawing/2014/main" val="1870386861"/>
                  </a:ext>
                </a:extLst>
              </a:tr>
              <a:tr h="458736">
                <a:tc>
                  <a:txBody>
                    <a:bodyPr/>
                    <a:lstStyle/>
                    <a:p>
                      <a:pPr marL="0" marR="0">
                        <a:lnSpc>
                          <a:spcPct val="115000"/>
                        </a:lnSpc>
                        <a:spcBef>
                          <a:spcPts val="0"/>
                        </a:spcBef>
                        <a:spcAft>
                          <a:spcPts val="0"/>
                        </a:spcAft>
                      </a:pPr>
                      <a:r>
                        <a:rPr lang="en-US" sz="1200" dirty="0">
                          <a:solidFill>
                            <a:schemeClr val="tx1"/>
                          </a:solidFill>
                          <a:effectLst/>
                        </a:rPr>
                        <a:t>Service plan development</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00" marR="64700" marT="0" marB="0"/>
                </a:tc>
                <a:tc>
                  <a:txBody>
                    <a:bodyPr/>
                    <a:lstStyle/>
                    <a:p>
                      <a:pPr marL="0" marR="0">
                        <a:lnSpc>
                          <a:spcPct val="115000"/>
                        </a:lnSpc>
                        <a:spcBef>
                          <a:spcPts val="0"/>
                        </a:spcBef>
                        <a:spcAft>
                          <a:spcPts val="0"/>
                        </a:spcAft>
                      </a:pPr>
                      <a:r>
                        <a:rPr lang="en-US" sz="1200" dirty="0">
                          <a:solidFill>
                            <a:schemeClr val="tx1"/>
                          </a:solidFill>
                          <a:effectLst/>
                        </a:rPr>
                        <a:t>Separate plans by discipline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00" marR="64700" marT="0" marB="0"/>
                </a:tc>
                <a:tc>
                  <a:txBody>
                    <a:bodyPr/>
                    <a:lstStyle/>
                    <a:p>
                      <a:pPr marL="0" marR="0">
                        <a:lnSpc>
                          <a:spcPct val="115000"/>
                        </a:lnSpc>
                        <a:spcBef>
                          <a:spcPts val="0"/>
                        </a:spcBef>
                        <a:spcAft>
                          <a:spcPts val="0"/>
                        </a:spcAft>
                      </a:pPr>
                      <a:r>
                        <a:rPr lang="en-US" sz="1200" dirty="0">
                          <a:solidFill>
                            <a:schemeClr val="tx1"/>
                          </a:solidFill>
                          <a:effectLst/>
                        </a:rPr>
                        <a:t>Share separate plans with one another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00" marR="64700" marT="0" marB="0"/>
                </a:tc>
                <a:tc>
                  <a:txBody>
                    <a:bodyPr/>
                    <a:lstStyle/>
                    <a:p>
                      <a:pPr marL="0" marR="0">
                        <a:lnSpc>
                          <a:spcPct val="115000"/>
                        </a:lnSpc>
                        <a:spcBef>
                          <a:spcPts val="0"/>
                        </a:spcBef>
                        <a:spcAft>
                          <a:spcPts val="0"/>
                        </a:spcAft>
                      </a:pPr>
                      <a:r>
                        <a:rPr lang="en-US" sz="1200" dirty="0">
                          <a:solidFill>
                            <a:schemeClr val="tx1"/>
                          </a:solidFill>
                          <a:effectLst/>
                        </a:rPr>
                        <a:t>Team and family develop together based on family priorities, needs</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00" marR="64700" marT="0" marB="0"/>
                </a:tc>
                <a:extLst>
                  <a:ext uri="{0D108BD9-81ED-4DB2-BD59-A6C34878D82A}">
                    <a16:rowId xmlns:a16="http://schemas.microsoft.com/office/drawing/2014/main" val="3701473220"/>
                  </a:ext>
                </a:extLst>
              </a:tr>
              <a:tr h="647056">
                <a:tc>
                  <a:txBody>
                    <a:bodyPr/>
                    <a:lstStyle/>
                    <a:p>
                      <a:pPr marL="0" marR="0">
                        <a:lnSpc>
                          <a:spcPct val="115000"/>
                        </a:lnSpc>
                        <a:spcBef>
                          <a:spcPts val="0"/>
                        </a:spcBef>
                        <a:spcAft>
                          <a:spcPts val="0"/>
                        </a:spcAft>
                      </a:pPr>
                      <a:r>
                        <a:rPr lang="en-US" sz="1200" dirty="0">
                          <a:solidFill>
                            <a:schemeClr val="tx1"/>
                          </a:solidFill>
                          <a:effectLst/>
                        </a:rPr>
                        <a:t>Service plan responsibility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00" marR="64700" marT="0" marB="0"/>
                </a:tc>
                <a:tc>
                  <a:txBody>
                    <a:bodyPr/>
                    <a:lstStyle/>
                    <a:p>
                      <a:pPr marL="0" marR="0">
                        <a:lnSpc>
                          <a:spcPct val="115000"/>
                        </a:lnSpc>
                        <a:spcBef>
                          <a:spcPts val="0"/>
                        </a:spcBef>
                        <a:spcAft>
                          <a:spcPts val="0"/>
                        </a:spcAft>
                      </a:pPr>
                      <a:r>
                        <a:rPr lang="en-US" sz="1200" dirty="0">
                          <a:solidFill>
                            <a:schemeClr val="tx1"/>
                          </a:solidFill>
                          <a:effectLst/>
                        </a:rPr>
                        <a:t>Responsible for their section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00" marR="64700" marT="0" marB="0"/>
                </a:tc>
                <a:tc>
                  <a:txBody>
                    <a:bodyPr/>
                    <a:lstStyle/>
                    <a:p>
                      <a:pPr marL="0" marR="0">
                        <a:lnSpc>
                          <a:spcPct val="115000"/>
                        </a:lnSpc>
                        <a:spcBef>
                          <a:spcPts val="0"/>
                        </a:spcBef>
                        <a:spcAft>
                          <a:spcPts val="0"/>
                        </a:spcAft>
                      </a:pPr>
                      <a:r>
                        <a:rPr lang="en-US" sz="1200" dirty="0">
                          <a:solidFill>
                            <a:schemeClr val="tx1"/>
                          </a:solidFill>
                          <a:effectLst/>
                        </a:rPr>
                        <a:t>Responsible for sharing information as well as implementation of their section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00" marR="64700" marT="0" marB="0"/>
                </a:tc>
                <a:tc>
                  <a:txBody>
                    <a:bodyPr/>
                    <a:lstStyle/>
                    <a:p>
                      <a:pPr marL="0" marR="0">
                        <a:lnSpc>
                          <a:spcPct val="115000"/>
                        </a:lnSpc>
                        <a:spcBef>
                          <a:spcPts val="0"/>
                        </a:spcBef>
                        <a:spcAft>
                          <a:spcPts val="0"/>
                        </a:spcAft>
                      </a:pPr>
                      <a:r>
                        <a:rPr lang="en-US" sz="1200" dirty="0">
                          <a:solidFill>
                            <a:schemeClr val="tx1"/>
                          </a:solidFill>
                          <a:effectLst/>
                        </a:rPr>
                        <a:t>Team responsible for how primary service provider implements every section</a:t>
                      </a:r>
                      <a:r>
                        <a:rPr lang="en-US" sz="1200" baseline="0" dirty="0">
                          <a:solidFill>
                            <a:schemeClr val="tx1"/>
                          </a:solidFill>
                          <a:effectLst/>
                        </a:rPr>
                        <a:t> of the</a:t>
                      </a:r>
                      <a:r>
                        <a:rPr lang="en-US" sz="1200" dirty="0">
                          <a:solidFill>
                            <a:schemeClr val="tx1"/>
                          </a:solidFill>
                          <a:effectLst/>
                        </a:rPr>
                        <a:t> plan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00" marR="64700" marT="0" marB="0"/>
                </a:tc>
                <a:extLst>
                  <a:ext uri="{0D108BD9-81ED-4DB2-BD59-A6C34878D82A}">
                    <a16:rowId xmlns:a16="http://schemas.microsoft.com/office/drawing/2014/main" val="1681721633"/>
                  </a:ext>
                </a:extLst>
              </a:tr>
              <a:tr h="1092572">
                <a:tc>
                  <a:txBody>
                    <a:bodyPr/>
                    <a:lstStyle/>
                    <a:p>
                      <a:pPr marL="0" marR="0">
                        <a:lnSpc>
                          <a:spcPct val="115000"/>
                        </a:lnSpc>
                        <a:spcBef>
                          <a:spcPts val="0"/>
                        </a:spcBef>
                        <a:spcAft>
                          <a:spcPts val="0"/>
                        </a:spcAft>
                      </a:pPr>
                      <a:r>
                        <a:rPr lang="en-US" sz="1200" dirty="0">
                          <a:solidFill>
                            <a:schemeClr val="tx1"/>
                          </a:solidFill>
                          <a:effectLst/>
                        </a:rPr>
                        <a:t>Service plan implementation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00" marR="64700" marT="0" marB="0"/>
                </a:tc>
                <a:tc>
                  <a:txBody>
                    <a:bodyPr/>
                    <a:lstStyle/>
                    <a:p>
                      <a:pPr marL="0" marR="0">
                        <a:lnSpc>
                          <a:spcPct val="115000"/>
                        </a:lnSpc>
                        <a:spcBef>
                          <a:spcPts val="0"/>
                        </a:spcBef>
                        <a:spcAft>
                          <a:spcPts val="0"/>
                        </a:spcAft>
                      </a:pPr>
                      <a:r>
                        <a:rPr lang="en-US" sz="1200" dirty="0">
                          <a:solidFill>
                            <a:schemeClr val="tx1"/>
                          </a:solidFill>
                          <a:effectLst/>
                        </a:rPr>
                        <a:t>Implement discipline-specific section of the plan individually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00" marR="64700" marT="0" marB="0"/>
                </a:tc>
                <a:tc>
                  <a:txBody>
                    <a:bodyPr/>
                    <a:lstStyle/>
                    <a:p>
                      <a:pPr marL="0" marR="0">
                        <a:lnSpc>
                          <a:spcPct val="115000"/>
                        </a:lnSpc>
                        <a:spcBef>
                          <a:spcPts val="0"/>
                        </a:spcBef>
                        <a:spcAft>
                          <a:spcPts val="0"/>
                        </a:spcAft>
                      </a:pPr>
                      <a:r>
                        <a:rPr lang="en-US" sz="1200" dirty="0">
                          <a:solidFill>
                            <a:schemeClr val="tx1"/>
                          </a:solidFill>
                          <a:effectLst/>
                        </a:rPr>
                        <a:t>Team members implement their section of the plan individually and incorporate other sections where possible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00" marR="64700" marT="0" marB="0"/>
                </a:tc>
                <a:tc>
                  <a:txBody>
                    <a:bodyPr/>
                    <a:lstStyle/>
                    <a:p>
                      <a:pPr marL="0" marR="0">
                        <a:lnSpc>
                          <a:spcPct val="115000"/>
                        </a:lnSpc>
                        <a:spcBef>
                          <a:spcPts val="0"/>
                        </a:spcBef>
                        <a:spcAft>
                          <a:spcPts val="0"/>
                        </a:spcAft>
                      </a:pPr>
                      <a:r>
                        <a:rPr lang="en-US" sz="1200" b="1" dirty="0">
                          <a:solidFill>
                            <a:schemeClr val="tx1"/>
                          </a:solidFill>
                          <a:effectLst/>
                        </a:rPr>
                        <a:t>A primary service provider </a:t>
                      </a:r>
                      <a:r>
                        <a:rPr lang="en-US" sz="1200" dirty="0">
                          <a:solidFill>
                            <a:schemeClr val="tx1"/>
                          </a:solidFill>
                          <a:effectLst/>
                        </a:rPr>
                        <a:t>(can change over time) is assigned to implement plan with family:</a:t>
                      </a:r>
                      <a:r>
                        <a:rPr lang="en-US" sz="1200" baseline="0" dirty="0">
                          <a:solidFill>
                            <a:schemeClr val="tx1"/>
                          </a:solidFill>
                          <a:effectLst/>
                        </a:rPr>
                        <a:t> need for disciplines </a:t>
                      </a:r>
                      <a:r>
                        <a:rPr lang="en-US" sz="1200" b="1" baseline="0" dirty="0">
                          <a:solidFill>
                            <a:schemeClr val="tx1"/>
                          </a:solidFill>
                          <a:effectLst/>
                        </a:rPr>
                        <a:t>to share their knowledge with others </a:t>
                      </a:r>
                      <a:r>
                        <a:rPr lang="en-US" sz="1200" baseline="0" dirty="0">
                          <a:solidFill>
                            <a:schemeClr val="tx1"/>
                          </a:solidFill>
                          <a:effectLst/>
                        </a:rPr>
                        <a:t>to ensure full implementation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00" marR="64700" marT="0" marB="0"/>
                </a:tc>
                <a:extLst>
                  <a:ext uri="{0D108BD9-81ED-4DB2-BD59-A6C34878D82A}">
                    <a16:rowId xmlns:a16="http://schemas.microsoft.com/office/drawing/2014/main" val="848707745"/>
                  </a:ext>
                </a:extLst>
              </a:tr>
              <a:tr h="1013611">
                <a:tc>
                  <a:txBody>
                    <a:bodyPr/>
                    <a:lstStyle/>
                    <a:p>
                      <a:pPr marL="0" marR="0">
                        <a:lnSpc>
                          <a:spcPct val="115000"/>
                        </a:lnSpc>
                        <a:spcBef>
                          <a:spcPts val="0"/>
                        </a:spcBef>
                        <a:spcAft>
                          <a:spcPts val="0"/>
                        </a:spcAft>
                      </a:pPr>
                      <a:r>
                        <a:rPr lang="en-US" sz="1200" dirty="0">
                          <a:solidFill>
                            <a:schemeClr val="tx1"/>
                          </a:solidFill>
                          <a:effectLst/>
                        </a:rPr>
                        <a:t>Lines of communication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00" marR="64700" marT="0" marB="0"/>
                </a:tc>
                <a:tc>
                  <a:txBody>
                    <a:bodyPr/>
                    <a:lstStyle/>
                    <a:p>
                      <a:pPr marL="0" marR="0">
                        <a:lnSpc>
                          <a:spcPct val="115000"/>
                        </a:lnSpc>
                        <a:spcBef>
                          <a:spcPts val="0"/>
                        </a:spcBef>
                        <a:spcAft>
                          <a:spcPts val="0"/>
                        </a:spcAft>
                      </a:pPr>
                      <a:r>
                        <a:rPr lang="en-US" sz="1200" dirty="0">
                          <a:solidFill>
                            <a:schemeClr val="tx1"/>
                          </a:solidFill>
                          <a:effectLst/>
                        </a:rPr>
                        <a:t>Informal lines</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00" marR="64700" marT="0" marB="0"/>
                </a:tc>
                <a:tc>
                  <a:txBody>
                    <a:bodyPr/>
                    <a:lstStyle/>
                    <a:p>
                      <a:pPr marL="0" marR="0">
                        <a:lnSpc>
                          <a:spcPct val="115000"/>
                        </a:lnSpc>
                        <a:spcBef>
                          <a:spcPts val="0"/>
                        </a:spcBef>
                        <a:spcAft>
                          <a:spcPts val="0"/>
                        </a:spcAft>
                      </a:pPr>
                      <a:r>
                        <a:rPr lang="en-US" sz="1200" dirty="0">
                          <a:solidFill>
                            <a:schemeClr val="tx1"/>
                          </a:solidFill>
                          <a:effectLst/>
                        </a:rPr>
                        <a:t>Periodic case-specific meetings</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00" marR="64700" marT="0" marB="0"/>
                </a:tc>
                <a:tc>
                  <a:txBody>
                    <a:bodyPr/>
                    <a:lstStyle/>
                    <a:p>
                      <a:pPr marL="0" marR="0">
                        <a:lnSpc>
                          <a:spcPct val="115000"/>
                        </a:lnSpc>
                        <a:spcBef>
                          <a:spcPts val="0"/>
                        </a:spcBef>
                        <a:spcAft>
                          <a:spcPts val="0"/>
                        </a:spcAft>
                      </a:pPr>
                      <a:r>
                        <a:rPr lang="en-US" sz="1200" dirty="0">
                          <a:solidFill>
                            <a:schemeClr val="tx1"/>
                          </a:solidFill>
                          <a:effectLst/>
                        </a:rPr>
                        <a:t>Regular team meetings where continuous transfer of information occurs between all members of the team</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00" marR="64700" marT="0" marB="0"/>
                </a:tc>
                <a:extLst>
                  <a:ext uri="{0D108BD9-81ED-4DB2-BD59-A6C34878D82A}">
                    <a16:rowId xmlns:a16="http://schemas.microsoft.com/office/drawing/2014/main" val="1836186472"/>
                  </a:ext>
                </a:extLst>
              </a:tr>
            </a:tbl>
          </a:graphicData>
        </a:graphic>
      </p:graphicFrame>
    </p:spTree>
    <p:extLst>
      <p:ext uri="{BB962C8B-B14F-4D97-AF65-F5344CB8AC3E}">
        <p14:creationId xmlns:p14="http://schemas.microsoft.com/office/powerpoint/2010/main" val="3327489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B01248-A395-4048-9A1C-5F8468E226E3}"/>
              </a:ext>
            </a:extLst>
          </p:cNvPr>
          <p:cNvSpPr>
            <a:spLocks noGrp="1"/>
          </p:cNvSpPr>
          <p:nvPr>
            <p:ph idx="1"/>
          </p:nvPr>
        </p:nvSpPr>
        <p:spPr>
          <a:xfrm>
            <a:off x="628650" y="2093520"/>
            <a:ext cx="7886700" cy="4351338"/>
          </a:xfrm>
        </p:spPr>
        <p:txBody>
          <a:bodyPr>
            <a:normAutofit fontScale="92500" lnSpcReduction="10000"/>
          </a:bodyPr>
          <a:lstStyle/>
          <a:p>
            <a:pPr marR="0">
              <a:lnSpc>
                <a:spcPct val="110000"/>
              </a:lnSpc>
            </a:pPr>
            <a:r>
              <a:rPr lang="en-US" sz="2600" dirty="0">
                <a:effectLst/>
                <a:ea typeface="Calibri" panose="020F0502020204030204" pitchFamily="34" charset="0"/>
                <a:cs typeface="Times New Roman" panose="02020603050405020304" pitchFamily="18" charset="0"/>
              </a:rPr>
              <a:t>TC1 Practitioners representing multiple disciplines and families work together as a team to plan and implement supports and services to meet the unique needs of each child and family.</a:t>
            </a:r>
          </a:p>
          <a:p>
            <a:pPr marR="0">
              <a:lnSpc>
                <a:spcPct val="110000"/>
              </a:lnSpc>
            </a:pPr>
            <a:r>
              <a:rPr lang="en-US" sz="2600" dirty="0">
                <a:effectLst/>
                <a:ea typeface="Calibri" panose="020F0502020204030204" pitchFamily="34" charset="0"/>
                <a:cs typeface="Times New Roman" panose="02020603050405020304" pitchFamily="18" charset="0"/>
              </a:rPr>
              <a:t>TC2 Practitioners and families work together as a team to systematically and regularly exchange expertise, knowledge, and information to build team capacity and jointly solve problems, plan, and implement interventions.</a:t>
            </a:r>
          </a:p>
          <a:p>
            <a:pPr marL="0" indent="0">
              <a:buNone/>
            </a:pPr>
            <a:endParaRPr lang="en-US" dirty="0"/>
          </a:p>
        </p:txBody>
      </p:sp>
      <p:sp>
        <p:nvSpPr>
          <p:cNvPr id="6" name="Title 1">
            <a:extLst>
              <a:ext uri="{FF2B5EF4-FFF2-40B4-BE49-F238E27FC236}">
                <a16:creationId xmlns:a16="http://schemas.microsoft.com/office/drawing/2014/main" id="{DB9F6BF9-3333-4798-A8FE-B4F16F5FC8D4}"/>
              </a:ext>
            </a:extLst>
          </p:cNvPr>
          <p:cNvSpPr>
            <a:spLocks noGrp="1"/>
          </p:cNvSpPr>
          <p:nvPr>
            <p:ph type="title"/>
          </p:nvPr>
        </p:nvSpPr>
        <p:spPr>
          <a:xfrm>
            <a:off x="628650" y="488681"/>
            <a:ext cx="7886700" cy="1325563"/>
          </a:xfrm>
        </p:spPr>
        <p:txBody>
          <a:bodyPr/>
          <a:lstStyle/>
          <a:p>
            <a:pPr algn="l"/>
            <a:r>
              <a:rPr kumimoji="0" lang="en-US" sz="4400" b="1" i="0" u="none" strike="noStrike" kern="1200" cap="none" spc="0" normalizeH="0" baseline="0" noProof="0" dirty="0">
                <a:ln>
                  <a:noFill/>
                </a:ln>
                <a:effectLst/>
                <a:uLnTx/>
                <a:uFillTx/>
              </a:rPr>
              <a:t>DEC Recommended </a:t>
            </a:r>
            <a:br>
              <a:rPr kumimoji="0" lang="en-US" sz="4400" b="1" i="0" u="none" strike="noStrike" kern="1200" cap="none" spc="0" normalizeH="0" baseline="0" noProof="0" dirty="0">
                <a:ln>
                  <a:noFill/>
                </a:ln>
                <a:effectLst/>
                <a:uLnTx/>
                <a:uFillTx/>
              </a:rPr>
            </a:br>
            <a:r>
              <a:rPr kumimoji="0" lang="en-US" sz="4400" b="1" i="0" u="none" strike="noStrike" kern="1200" cap="none" spc="0" normalizeH="0" baseline="0" noProof="0" dirty="0">
                <a:ln>
                  <a:noFill/>
                </a:ln>
                <a:effectLst/>
                <a:uLnTx/>
                <a:uFillTx/>
              </a:rPr>
              <a:t>Practices (RPs, 2014)</a:t>
            </a:r>
            <a:endParaRPr lang="en-US" dirty="0"/>
          </a:p>
        </p:txBody>
      </p:sp>
      <p:pic>
        <p:nvPicPr>
          <p:cNvPr id="7" name="Picture 6">
            <a:extLst>
              <a:ext uri="{FF2B5EF4-FFF2-40B4-BE49-F238E27FC236}">
                <a16:creationId xmlns:a16="http://schemas.microsoft.com/office/drawing/2014/main" id="{438F8E62-A9BA-4412-8991-965ED245ECD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708286" y="365126"/>
            <a:ext cx="2936953" cy="1260241"/>
          </a:xfrm>
          <a:prstGeom prst="rect">
            <a:avLst/>
          </a:prstGeom>
        </p:spPr>
      </p:pic>
    </p:spTree>
    <p:extLst>
      <p:ext uri="{BB962C8B-B14F-4D97-AF65-F5344CB8AC3E}">
        <p14:creationId xmlns:p14="http://schemas.microsoft.com/office/powerpoint/2010/main" val="13039576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EED0-A3B3-4525-86FE-90B335BE1D60}"/>
              </a:ext>
            </a:extLst>
          </p:cNvPr>
          <p:cNvSpPr>
            <a:spLocks noGrp="1"/>
          </p:cNvSpPr>
          <p:nvPr>
            <p:ph type="title"/>
          </p:nvPr>
        </p:nvSpPr>
        <p:spPr>
          <a:xfrm>
            <a:off x="237067" y="160261"/>
            <a:ext cx="8613423" cy="1325563"/>
          </a:xfrm>
        </p:spPr>
        <p:txBody>
          <a:bodyPr>
            <a:normAutofit/>
          </a:bodyPr>
          <a:lstStyle/>
          <a:p>
            <a:pPr algn="ctr"/>
            <a:r>
              <a:rPr kumimoji="0" lang="en-US" i="0" u="none" strike="noStrike" kern="0" cap="none" spc="0" normalizeH="0" baseline="0" noProof="0" dirty="0">
                <a:ln>
                  <a:noFill/>
                </a:ln>
                <a:uLnTx/>
                <a:uFillTx/>
              </a:rPr>
              <a:t>Activity:  Multidisciplinary, Interdisciplinary, or Transdisciplinary?</a:t>
            </a:r>
            <a:endParaRPr lang="en-US" dirty="0"/>
          </a:p>
        </p:txBody>
      </p:sp>
      <p:sp>
        <p:nvSpPr>
          <p:cNvPr id="3" name="Content Placeholder 2">
            <a:extLst>
              <a:ext uri="{FF2B5EF4-FFF2-40B4-BE49-F238E27FC236}">
                <a16:creationId xmlns:a16="http://schemas.microsoft.com/office/drawing/2014/main" id="{D24704B7-D0B3-473E-BA40-6ABD2669AFA3}"/>
              </a:ext>
            </a:extLst>
          </p:cNvPr>
          <p:cNvSpPr>
            <a:spLocks noGrp="1"/>
          </p:cNvSpPr>
          <p:nvPr>
            <p:ph idx="1"/>
          </p:nvPr>
        </p:nvSpPr>
        <p:spPr>
          <a:xfrm>
            <a:off x="265288" y="1783644"/>
            <a:ext cx="8613423" cy="4357787"/>
          </a:xfrm>
        </p:spPr>
        <p:txBody>
          <a:bodyPr>
            <a:normAutofit fontScale="85000" lnSpcReduction="20000"/>
          </a:bodyPr>
          <a:lstStyle/>
          <a:p>
            <a:pPr marL="0" marR="0" lvl="0" indent="0" algn="l" defTabSz="914400" rtl="0" eaLnBrk="1" fontAlgn="base" latinLnBrk="0" hangingPunct="1">
              <a:lnSpc>
                <a:spcPct val="100000"/>
              </a:lnSpc>
              <a:spcBef>
                <a:spcPct val="20000"/>
              </a:spcBef>
              <a:spcAft>
                <a:spcPct val="0"/>
              </a:spcAft>
              <a:buClr>
                <a:srgbClr val="003366"/>
              </a:buClr>
              <a:buSzTx/>
              <a:buFont typeface="Wingdings" pitchFamily="2" charset="2"/>
              <a:buNone/>
              <a:tabLst/>
              <a:defRPr/>
            </a:pPr>
            <a:r>
              <a:rPr kumimoji="0" lang="en-US" sz="2400" i="0" u="none" strike="noStrike" kern="0" cap="none" spc="0" normalizeH="0" baseline="0" noProof="0" dirty="0">
                <a:ln>
                  <a:noFill/>
                </a:ln>
                <a:solidFill>
                  <a:srgbClr val="000000"/>
                </a:solidFill>
                <a:uLnTx/>
                <a:uFillTx/>
                <a:ea typeface="+mn-ea"/>
                <a:cs typeface="+mn-cs"/>
              </a:rPr>
              <a:t>For each of the examples below, determine if the multidisciplinary, interdisciplinary, or transdisciplinary model is being used.</a:t>
            </a:r>
          </a:p>
          <a:p>
            <a:pPr marL="0" marR="0" lvl="0" indent="0" algn="l" defTabSz="914400" rtl="0" eaLnBrk="1" fontAlgn="base" latinLnBrk="0" hangingPunct="1">
              <a:lnSpc>
                <a:spcPct val="100000"/>
              </a:lnSpc>
              <a:spcBef>
                <a:spcPct val="20000"/>
              </a:spcBef>
              <a:spcAft>
                <a:spcPct val="0"/>
              </a:spcAft>
              <a:buClr>
                <a:srgbClr val="003366"/>
              </a:buClr>
              <a:buSzTx/>
              <a:buFont typeface="Wingdings" pitchFamily="2" charset="2"/>
              <a:buNone/>
              <a:tabLst/>
              <a:defRPr/>
            </a:pPr>
            <a:endParaRPr kumimoji="0" lang="en-US" sz="2400" i="0" u="none" strike="noStrike" kern="0" cap="none" spc="0" normalizeH="0" baseline="0" noProof="0" dirty="0">
              <a:ln>
                <a:noFill/>
              </a:ln>
              <a:solidFill>
                <a:srgbClr val="000000"/>
              </a:solidFill>
              <a:uLnTx/>
              <a:uFillTx/>
              <a:ea typeface="+mn-ea"/>
              <a:cs typeface="+mn-cs"/>
            </a:endParaRPr>
          </a:p>
          <a:p>
            <a:pPr marL="914400" marR="0" lvl="0" indent="-914400" algn="l" defTabSz="914400" rtl="0" eaLnBrk="1" fontAlgn="base" latinLnBrk="0" hangingPunct="1">
              <a:lnSpc>
                <a:spcPct val="100000"/>
              </a:lnSpc>
              <a:spcBef>
                <a:spcPct val="20000"/>
              </a:spcBef>
              <a:buClr>
                <a:srgbClr val="003366"/>
              </a:buClr>
              <a:buSzTx/>
              <a:buFont typeface="Wingdings" pitchFamily="2" charset="2"/>
              <a:buNone/>
              <a:tabLst/>
              <a:defRPr/>
            </a:pPr>
            <a:r>
              <a:rPr kumimoji="0" lang="en-US" sz="2400" i="0" u="none" strike="noStrike" kern="0" cap="none" spc="0" normalizeH="0" baseline="0" noProof="0" dirty="0">
                <a:ln>
                  <a:noFill/>
                </a:ln>
                <a:solidFill>
                  <a:srgbClr val="000000"/>
                </a:solidFill>
                <a:uLnTx/>
                <a:uFillTx/>
                <a:ea typeface="+mn-ea"/>
                <a:cs typeface="+mn-cs"/>
              </a:rPr>
              <a:t>_____  Three-year-old is being assessed individually by a PT, OT, SLP, and School Psychologist for possible developmental delay and each writes a summary report.</a:t>
            </a:r>
          </a:p>
          <a:p>
            <a:pPr marL="914400" marR="0" lvl="0" indent="-914400" algn="l" defTabSz="914400" rtl="0" eaLnBrk="1" fontAlgn="base" latinLnBrk="0" hangingPunct="1">
              <a:lnSpc>
                <a:spcPct val="100000"/>
              </a:lnSpc>
              <a:spcBef>
                <a:spcPct val="20000"/>
              </a:spcBef>
              <a:buClr>
                <a:srgbClr val="003366"/>
              </a:buClr>
              <a:buSzTx/>
              <a:buFont typeface="Wingdings" pitchFamily="2" charset="2"/>
              <a:buNone/>
              <a:tabLst/>
              <a:defRPr/>
            </a:pPr>
            <a:r>
              <a:rPr kumimoji="0" lang="en-US" sz="2400" i="0" u="none" strike="noStrike" kern="0" cap="none" spc="0" normalizeH="0" baseline="0" noProof="0" dirty="0">
                <a:ln>
                  <a:noFill/>
                </a:ln>
                <a:solidFill>
                  <a:srgbClr val="000000"/>
                </a:solidFill>
                <a:uLnTx/>
                <a:uFillTx/>
                <a:ea typeface="+mn-ea"/>
                <a:cs typeface="+mn-cs"/>
              </a:rPr>
              <a:t>_____  The EI provider makes a home visit to the Garcia family one time per week and implements the motor, communication and cognitive outcomes from the child’s IFSP in collaboration with the mom. The EI provider meets with the other team members to discuss the child’s ongoing intervention and progress.</a:t>
            </a:r>
          </a:p>
          <a:p>
            <a:pPr marL="914400" indent="-914400" fontAlgn="base">
              <a:spcBef>
                <a:spcPct val="20000"/>
              </a:spcBef>
              <a:buClr>
                <a:srgbClr val="003366"/>
              </a:buClr>
              <a:buNone/>
              <a:defRPr/>
            </a:pPr>
            <a:r>
              <a:rPr kumimoji="0" lang="en-US" sz="2400" i="0" u="none" strike="noStrike" kern="0" cap="none" spc="0" normalizeH="0" baseline="0" noProof="0" dirty="0">
                <a:ln>
                  <a:noFill/>
                </a:ln>
                <a:solidFill>
                  <a:srgbClr val="000000"/>
                </a:solidFill>
                <a:uLnTx/>
                <a:uFillTx/>
                <a:ea typeface="+mn-ea"/>
                <a:cs typeface="+mn-cs"/>
              </a:rPr>
              <a:t>_____  The PT, SLP, and EI provider each go to the ABC Childcare one time per week and work with a 1 ½ year old with Down syndrome on their IFSP outcomes.  They meet monthly to discuss progress, changes in status, and any changes in intervention.  </a:t>
            </a:r>
          </a:p>
          <a:p>
            <a:pPr marL="914400" marR="0" lvl="0" indent="-914400" algn="l" defTabSz="914400" rtl="0" eaLnBrk="1" fontAlgn="base" latinLnBrk="0" hangingPunct="1">
              <a:lnSpc>
                <a:spcPct val="100000"/>
              </a:lnSpc>
              <a:spcBef>
                <a:spcPct val="20000"/>
              </a:spcBef>
              <a:spcAft>
                <a:spcPct val="0"/>
              </a:spcAft>
              <a:buClr>
                <a:srgbClr val="003366"/>
              </a:buClr>
              <a:buSzTx/>
              <a:buFont typeface="Wingdings" pitchFamily="2" charset="2"/>
              <a:buNone/>
              <a:tabLst/>
              <a:defRPr/>
            </a:pPr>
            <a:endParaRPr kumimoji="0" lang="en-US" sz="2400" i="0" u="none" strike="noStrike" kern="0" cap="none" spc="0" normalizeH="0" baseline="0" noProof="0" dirty="0">
              <a:ln>
                <a:noFill/>
              </a:ln>
              <a:solidFill>
                <a:srgbClr val="000000"/>
              </a:solidFill>
              <a:uLnTx/>
              <a:uFillTx/>
              <a:ea typeface="+mn-ea"/>
              <a:cs typeface="+mn-cs"/>
            </a:endParaRPr>
          </a:p>
          <a:p>
            <a:pPr marL="342900" marR="0" lvl="0" indent="-342900" algn="l" defTabSz="914400" rtl="0" eaLnBrk="1" fontAlgn="base" latinLnBrk="0" hangingPunct="1">
              <a:lnSpc>
                <a:spcPct val="100000"/>
              </a:lnSpc>
              <a:spcBef>
                <a:spcPct val="20000"/>
              </a:spcBef>
              <a:spcAft>
                <a:spcPct val="0"/>
              </a:spcAft>
              <a:buClr>
                <a:srgbClr val="003366"/>
              </a:buClr>
              <a:buSzTx/>
              <a:buFont typeface="Wingdings" pitchFamily="2" charset="2"/>
              <a:buNone/>
              <a:tabLst/>
              <a:defRPr/>
            </a:pPr>
            <a:endParaRPr kumimoji="0" lang="en-US" sz="2400" i="0" u="none" strike="noStrike" kern="0" cap="none" spc="0" normalizeH="0" baseline="0" noProof="0" dirty="0">
              <a:ln>
                <a:noFill/>
              </a:ln>
              <a:solidFill>
                <a:srgbClr val="000000"/>
              </a:solidFill>
              <a:uLnTx/>
              <a:uFillTx/>
              <a:ea typeface="+mn-ea"/>
              <a:cs typeface="+mn-cs"/>
            </a:endParaRPr>
          </a:p>
          <a:p>
            <a:pPr marL="0" indent="0">
              <a:buNone/>
            </a:pPr>
            <a:endParaRPr lang="en-US" dirty="0"/>
          </a:p>
        </p:txBody>
      </p:sp>
    </p:spTree>
    <p:extLst>
      <p:ext uri="{BB962C8B-B14F-4D97-AF65-F5344CB8AC3E}">
        <p14:creationId xmlns:p14="http://schemas.microsoft.com/office/powerpoint/2010/main" val="30818729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kumimoji="0" lang="en-US" sz="4400" b="1" i="0" u="none" strike="noStrike" kern="0" cap="none" spc="0" normalizeH="0" baseline="0" noProof="0" dirty="0">
                <a:ln>
                  <a:noFill/>
                </a:ln>
                <a:effectLst/>
                <a:uLnTx/>
                <a:uFillTx/>
              </a:rPr>
              <a:t>References and Resources</a:t>
            </a:r>
            <a:endParaRPr lang="en-US" dirty="0"/>
          </a:p>
        </p:txBody>
      </p:sp>
      <p:sp>
        <p:nvSpPr>
          <p:cNvPr id="3" name="Content Placeholder 2"/>
          <p:cNvSpPr>
            <a:spLocks noGrp="1"/>
          </p:cNvSpPr>
          <p:nvPr>
            <p:ph idx="1"/>
          </p:nvPr>
        </p:nvSpPr>
        <p:spPr>
          <a:xfrm>
            <a:off x="381831" y="932040"/>
            <a:ext cx="8380337" cy="4768144"/>
          </a:xfrm>
        </p:spPr>
        <p:txBody>
          <a:bodyPr>
            <a:normAutofit fontScale="25000" lnSpcReduction="20000"/>
          </a:bodyPr>
          <a:lstStyle/>
          <a:p>
            <a:pPr marL="457200" indent="-457200">
              <a:lnSpc>
                <a:spcPct val="120000"/>
              </a:lnSpc>
              <a:spcAft>
                <a:spcPts val="0"/>
              </a:spcAft>
              <a:buNone/>
            </a:pPr>
            <a:r>
              <a:rPr lang="en-US" sz="6400" dirty="0"/>
              <a:t>Code of Federal Regulations (eCFR). (2021). </a:t>
            </a:r>
            <a:r>
              <a:rPr lang="en-US" sz="6400" i="1" dirty="0"/>
              <a:t>Part 303 – Early intervention for infants and toddlers with disabilities. </a:t>
            </a:r>
            <a:r>
              <a:rPr lang="en-US" sz="6400" dirty="0"/>
              <a:t>National Archives.  </a:t>
            </a:r>
            <a:r>
              <a:rPr lang="en-US" sz="6400" dirty="0">
                <a:hlinkClick r:id="rId3"/>
              </a:rPr>
              <a:t>https://www.ecfr.gov/current/title-34/subtitle-B/chapter-III/part-303#303.13</a:t>
            </a:r>
            <a:endParaRPr lang="en-US" sz="6400" dirty="0"/>
          </a:p>
          <a:p>
            <a:pPr marL="457200" indent="-457200">
              <a:lnSpc>
                <a:spcPct val="120000"/>
              </a:lnSpc>
              <a:buNone/>
            </a:pPr>
            <a:r>
              <a:rPr lang="en-US" sz="6400" dirty="0"/>
              <a:t>Division for Early Childhood (DEC). (2014). </a:t>
            </a:r>
            <a:r>
              <a:rPr lang="en-US" sz="6400" i="1" dirty="0"/>
              <a:t>DEC recommended practices. </a:t>
            </a:r>
            <a:r>
              <a:rPr lang="en-US" sz="6400" dirty="0"/>
              <a:t>DEC. </a:t>
            </a:r>
            <a:r>
              <a:rPr lang="en-US" sz="6400" dirty="0">
                <a:hlinkClick r:id="rId4"/>
              </a:rPr>
              <a:t>https://www.dec-sped.org/dec-recommended-practices</a:t>
            </a:r>
            <a:endParaRPr lang="en-US" sz="6400" dirty="0"/>
          </a:p>
          <a:p>
            <a:pPr marL="457200" marR="0" lvl="0" indent="-457200" algn="l" defTabSz="914400" rtl="0" eaLnBrk="1" fontAlgn="auto" latinLnBrk="0" hangingPunct="1">
              <a:lnSpc>
                <a:spcPct val="120000"/>
              </a:lnSpc>
              <a:spcAft>
                <a:spcPts val="0"/>
              </a:spcAft>
              <a:buClrTx/>
              <a:buSzTx/>
              <a:buFont typeface="Arial" panose="020B0604020202020204" pitchFamily="34" charset="0"/>
              <a:buNone/>
              <a:defRPr/>
            </a:pPr>
            <a:r>
              <a:rPr kumimoji="0" lang="en-US" sz="6400" b="0" i="0" u="none" strike="noStrike" kern="1200" cap="none" spc="0" normalizeH="0" baseline="0" noProof="0" dirty="0">
                <a:ln>
                  <a:noFill/>
                </a:ln>
                <a:solidFill>
                  <a:prstClr val="black"/>
                </a:solidFill>
                <a:effectLst/>
                <a:uLnTx/>
                <a:uFillTx/>
                <a:ea typeface="+mn-ea"/>
                <a:cs typeface="+mn-cs"/>
              </a:rPr>
              <a:t>Early Childhood Personnel Center (ECPC). (n.d.). </a:t>
            </a:r>
            <a:r>
              <a:rPr kumimoji="0" lang="en-US" sz="6400" b="0" i="1" u="none" strike="noStrike" kern="1200" cap="none" spc="0" normalizeH="0" baseline="0" noProof="0" dirty="0">
                <a:ln>
                  <a:noFill/>
                </a:ln>
                <a:solidFill>
                  <a:prstClr val="black"/>
                </a:solidFill>
                <a:effectLst/>
                <a:uLnTx/>
                <a:uFillTx/>
                <a:ea typeface="+mn-ea"/>
                <a:cs typeface="+mn-cs"/>
              </a:rPr>
              <a:t>ECPC curriculum modules:</a:t>
            </a:r>
            <a:r>
              <a:rPr kumimoji="0" lang="en-US" sz="6400" b="0" i="1" u="none" strike="noStrike" kern="1200" cap="none" spc="0" normalizeH="0" noProof="0" dirty="0">
                <a:ln>
                  <a:noFill/>
                </a:ln>
                <a:solidFill>
                  <a:prstClr val="black"/>
                </a:solidFill>
                <a:effectLst/>
                <a:uLnTx/>
                <a:uFillTx/>
                <a:ea typeface="+mn-ea"/>
                <a:cs typeface="+mn-cs"/>
              </a:rPr>
              <a:t> </a:t>
            </a:r>
            <a:r>
              <a:rPr kumimoji="0" lang="en-US" sz="6400" b="0" i="1" u="none" strike="noStrike" kern="1200" cap="none" spc="0" normalizeH="0" baseline="0" noProof="0" dirty="0">
                <a:ln>
                  <a:noFill/>
                </a:ln>
                <a:solidFill>
                  <a:prstClr val="black"/>
                </a:solidFill>
                <a:effectLst/>
                <a:uLnTx/>
                <a:uFillTx/>
                <a:ea typeface="+mn-ea"/>
                <a:cs typeface="+mn-cs"/>
              </a:rPr>
              <a:t>Professional Standards, Standard 3: Collaboration and teaming </a:t>
            </a:r>
            <a:r>
              <a:rPr kumimoji="0" lang="en-US" sz="6400" b="0" i="0" u="none" strike="noStrike" kern="1200" cap="none" spc="0" normalizeH="0" baseline="0" noProof="0" dirty="0">
                <a:ln>
                  <a:noFill/>
                </a:ln>
                <a:solidFill>
                  <a:prstClr val="black"/>
                </a:solidFill>
                <a:effectLst/>
                <a:uLnTx/>
                <a:uFillTx/>
                <a:ea typeface="+mn-ea"/>
                <a:cs typeface="+mn-cs"/>
              </a:rPr>
              <a:t>. ECPC. </a:t>
            </a:r>
            <a:r>
              <a:rPr kumimoji="0" lang="en-US" sz="6400" b="0" i="0" u="none" strike="noStrike" kern="1200" cap="none" spc="0" normalizeH="0" baseline="0" noProof="0" dirty="0">
                <a:ln>
                  <a:noFill/>
                </a:ln>
                <a:solidFill>
                  <a:prstClr val="black"/>
                </a:solidFill>
                <a:effectLst/>
                <a:uLnTx/>
                <a:uFillTx/>
                <a:ea typeface="+mn-ea"/>
                <a:cs typeface="+mn-cs"/>
                <a:hlinkClick r:id="rId5"/>
              </a:rPr>
              <a:t>https://ecpcta.org/curriculum-module/standard-3-collaboration-and-teaming/</a:t>
            </a:r>
            <a:endParaRPr kumimoji="0" lang="en-US" sz="6400" b="0" i="0" u="none" strike="noStrike" kern="1200" cap="none" spc="0" normalizeH="0" baseline="0" noProof="0" dirty="0">
              <a:ln>
                <a:noFill/>
              </a:ln>
              <a:solidFill>
                <a:prstClr val="black"/>
              </a:solidFill>
              <a:effectLst/>
              <a:uLnTx/>
              <a:uFillTx/>
              <a:ea typeface="+mn-ea"/>
              <a:cs typeface="+mn-cs"/>
            </a:endParaRPr>
          </a:p>
          <a:p>
            <a:pPr marL="457200" lvl="0" indent="-457200">
              <a:lnSpc>
                <a:spcPct val="120000"/>
              </a:lnSpc>
              <a:buNone/>
              <a:defRPr/>
            </a:pPr>
            <a:r>
              <a:rPr lang="en-US" sz="6400" dirty="0">
                <a:solidFill>
                  <a:prstClr val="black"/>
                </a:solidFill>
              </a:rPr>
              <a:t>King, G., Strachan, D., Tucker, M., </a:t>
            </a:r>
            <a:r>
              <a:rPr lang="en-US" sz="6400" dirty="0" err="1">
                <a:solidFill>
                  <a:prstClr val="black"/>
                </a:solidFill>
              </a:rPr>
              <a:t>Duwyn</a:t>
            </a:r>
            <a:r>
              <a:rPr lang="en-US" sz="6400" dirty="0">
                <a:solidFill>
                  <a:prstClr val="black"/>
                </a:solidFill>
              </a:rPr>
              <a:t>, B., </a:t>
            </a:r>
            <a:r>
              <a:rPr lang="en-US" sz="6400" dirty="0" err="1">
                <a:solidFill>
                  <a:prstClr val="black"/>
                </a:solidFill>
              </a:rPr>
              <a:t>Desserund</a:t>
            </a:r>
            <a:r>
              <a:rPr lang="en-US" sz="6400" dirty="0">
                <a:solidFill>
                  <a:prstClr val="black"/>
                </a:solidFill>
              </a:rPr>
              <a:t>, S., &amp; Shillington, M. (2009). The application of a transdisciplinary model for early intervention services. </a:t>
            </a:r>
            <a:r>
              <a:rPr lang="en-US" sz="6400" i="1" dirty="0">
                <a:solidFill>
                  <a:prstClr val="black"/>
                </a:solidFill>
              </a:rPr>
              <a:t>Infants and Young Children, 14,</a:t>
            </a:r>
            <a:r>
              <a:rPr lang="en-US" sz="6400" dirty="0">
                <a:solidFill>
                  <a:prstClr val="black"/>
                </a:solidFill>
              </a:rPr>
              <a:t> 1-13.</a:t>
            </a:r>
          </a:p>
          <a:p>
            <a:pPr marL="457200" lvl="0" indent="-457200">
              <a:lnSpc>
                <a:spcPct val="120000"/>
              </a:lnSpc>
              <a:buNone/>
              <a:defRPr/>
            </a:pPr>
            <a:r>
              <a:rPr lang="en-US" sz="6400" dirty="0">
                <a:solidFill>
                  <a:prstClr val="black"/>
                </a:solidFill>
              </a:rPr>
              <a:t>Tuckman, B., &amp; Jensen, M. (1977). Stages of small group development. </a:t>
            </a:r>
            <a:r>
              <a:rPr lang="en-US" sz="6400" i="1" dirty="0">
                <a:solidFill>
                  <a:prstClr val="black"/>
                </a:solidFill>
              </a:rPr>
              <a:t>Group and Organizational Studies, (2), </a:t>
            </a:r>
            <a:r>
              <a:rPr lang="en-US" sz="6400" dirty="0">
                <a:solidFill>
                  <a:prstClr val="black"/>
                </a:solidFill>
              </a:rPr>
              <a:t>419-427.</a:t>
            </a:r>
          </a:p>
          <a:p>
            <a:pPr marL="457200" marR="0" indent="-457200">
              <a:lnSpc>
                <a:spcPct val="110000"/>
              </a:lnSpc>
              <a:buNone/>
            </a:pPr>
            <a:r>
              <a:rPr lang="en-US" sz="6400" dirty="0"/>
              <a:t>U.S. Department of Education. (n.d.). </a:t>
            </a:r>
            <a:r>
              <a:rPr lang="en-US" sz="6400" i="1" dirty="0"/>
              <a:t>IDEA: Individuals with Disabilities Education Act, Sec.300.34</a:t>
            </a:r>
            <a:r>
              <a:rPr lang="en-US" sz="6400" dirty="0"/>
              <a:t>.  U.S. Department of Education.</a:t>
            </a:r>
          </a:p>
          <a:p>
            <a:pPr marL="457200" marR="0" indent="-457200">
              <a:lnSpc>
                <a:spcPct val="110000"/>
              </a:lnSpc>
              <a:buNone/>
            </a:pPr>
            <a:r>
              <a:rPr lang="en-US" sz="6400" dirty="0"/>
              <a:t>Woodruff, G.,</a:t>
            </a:r>
            <a:r>
              <a:rPr lang="en-US" sz="6400" dirty="0">
                <a:effectLst/>
                <a:ea typeface="Calibri" panose="020F0502020204030204" pitchFamily="34" charset="0"/>
                <a:cs typeface="Times New Roman" panose="02020603050405020304" pitchFamily="18" charset="0"/>
              </a:rPr>
              <a:t> &amp; </a:t>
            </a:r>
            <a:r>
              <a:rPr lang="en-US" sz="6400" dirty="0" err="1">
                <a:effectLst/>
                <a:ea typeface="Calibri" panose="020F0502020204030204" pitchFamily="34" charset="0"/>
                <a:cs typeface="Times New Roman" panose="02020603050405020304" pitchFamily="18" charset="0"/>
              </a:rPr>
              <a:t>McGonigel</a:t>
            </a:r>
            <a:r>
              <a:rPr lang="en-US" sz="6400" dirty="0">
                <a:effectLst/>
                <a:ea typeface="Calibri" panose="020F0502020204030204" pitchFamily="34" charset="0"/>
                <a:cs typeface="Times New Roman" panose="02020603050405020304" pitchFamily="18" charset="0"/>
              </a:rPr>
              <a:t>, M. J. (1988). Early intervention team approaches: The transdisciplinary model. In J. B. Jordan, J. J. Gallagher, P. L. </a:t>
            </a:r>
            <a:r>
              <a:rPr lang="en-US" sz="6400" dirty="0" err="1">
                <a:effectLst/>
                <a:ea typeface="Calibri" panose="020F0502020204030204" pitchFamily="34" charset="0"/>
                <a:cs typeface="Times New Roman" panose="02020603050405020304" pitchFamily="18" charset="0"/>
              </a:rPr>
              <a:t>Hutinger</a:t>
            </a:r>
            <a:r>
              <a:rPr lang="en-US" sz="6400" dirty="0">
                <a:effectLst/>
                <a:ea typeface="Calibri" panose="020F0502020204030204" pitchFamily="34" charset="0"/>
                <a:cs typeface="Times New Roman" panose="02020603050405020304" pitchFamily="18" charset="0"/>
              </a:rPr>
              <a:t>, &amp; M. B. Karnes (Eds.), </a:t>
            </a:r>
            <a:r>
              <a:rPr lang="en-US" sz="6400" i="1" dirty="0">
                <a:effectLst/>
                <a:ea typeface="Calibri" panose="020F0502020204030204" pitchFamily="34" charset="0"/>
                <a:cs typeface="Times New Roman" panose="02020603050405020304" pitchFamily="18" charset="0"/>
              </a:rPr>
              <a:t>Early childhood special education: Birth to Three </a:t>
            </a:r>
            <a:r>
              <a:rPr lang="en-US" sz="6400" dirty="0">
                <a:effectLst/>
                <a:ea typeface="Calibri" panose="020F0502020204030204" pitchFamily="34" charset="0"/>
                <a:cs typeface="Times New Roman" panose="02020603050405020304" pitchFamily="18" charset="0"/>
              </a:rPr>
              <a:t>(pp. 163-181). Council for Exceptional Children and Division for Early Childhood.</a:t>
            </a:r>
            <a:endParaRPr lang="en-US" sz="6400" dirty="0">
              <a:solidFill>
                <a:prstClr val="black"/>
              </a:solidFill>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50095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7F8F5DE-9507-CD4F-917D-0B4D1561A4C6}"/>
              </a:ext>
            </a:extLst>
          </p:cNvPr>
          <p:cNvSpPr>
            <a:spLocks noGrp="1"/>
          </p:cNvSpPr>
          <p:nvPr>
            <p:ph type="title" hasCustomPrompt="1"/>
          </p:nvPr>
        </p:nvSpPr>
        <p:spPr>
          <a:xfrm>
            <a:off x="457200" y="337706"/>
            <a:ext cx="8229600" cy="1028700"/>
          </a:xfrm>
        </p:spPr>
        <p:txBody>
          <a:bodyPr anchor="ctr">
            <a:normAutofit/>
          </a:bodyPr>
          <a:lstStyle>
            <a:lvl1pPr algn="ctr">
              <a:defRPr sz="4400" b="0" i="1"/>
            </a:lvl1pPr>
          </a:lstStyle>
          <a:p>
            <a:r>
              <a:rPr lang="en-US" b="1" dirty="0"/>
              <a:t>Disclaimer</a:t>
            </a:r>
          </a:p>
        </p:txBody>
      </p:sp>
      <p:sp>
        <p:nvSpPr>
          <p:cNvPr id="5" name="TextBox 4">
            <a:extLst>
              <a:ext uri="{FF2B5EF4-FFF2-40B4-BE49-F238E27FC236}">
                <a16:creationId xmlns:a16="http://schemas.microsoft.com/office/drawing/2014/main" id="{B99D7950-5C03-F048-85A3-FE4D75F6134E}"/>
              </a:ext>
            </a:extLst>
          </p:cNvPr>
          <p:cNvSpPr txBox="1"/>
          <p:nvPr/>
        </p:nvSpPr>
        <p:spPr>
          <a:xfrm>
            <a:off x="457200" y="2191022"/>
            <a:ext cx="8229600" cy="1347119"/>
          </a:xfrm>
          <a:prstGeom prst="rect">
            <a:avLst/>
          </a:prstGeom>
        </p:spPr>
        <p:txBody>
          <a:bodyPr vert="horz" wrap="square" lIns="91440" tIns="45720" rIns="91440" bIns="45720" rtlCol="0" anchor="t">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dirty="0">
                <a:solidFill>
                  <a:srgbClr val="212121"/>
                </a:solidFill>
                <a:effectLst/>
                <a:latin typeface="Calibri" panose="020F0502020204030204" pitchFamily="34" charset="0"/>
                <a:ea typeface="Calibri" panose="020F0502020204030204" pitchFamily="34"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those contents do not necessarily represent the policy of the Department of Education, and you should not assume endorsement by the Federal Government</a:t>
            </a:r>
            <a:endParaRPr lang="en-US" sz="3200" dirty="0"/>
          </a:p>
        </p:txBody>
      </p:sp>
    </p:spTree>
    <p:extLst>
      <p:ext uri="{BB962C8B-B14F-4D97-AF65-F5344CB8AC3E}">
        <p14:creationId xmlns:p14="http://schemas.microsoft.com/office/powerpoint/2010/main" val="3174609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593E58-8B66-4302-BB4C-758917493BD3}"/>
              </a:ext>
            </a:extLst>
          </p:cNvPr>
          <p:cNvSpPr>
            <a:spLocks noGrp="1"/>
          </p:cNvSpPr>
          <p:nvPr>
            <p:ph idx="1"/>
          </p:nvPr>
        </p:nvSpPr>
        <p:spPr>
          <a:xfrm>
            <a:off x="628650" y="1605143"/>
            <a:ext cx="7886700" cy="4351338"/>
          </a:xfrm>
        </p:spPr>
        <p:txBody>
          <a:bodyPr>
            <a:noAutofit/>
          </a:bodyPr>
          <a:lstStyle/>
          <a:p>
            <a:pPr marL="0" marR="0" indent="0">
              <a:lnSpc>
                <a:spcPct val="107000"/>
              </a:lnSpc>
              <a:spcBef>
                <a:spcPts val="0"/>
              </a:spcBef>
              <a:spcAft>
                <a:spcPts val="80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sz="2400" dirty="0">
                <a:effectLst/>
                <a:ea typeface="Calibri" panose="020F0502020204030204" pitchFamily="34" charset="0"/>
                <a:cs typeface="Times New Roman" panose="02020603050405020304" pitchFamily="18" charset="0"/>
              </a:rPr>
              <a:t>TC3 Practitioners use communication and group facilitation strategies to enhance team functioning and interpersonal relationships with and among team members.</a:t>
            </a:r>
          </a:p>
          <a:p>
            <a:pPr marL="0" marR="0" indent="0">
              <a:lnSpc>
                <a:spcPct val="107000"/>
              </a:lnSpc>
              <a:spcBef>
                <a:spcPts val="0"/>
              </a:spcBef>
              <a:spcAft>
                <a:spcPts val="80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DB9F6BF9-3333-4798-A8FE-B4F16F5FC8D4}"/>
              </a:ext>
            </a:extLst>
          </p:cNvPr>
          <p:cNvSpPr>
            <a:spLocks noGrp="1"/>
          </p:cNvSpPr>
          <p:nvPr>
            <p:ph type="title"/>
          </p:nvPr>
        </p:nvSpPr>
        <p:spPr>
          <a:xfrm>
            <a:off x="628650" y="488681"/>
            <a:ext cx="7886700" cy="1325563"/>
          </a:xfrm>
        </p:spPr>
        <p:txBody>
          <a:bodyPr/>
          <a:lstStyle/>
          <a:p>
            <a:pPr algn="l"/>
            <a:r>
              <a:rPr kumimoji="0" lang="en-US" sz="4400" b="1" i="0" u="none" strike="noStrike" kern="1200" cap="none" spc="0" normalizeH="0" baseline="0" noProof="0" dirty="0">
                <a:ln>
                  <a:noFill/>
                </a:ln>
                <a:effectLst/>
                <a:uLnTx/>
                <a:uFillTx/>
              </a:rPr>
              <a:t>DEC Recommended </a:t>
            </a:r>
            <a:br>
              <a:rPr kumimoji="0" lang="en-US" sz="4400" b="1" i="0" u="none" strike="noStrike" kern="1200" cap="none" spc="0" normalizeH="0" baseline="0" noProof="0" dirty="0">
                <a:ln>
                  <a:noFill/>
                </a:ln>
                <a:effectLst/>
                <a:uLnTx/>
                <a:uFillTx/>
              </a:rPr>
            </a:br>
            <a:r>
              <a:rPr kumimoji="0" lang="en-US" sz="4400" b="1" i="0" u="none" strike="noStrike" kern="1200" cap="none" spc="0" normalizeH="0" baseline="0" noProof="0" dirty="0">
                <a:ln>
                  <a:noFill/>
                </a:ln>
                <a:effectLst/>
                <a:uLnTx/>
                <a:uFillTx/>
              </a:rPr>
              <a:t>Practices (RPs, 2014)</a:t>
            </a:r>
            <a:endParaRPr lang="en-US" dirty="0"/>
          </a:p>
        </p:txBody>
      </p:sp>
      <p:pic>
        <p:nvPicPr>
          <p:cNvPr id="7" name="Picture 6">
            <a:extLst>
              <a:ext uri="{FF2B5EF4-FFF2-40B4-BE49-F238E27FC236}">
                <a16:creationId xmlns:a16="http://schemas.microsoft.com/office/drawing/2014/main" id="{438F8E62-A9BA-4412-8991-965ED245ECD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708286" y="365126"/>
            <a:ext cx="2936953" cy="1260241"/>
          </a:xfrm>
          <a:prstGeom prst="rect">
            <a:avLst/>
          </a:prstGeom>
        </p:spPr>
      </p:pic>
    </p:spTree>
    <p:extLst>
      <p:ext uri="{BB962C8B-B14F-4D97-AF65-F5344CB8AC3E}">
        <p14:creationId xmlns:p14="http://schemas.microsoft.com/office/powerpoint/2010/main" val="921690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18822"/>
            <a:ext cx="7886700" cy="1325563"/>
          </a:xfrm>
        </p:spPr>
        <p:txBody>
          <a:bodyPr anchor="ctr">
            <a:normAutofit/>
          </a:bodyPr>
          <a:lstStyle/>
          <a:p>
            <a:pPr algn="ctr"/>
            <a:r>
              <a:rPr lang="en-US" dirty="0"/>
              <a:t>Objectives</a:t>
            </a:r>
          </a:p>
        </p:txBody>
      </p:sp>
      <p:graphicFrame>
        <p:nvGraphicFramePr>
          <p:cNvPr id="5" name="Content Placeholder 2" descr="The two objectives for this session are:&#10;1. Define and describe the characteristics of effective teams.&#10;2. Describe and compare multidisciplinary, interdisciplinary, and transdisciplinary team models.">
            <a:extLst>
              <a:ext uri="{FF2B5EF4-FFF2-40B4-BE49-F238E27FC236}">
                <a16:creationId xmlns:a16="http://schemas.microsoft.com/office/drawing/2014/main" id="{179E9779-756C-4A15-873B-5A71AFEF7EC6}"/>
              </a:ext>
            </a:extLst>
          </p:cNvPr>
          <p:cNvGraphicFramePr>
            <a:graphicFrameLocks noGrp="1"/>
          </p:cNvGraphicFramePr>
          <p:nvPr>
            <p:ph idx="1"/>
            <p:extLst>
              <p:ext uri="{D42A27DB-BD31-4B8C-83A1-F6EECF244321}">
                <p14:modId xmlns:p14="http://schemas.microsoft.com/office/powerpoint/2010/main" val="1630532270"/>
              </p:ext>
            </p:extLst>
          </p:nvPr>
        </p:nvGraphicFramePr>
        <p:xfrm>
          <a:off x="628650" y="1612272"/>
          <a:ext cx="7886700" cy="301168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715246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683BA-D46B-4E87-940A-7D9E9654C8EF}"/>
              </a:ext>
            </a:extLst>
          </p:cNvPr>
          <p:cNvSpPr>
            <a:spLocks noGrp="1"/>
          </p:cNvSpPr>
          <p:nvPr>
            <p:ph type="title"/>
          </p:nvPr>
        </p:nvSpPr>
        <p:spPr>
          <a:xfrm>
            <a:off x="623888" y="1720130"/>
            <a:ext cx="7886700" cy="2112961"/>
          </a:xfrm>
        </p:spPr>
        <p:txBody>
          <a:bodyPr>
            <a:normAutofit/>
          </a:bodyPr>
          <a:lstStyle/>
          <a:p>
            <a:pPr algn="ctr">
              <a:lnSpc>
                <a:spcPct val="100000"/>
              </a:lnSpc>
            </a:pPr>
            <a:r>
              <a:rPr lang="en-US" dirty="0"/>
              <a:t>Teams and Their Characteristics</a:t>
            </a:r>
          </a:p>
        </p:txBody>
      </p:sp>
    </p:spTree>
    <p:extLst>
      <p:ext uri="{BB962C8B-B14F-4D97-AF65-F5344CB8AC3E}">
        <p14:creationId xmlns:p14="http://schemas.microsoft.com/office/powerpoint/2010/main" val="1111831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BE2B8-1187-46BB-B3CE-3E801DCF4B8B}"/>
              </a:ext>
            </a:extLst>
          </p:cNvPr>
          <p:cNvSpPr>
            <a:spLocks noGrp="1"/>
          </p:cNvSpPr>
          <p:nvPr>
            <p:ph type="title"/>
          </p:nvPr>
        </p:nvSpPr>
        <p:spPr>
          <a:xfrm>
            <a:off x="696624" y="2997906"/>
            <a:ext cx="7886700" cy="2852737"/>
          </a:xfrm>
        </p:spPr>
        <p:txBody>
          <a:bodyPr>
            <a:normAutofit fontScale="90000"/>
          </a:bodyPr>
          <a:lstStyle/>
          <a:p>
            <a:pPr>
              <a:lnSpc>
                <a:spcPct val="150000"/>
              </a:lnSpc>
            </a:pPr>
            <a:br>
              <a:rPr lang="en-US" sz="3600" dirty="0">
                <a:latin typeface="+mn-lt"/>
              </a:rPr>
            </a:br>
            <a:r>
              <a:rPr lang="en-US" sz="4900" dirty="0">
                <a:latin typeface="+mn-lt"/>
              </a:rPr>
              <a:t>“Alone we can do so little; together we can do so much.”</a:t>
            </a:r>
            <a:br>
              <a:rPr lang="en-US" sz="3600" dirty="0">
                <a:latin typeface="+mn-lt"/>
              </a:rPr>
            </a:br>
            <a:br>
              <a:rPr lang="en-US" sz="3600" dirty="0">
                <a:latin typeface="+mn-lt"/>
              </a:rPr>
            </a:br>
            <a:br>
              <a:rPr lang="en-US" sz="3600" dirty="0">
                <a:latin typeface="+mn-lt"/>
              </a:rPr>
            </a:br>
            <a:endParaRPr lang="en-US" sz="3600" dirty="0">
              <a:latin typeface="+mn-lt"/>
            </a:endParaRPr>
          </a:p>
        </p:txBody>
      </p:sp>
      <p:sp>
        <p:nvSpPr>
          <p:cNvPr id="3" name="Text Placeholder 2">
            <a:extLst>
              <a:ext uri="{FF2B5EF4-FFF2-40B4-BE49-F238E27FC236}">
                <a16:creationId xmlns:a16="http://schemas.microsoft.com/office/drawing/2014/main" id="{774B695C-C6E5-4931-9435-C6BA585C8B3F}"/>
              </a:ext>
            </a:extLst>
          </p:cNvPr>
          <p:cNvSpPr>
            <a:spLocks noGrp="1"/>
          </p:cNvSpPr>
          <p:nvPr>
            <p:ph type="body" idx="4294967295"/>
          </p:nvPr>
        </p:nvSpPr>
        <p:spPr>
          <a:xfrm>
            <a:off x="623888" y="3657600"/>
            <a:ext cx="7886700" cy="2432051"/>
          </a:xfrm>
        </p:spPr>
        <p:txBody>
          <a:bodyPr>
            <a:normAutofit/>
          </a:bodyPr>
          <a:lstStyle/>
          <a:p>
            <a:pPr marL="0" indent="0" algn="r">
              <a:buNone/>
            </a:pPr>
            <a:r>
              <a:rPr lang="en-US" sz="3200" dirty="0"/>
              <a:t>- Helen Keller</a:t>
            </a:r>
          </a:p>
        </p:txBody>
      </p:sp>
    </p:spTree>
    <p:extLst>
      <p:ext uri="{BB962C8B-B14F-4D97-AF65-F5344CB8AC3E}">
        <p14:creationId xmlns:p14="http://schemas.microsoft.com/office/powerpoint/2010/main" val="63315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29F0-E3F4-4B04-977B-BF59B546D080}"/>
              </a:ext>
            </a:extLst>
          </p:cNvPr>
          <p:cNvSpPr>
            <a:spLocks noGrp="1"/>
          </p:cNvSpPr>
          <p:nvPr>
            <p:ph type="title"/>
          </p:nvPr>
        </p:nvSpPr>
        <p:spPr/>
        <p:txBody>
          <a:bodyPr anchor="ctr">
            <a:normAutofit/>
          </a:bodyPr>
          <a:lstStyle/>
          <a:p>
            <a:pPr algn="ctr"/>
            <a:r>
              <a:rPr lang="en-US" dirty="0"/>
              <a:t>Team</a:t>
            </a:r>
            <a:endParaRPr lang="en-US" dirty="0">
              <a:highlight>
                <a:srgbClr val="FFFF00"/>
              </a:highlight>
            </a:endParaRPr>
          </a:p>
        </p:txBody>
      </p:sp>
      <p:sp>
        <p:nvSpPr>
          <p:cNvPr id="3" name="Content Placeholder 2">
            <a:extLst>
              <a:ext uri="{FF2B5EF4-FFF2-40B4-BE49-F238E27FC236}">
                <a16:creationId xmlns:a16="http://schemas.microsoft.com/office/drawing/2014/main" id="{141CBFC0-00AA-4857-A257-51277C76FAA1}"/>
              </a:ext>
            </a:extLst>
          </p:cNvPr>
          <p:cNvSpPr>
            <a:spLocks noGrp="1"/>
          </p:cNvSpPr>
          <p:nvPr>
            <p:ph sz="half" idx="1"/>
          </p:nvPr>
        </p:nvSpPr>
        <p:spPr>
          <a:xfrm>
            <a:off x="628650" y="2056681"/>
            <a:ext cx="3704359" cy="3954025"/>
          </a:xfrm>
        </p:spPr>
        <p:txBody>
          <a:bodyPr>
            <a:normAutofit/>
          </a:bodyPr>
          <a:lstStyle/>
          <a:p>
            <a:pPr marL="0" marR="0" lvl="0" indent="0" defTabSz="914400" rtl="0" eaLnBrk="1" fontAlgn="base" latinLnBrk="0" hangingPunct="1">
              <a:spcBef>
                <a:spcPct val="20000"/>
              </a:spcBef>
              <a:spcAft>
                <a:spcPct val="0"/>
              </a:spcAft>
              <a:buClr>
                <a:srgbClr val="003366"/>
              </a:buClr>
              <a:buSzTx/>
              <a:buNone/>
              <a:tabLst/>
              <a:defRPr/>
            </a:pPr>
            <a:r>
              <a:rPr kumimoji="0" lang="en-US" i="0" u="none" strike="noStrike" kern="0" cap="none" spc="0" normalizeH="0" baseline="0" noProof="0" dirty="0">
                <a:ln>
                  <a:noFill/>
                </a:ln>
                <a:uLnTx/>
                <a:uFillTx/>
              </a:rPr>
              <a:t>Individuals from multiple disciplines and the family who work together to achieve the child and family’s outcomes/goals.</a:t>
            </a:r>
          </a:p>
          <a:p>
            <a:pPr marL="0" indent="0">
              <a:buNone/>
            </a:pPr>
            <a:endParaRPr lang="en-US" dirty="0"/>
          </a:p>
        </p:txBody>
      </p:sp>
      <p:pic>
        <p:nvPicPr>
          <p:cNvPr id="4" name="Picture 3" descr="Figures working together to put pieces together to form a complete circle">
            <a:extLst>
              <a:ext uri="{FF2B5EF4-FFF2-40B4-BE49-F238E27FC236}">
                <a16:creationId xmlns:a16="http://schemas.microsoft.com/office/drawing/2014/main" id="{DFBE0478-0D0D-45A2-BBFB-21DFDA3D01A5}"/>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514850" y="2222937"/>
            <a:ext cx="3886200" cy="2349063"/>
          </a:xfrm>
          <a:prstGeom prst="rect">
            <a:avLst/>
          </a:prstGeom>
          <a:noFill/>
        </p:spPr>
      </p:pic>
    </p:spTree>
    <p:extLst>
      <p:ext uri="{BB962C8B-B14F-4D97-AF65-F5344CB8AC3E}">
        <p14:creationId xmlns:p14="http://schemas.microsoft.com/office/powerpoint/2010/main" val="1195358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C9FA-33D3-4BD7-8446-924270F9DE73}"/>
              </a:ext>
            </a:extLst>
          </p:cNvPr>
          <p:cNvSpPr>
            <a:spLocks noGrp="1"/>
          </p:cNvSpPr>
          <p:nvPr>
            <p:ph type="title"/>
          </p:nvPr>
        </p:nvSpPr>
        <p:spPr/>
        <p:txBody>
          <a:bodyPr anchor="ctr">
            <a:normAutofit/>
          </a:bodyPr>
          <a:lstStyle/>
          <a:p>
            <a:pPr algn="ctr"/>
            <a:r>
              <a:rPr lang="en-US" dirty="0"/>
              <a:t>Characteristics of Teams</a:t>
            </a:r>
          </a:p>
        </p:txBody>
      </p:sp>
      <p:sp>
        <p:nvSpPr>
          <p:cNvPr id="3" name="Content Placeholder 2">
            <a:extLst>
              <a:ext uri="{FF2B5EF4-FFF2-40B4-BE49-F238E27FC236}">
                <a16:creationId xmlns:a16="http://schemas.microsoft.com/office/drawing/2014/main" id="{633EBA3A-F347-4EE1-97D7-3B91250EB4FD}"/>
              </a:ext>
            </a:extLst>
          </p:cNvPr>
          <p:cNvSpPr>
            <a:spLocks noGrp="1"/>
          </p:cNvSpPr>
          <p:nvPr>
            <p:ph sz="half" idx="1"/>
          </p:nvPr>
        </p:nvSpPr>
        <p:spPr>
          <a:xfrm>
            <a:off x="628649" y="2054227"/>
            <a:ext cx="4888923" cy="4351338"/>
          </a:xfrm>
        </p:spPr>
        <p:txBody>
          <a:bodyPr>
            <a:normAutofit/>
          </a:bodyPr>
          <a:lstStyle/>
          <a:p>
            <a:r>
              <a:rPr lang="en-US" dirty="0"/>
              <a:t>Common goal(s).</a:t>
            </a:r>
          </a:p>
          <a:p>
            <a:r>
              <a:rPr lang="en-US" dirty="0"/>
              <a:t>Interdependence of members.</a:t>
            </a:r>
          </a:p>
          <a:p>
            <a:r>
              <a:rPr lang="en-US" dirty="0"/>
              <a:t>Belief that working together leads to more effective decisions than working alone.</a:t>
            </a:r>
          </a:p>
          <a:p>
            <a:r>
              <a:rPr lang="en-US" dirty="0"/>
              <a:t>Accountability as a unit within a larger organizational context. </a:t>
            </a:r>
          </a:p>
          <a:p>
            <a:endParaRPr lang="en-US" dirty="0"/>
          </a:p>
        </p:txBody>
      </p:sp>
      <p:pic>
        <p:nvPicPr>
          <p:cNvPr id="6" name="Picture 5" descr="This graphic uses the word, team, as an acronym. The acronym stands for &quot;together everyone achieves more.&quot;">
            <a:extLst>
              <a:ext uri="{FF2B5EF4-FFF2-40B4-BE49-F238E27FC236}">
                <a16:creationId xmlns:a16="http://schemas.microsoft.com/office/drawing/2014/main" id="{77F67B12-47C5-4B2A-8BF9-AA87ACB1423F}"/>
              </a:ext>
            </a:extLst>
          </p:cNvPr>
          <p:cNvPicPr>
            <a:picLocks noChangeAspect="1"/>
          </p:cNvPicPr>
          <p:nvPr/>
        </p:nvPicPr>
        <p:blipFill>
          <a:blip r:embed="rId3"/>
          <a:stretch>
            <a:fillRect/>
          </a:stretch>
        </p:blipFill>
        <p:spPr>
          <a:xfrm>
            <a:off x="5729792" y="2441862"/>
            <a:ext cx="3093129" cy="2064663"/>
          </a:xfrm>
          <a:prstGeom prst="rect">
            <a:avLst/>
          </a:prstGeom>
          <a:noFill/>
        </p:spPr>
      </p:pic>
    </p:spTree>
    <p:extLst>
      <p:ext uri="{BB962C8B-B14F-4D97-AF65-F5344CB8AC3E}">
        <p14:creationId xmlns:p14="http://schemas.microsoft.com/office/powerpoint/2010/main" val="30590864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5086</TotalTime>
  <Words>3313</Words>
  <Application>Microsoft Office PowerPoint</Application>
  <PresentationFormat>On-screen Show (4:3)</PresentationFormat>
  <Paragraphs>252</Paragraphs>
  <Slides>32</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Calibri Light</vt:lpstr>
      <vt:lpstr>Helvetica Neue</vt:lpstr>
      <vt:lpstr>Times New Roman</vt:lpstr>
      <vt:lpstr>Wingdings</vt:lpstr>
      <vt:lpstr>1_Office Theme</vt:lpstr>
      <vt:lpstr>Teams and Team Models in:</vt:lpstr>
      <vt:lpstr>EI/ECSE Standard 3,  Component 3.1</vt:lpstr>
      <vt:lpstr>DEC Recommended  Practices (RPs, 2014)</vt:lpstr>
      <vt:lpstr>DEC Recommended  Practices (RPs, 2014)</vt:lpstr>
      <vt:lpstr>Objectives</vt:lpstr>
      <vt:lpstr>Teams and Their Characteristics</vt:lpstr>
      <vt:lpstr> “Alone we can do so little; together we can do so much.”   </vt:lpstr>
      <vt:lpstr>Team</vt:lpstr>
      <vt:lpstr>Characteristics of Teams</vt:lpstr>
      <vt:lpstr>Effective Teams Adhere to  These Principles:</vt:lpstr>
      <vt:lpstr>Functions of Teams in EI/ECSE</vt:lpstr>
      <vt:lpstr>Tuckman’s Five Stages of Team Development</vt:lpstr>
      <vt:lpstr>Tuckman’s Five Stages of Team Development</vt:lpstr>
      <vt:lpstr>Team Members in EI/ECSE</vt:lpstr>
      <vt:lpstr>The Family</vt:lpstr>
      <vt:lpstr>Service Providers IDEA Part C (303.13)</vt:lpstr>
      <vt:lpstr>IDEA Part B/619 Educators</vt:lpstr>
      <vt:lpstr>Related Service Providers  IDEA Part B/619 (Sec. 300.34)</vt:lpstr>
      <vt:lpstr>Team Models in EI/ECSE</vt:lpstr>
      <vt:lpstr>Team Models in EI/ECSE </vt:lpstr>
      <vt:lpstr>Multidisciplinary Team Model</vt:lpstr>
      <vt:lpstr>Interdisciplinary Team Model</vt:lpstr>
      <vt:lpstr>Transdisciplinary Team Model</vt:lpstr>
      <vt:lpstr>The Role Release Process (King et al., 2009)</vt:lpstr>
      <vt:lpstr>Role Release Process</vt:lpstr>
      <vt:lpstr>Role Release Activity</vt:lpstr>
      <vt:lpstr>Advantages/Disadvantages of the Transdisciplinary Team Model</vt:lpstr>
      <vt:lpstr>When Role Release May Not Be Appropriate?</vt:lpstr>
      <vt:lpstr>How Services Are Provided Based on the Team Model</vt:lpstr>
      <vt:lpstr>Activity:  Multidisciplinary, Interdisciplinary, or Transdisciplinary?</vt:lpstr>
      <vt:lpstr>References and Resources</vt:lpstr>
      <vt:lpstr>Disclaimer</vt:lpstr>
    </vt:vector>
  </TitlesOfParts>
  <Company>UConn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Killmeyer,Susan</dc:creator>
  <cp:lastModifiedBy>Darla Gundler</cp:lastModifiedBy>
  <cp:revision>363</cp:revision>
  <cp:lastPrinted>2021-10-10T16:30:27Z</cp:lastPrinted>
  <dcterms:created xsi:type="dcterms:W3CDTF">2021-03-15T13:58:23Z</dcterms:created>
  <dcterms:modified xsi:type="dcterms:W3CDTF">2022-03-08T17:02:24Z</dcterms:modified>
</cp:coreProperties>
</file>