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391" r:id="rId2"/>
    <p:sldId id="342" r:id="rId3"/>
    <p:sldId id="357" r:id="rId4"/>
    <p:sldId id="287" r:id="rId5"/>
    <p:sldId id="385" r:id="rId6"/>
    <p:sldId id="386" r:id="rId7"/>
    <p:sldId id="375" r:id="rId8"/>
    <p:sldId id="370" r:id="rId9"/>
    <p:sldId id="371" r:id="rId10"/>
    <p:sldId id="372" r:id="rId11"/>
    <p:sldId id="373" r:id="rId12"/>
    <p:sldId id="377" r:id="rId13"/>
    <p:sldId id="376" r:id="rId14"/>
    <p:sldId id="384" r:id="rId15"/>
    <p:sldId id="374" r:id="rId16"/>
    <p:sldId id="379" r:id="rId17"/>
    <p:sldId id="380" r:id="rId18"/>
    <p:sldId id="368" r:id="rId19"/>
    <p:sldId id="369" r:id="rId20"/>
    <p:sldId id="382" r:id="rId21"/>
    <p:sldId id="409" r:id="rId22"/>
    <p:sldId id="383" r:id="rId23"/>
    <p:sldId id="397" r:id="rId24"/>
    <p:sldId id="399" r:id="rId25"/>
    <p:sldId id="400" r:id="rId26"/>
    <p:sldId id="401" r:id="rId27"/>
    <p:sldId id="398" r:id="rId28"/>
    <p:sldId id="392" r:id="rId29"/>
    <p:sldId id="393" r:id="rId30"/>
    <p:sldId id="404" r:id="rId31"/>
    <p:sldId id="405" r:id="rId32"/>
    <p:sldId id="388" r:id="rId33"/>
    <p:sldId id="406" r:id="rId34"/>
    <p:sldId id="389" r:id="rId35"/>
    <p:sldId id="408" r:id="rId36"/>
    <p:sldId id="407" r:id="rId37"/>
    <p:sldId id="36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yton, Vicki" initials="SV" lastIdx="9" clrIdx="0">
    <p:extLst>
      <p:ext uri="{19B8F6BF-5375-455C-9EA6-DF929625EA0E}">
        <p15:presenceInfo xmlns:p15="http://schemas.microsoft.com/office/powerpoint/2012/main" userId="S::vicki.stayton@wku.edu::1dba316e-6601-45a2-bef2-f9d566ecdbf5" providerId="AD"/>
      </p:ext>
    </p:extLst>
  </p:cmAuthor>
  <p:cmAuthor id="2" name="Killmeyer,Susan" initials="K" lastIdx="4" clrIdx="1">
    <p:extLst>
      <p:ext uri="{19B8F6BF-5375-455C-9EA6-DF929625EA0E}">
        <p15:presenceInfo xmlns:p15="http://schemas.microsoft.com/office/powerpoint/2012/main" userId="3305248426c5a25a" providerId="Windows Live"/>
      </p:ext>
    </p:extLst>
  </p:cmAuthor>
  <p:cmAuthor id="3" name="Vicki Stayton" initials="VS" lastIdx="3" clrIdx="2">
    <p:extLst>
      <p:ext uri="{19B8F6BF-5375-455C-9EA6-DF929625EA0E}">
        <p15:presenceInfo xmlns:p15="http://schemas.microsoft.com/office/powerpoint/2012/main" userId="Vicki Stay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91" autoAdjust="0"/>
    <p:restoredTop sz="86385" autoAdjust="0"/>
  </p:normalViewPr>
  <p:slideViewPr>
    <p:cSldViewPr snapToGrid="0" showGuides="1">
      <p:cViewPr varScale="1">
        <p:scale>
          <a:sx n="85" d="100"/>
          <a:sy n="85" d="100"/>
        </p:scale>
        <p:origin x="1248" y="90"/>
      </p:cViewPr>
      <p:guideLst>
        <p:guide orient="horz" pos="2160"/>
        <p:guide pos="2880"/>
      </p:guideLst>
    </p:cSldViewPr>
  </p:slideViewPr>
  <p:outlineViewPr>
    <p:cViewPr>
      <p:scale>
        <a:sx n="33" d="100"/>
        <a:sy n="33" d="100"/>
      </p:scale>
      <p:origin x="0" y="-7800"/>
    </p:cViewPr>
  </p:outlineViewPr>
  <p:notesTextViewPr>
    <p:cViewPr>
      <p:scale>
        <a:sx n="1" d="1"/>
        <a:sy n="1" d="1"/>
      </p:scale>
      <p:origin x="0" y="0"/>
    </p:cViewPr>
  </p:notesTextViewPr>
  <p:sorterViewPr>
    <p:cViewPr>
      <p:scale>
        <a:sx n="100" d="100"/>
        <a:sy n="100" d="100"/>
      </p:scale>
      <p:origin x="0" y="-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0T15:05:25.184" idx="9">
    <p:pos x="10" y="10"/>
    <p:text>Should I add problem-solving and conflict resolution to this slide?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E6F2C-6992-4D8B-8DF0-6D22F6126895}" type="doc">
      <dgm:prSet loTypeId="urn:microsoft.com/office/officeart/2016/7/layout/VerticalHollowActionList" loCatId="List" qsTypeId="urn:microsoft.com/office/officeart/2005/8/quickstyle/simple1" qsCatId="simple" csTypeId="urn:microsoft.com/office/officeart/2005/8/colors/accent0_1" csCatId="mainScheme" phldr="1"/>
      <dgm:spPr/>
      <dgm:t>
        <a:bodyPr/>
        <a:lstStyle/>
        <a:p>
          <a:endParaRPr lang="en-US"/>
        </a:p>
      </dgm:t>
    </dgm:pt>
    <dgm:pt modelId="{9E509FE1-C8A2-4744-95DF-19CB36F41FF4}">
      <dgm:prSet custT="1"/>
      <dgm:spPr>
        <a:ln>
          <a:solidFill>
            <a:schemeClr val="accent1"/>
          </a:solidFill>
        </a:ln>
      </dgm:spPr>
      <dgm:t>
        <a:bodyPr/>
        <a:lstStyle/>
        <a:p>
          <a:r>
            <a:rPr lang="en-US" sz="2800" dirty="0"/>
            <a:t>Describe</a:t>
          </a:r>
        </a:p>
      </dgm:t>
    </dgm:pt>
    <dgm:pt modelId="{82C678D7-08F9-4FED-A3C1-6206DF078208}" type="parTrans" cxnId="{59EFA828-F0F7-4170-8102-03BFBC164BEF}">
      <dgm:prSet/>
      <dgm:spPr/>
      <dgm:t>
        <a:bodyPr/>
        <a:lstStyle/>
        <a:p>
          <a:endParaRPr lang="en-US"/>
        </a:p>
      </dgm:t>
    </dgm:pt>
    <dgm:pt modelId="{6861F405-58EF-4184-8437-3C31E980FD22}" type="sibTrans" cxnId="{59EFA828-F0F7-4170-8102-03BFBC164BEF}">
      <dgm:prSet/>
      <dgm:spPr/>
      <dgm:t>
        <a:bodyPr/>
        <a:lstStyle/>
        <a:p>
          <a:endParaRPr lang="en-US"/>
        </a:p>
      </dgm:t>
    </dgm:pt>
    <dgm:pt modelId="{32308F5C-BAA0-4F24-9F3D-6D0FD6D1120A}">
      <dgm:prSet custT="1"/>
      <dgm:spPr>
        <a:solidFill>
          <a:schemeClr val="accent1">
            <a:lumMod val="40000"/>
            <a:lumOff val="60000"/>
          </a:schemeClr>
        </a:solidFill>
        <a:ln>
          <a:solidFill>
            <a:schemeClr val="accent1"/>
          </a:solidFill>
        </a:ln>
      </dgm:spPr>
      <dgm:t>
        <a:bodyPr/>
        <a:lstStyle/>
        <a:p>
          <a:r>
            <a:rPr lang="en-US" sz="2800" dirty="0"/>
            <a:t>Active listening strategies.</a:t>
          </a:r>
        </a:p>
      </dgm:t>
    </dgm:pt>
    <dgm:pt modelId="{553AE46A-8BE3-4787-9502-66B706C2ABE7}" type="parTrans" cxnId="{9708244C-FF56-4F57-A0F0-FFEDFE6D411C}">
      <dgm:prSet/>
      <dgm:spPr/>
      <dgm:t>
        <a:bodyPr/>
        <a:lstStyle/>
        <a:p>
          <a:endParaRPr lang="en-US"/>
        </a:p>
      </dgm:t>
    </dgm:pt>
    <dgm:pt modelId="{21879A6F-4BA6-4E53-826C-FF9DEA2D3FB9}" type="sibTrans" cxnId="{9708244C-FF56-4F57-A0F0-FFEDFE6D411C}">
      <dgm:prSet/>
      <dgm:spPr/>
      <dgm:t>
        <a:bodyPr/>
        <a:lstStyle/>
        <a:p>
          <a:endParaRPr lang="en-US"/>
        </a:p>
      </dgm:t>
    </dgm:pt>
    <dgm:pt modelId="{F6FE5B57-1053-4618-8B88-370089F44794}">
      <dgm:prSet/>
      <dgm:spPr>
        <a:ln>
          <a:solidFill>
            <a:schemeClr val="accent1"/>
          </a:solidFill>
        </a:ln>
      </dgm:spPr>
      <dgm:t>
        <a:bodyPr/>
        <a:lstStyle/>
        <a:p>
          <a:r>
            <a:rPr lang="en-US" dirty="0"/>
            <a:t>Identify</a:t>
          </a:r>
        </a:p>
      </dgm:t>
    </dgm:pt>
    <dgm:pt modelId="{05A23752-55F2-43B3-BCA6-22F9C7F3F108}" type="parTrans" cxnId="{EEA7E2A9-7893-4F12-81BF-CF5BF114CA2E}">
      <dgm:prSet/>
      <dgm:spPr/>
      <dgm:t>
        <a:bodyPr/>
        <a:lstStyle/>
        <a:p>
          <a:endParaRPr lang="en-US"/>
        </a:p>
      </dgm:t>
    </dgm:pt>
    <dgm:pt modelId="{8E9A3155-9208-43CE-AA9C-CA0706999CC8}" type="sibTrans" cxnId="{EEA7E2A9-7893-4F12-81BF-CF5BF114CA2E}">
      <dgm:prSet/>
      <dgm:spPr/>
      <dgm:t>
        <a:bodyPr/>
        <a:lstStyle/>
        <a:p>
          <a:endParaRPr lang="en-US"/>
        </a:p>
      </dgm:t>
    </dgm:pt>
    <dgm:pt modelId="{10C69ACE-A360-4886-BC19-866D57C176BE}">
      <dgm:prSet custT="1"/>
      <dgm:spPr>
        <a:solidFill>
          <a:schemeClr val="accent1">
            <a:lumMod val="40000"/>
            <a:lumOff val="60000"/>
          </a:schemeClr>
        </a:solidFill>
        <a:ln>
          <a:solidFill>
            <a:schemeClr val="accent1"/>
          </a:solidFill>
        </a:ln>
      </dgm:spPr>
      <dgm:t>
        <a:bodyPr/>
        <a:lstStyle/>
        <a:p>
          <a:r>
            <a:rPr lang="en-US" sz="2800" dirty="0"/>
            <a:t>Processes for problem-solving and conflict resolution.</a:t>
          </a:r>
        </a:p>
      </dgm:t>
    </dgm:pt>
    <dgm:pt modelId="{1DAEA72F-98B3-40F1-9062-576E3740B527}" type="parTrans" cxnId="{0E1568E8-50FA-4FA4-A780-EF3AEA57FB01}">
      <dgm:prSet/>
      <dgm:spPr/>
      <dgm:t>
        <a:bodyPr/>
        <a:lstStyle/>
        <a:p>
          <a:endParaRPr lang="en-US"/>
        </a:p>
      </dgm:t>
    </dgm:pt>
    <dgm:pt modelId="{E07618AE-1BA8-4477-A799-95471A4A522F}" type="sibTrans" cxnId="{0E1568E8-50FA-4FA4-A780-EF3AEA57FB01}">
      <dgm:prSet/>
      <dgm:spPr/>
      <dgm:t>
        <a:bodyPr/>
        <a:lstStyle/>
        <a:p>
          <a:endParaRPr lang="en-US"/>
        </a:p>
      </dgm:t>
    </dgm:pt>
    <dgm:pt modelId="{E6F581B0-6969-46D3-B42A-79D7DA8C627E}">
      <dgm:prSet/>
      <dgm:spPr>
        <a:ln>
          <a:solidFill>
            <a:schemeClr val="accent1"/>
          </a:solidFill>
        </a:ln>
      </dgm:spPr>
      <dgm:t>
        <a:bodyPr/>
        <a:lstStyle/>
        <a:p>
          <a:r>
            <a:rPr lang="en-US" dirty="0"/>
            <a:t>Identify and describe</a:t>
          </a:r>
        </a:p>
      </dgm:t>
    </dgm:pt>
    <dgm:pt modelId="{1158EA05-B147-406F-B3F9-CA4A515C4B9D}" type="parTrans" cxnId="{C4C50A16-6EDA-4699-8BFA-DB3FDEED230D}">
      <dgm:prSet/>
      <dgm:spPr/>
      <dgm:t>
        <a:bodyPr/>
        <a:lstStyle/>
        <a:p>
          <a:endParaRPr lang="en-US"/>
        </a:p>
      </dgm:t>
    </dgm:pt>
    <dgm:pt modelId="{6B3FF599-A2D6-4812-9A4E-00A3F158A743}" type="sibTrans" cxnId="{C4C50A16-6EDA-4699-8BFA-DB3FDEED230D}">
      <dgm:prSet/>
      <dgm:spPr/>
      <dgm:t>
        <a:bodyPr/>
        <a:lstStyle/>
        <a:p>
          <a:endParaRPr lang="en-US"/>
        </a:p>
      </dgm:t>
    </dgm:pt>
    <dgm:pt modelId="{5FCDAAD6-214F-424C-B16C-6C90BA9C0895}">
      <dgm:prSet custT="1"/>
      <dgm:spPr>
        <a:solidFill>
          <a:schemeClr val="accent1">
            <a:lumMod val="40000"/>
            <a:lumOff val="60000"/>
          </a:schemeClr>
        </a:solidFill>
        <a:ln>
          <a:solidFill>
            <a:schemeClr val="accent1"/>
          </a:solidFill>
        </a:ln>
      </dgm:spPr>
      <dgm:t>
        <a:bodyPr/>
        <a:lstStyle/>
        <a:p>
          <a:r>
            <a:rPr lang="en-US" sz="2800" dirty="0"/>
            <a:t>Alternative means for communication within the team.</a:t>
          </a:r>
        </a:p>
      </dgm:t>
    </dgm:pt>
    <dgm:pt modelId="{EEED9598-17BA-4993-8BFF-B7B71E4A934E}" type="parTrans" cxnId="{373659BC-8A6F-4AF6-9E4F-CFB90E24CFF9}">
      <dgm:prSet/>
      <dgm:spPr/>
      <dgm:t>
        <a:bodyPr/>
        <a:lstStyle/>
        <a:p>
          <a:endParaRPr lang="en-US"/>
        </a:p>
      </dgm:t>
    </dgm:pt>
    <dgm:pt modelId="{86618181-2E71-4840-91A4-C0FE9CC3C2EC}" type="sibTrans" cxnId="{373659BC-8A6F-4AF6-9E4F-CFB90E24CFF9}">
      <dgm:prSet/>
      <dgm:spPr/>
      <dgm:t>
        <a:bodyPr/>
        <a:lstStyle/>
        <a:p>
          <a:endParaRPr lang="en-US"/>
        </a:p>
      </dgm:t>
    </dgm:pt>
    <dgm:pt modelId="{9F014EB4-661E-452C-95F0-EAD994BAA4B7}" type="pres">
      <dgm:prSet presAssocID="{B72E6F2C-6992-4D8B-8DF0-6D22F6126895}" presName="Name0" presStyleCnt="0">
        <dgm:presLayoutVars>
          <dgm:dir/>
          <dgm:animLvl val="lvl"/>
          <dgm:resizeHandles val="exact"/>
        </dgm:presLayoutVars>
      </dgm:prSet>
      <dgm:spPr/>
    </dgm:pt>
    <dgm:pt modelId="{580CB4CF-2C5B-4DA5-A617-BB5CA37DFD36}" type="pres">
      <dgm:prSet presAssocID="{9E509FE1-C8A2-4744-95DF-19CB36F41FF4}" presName="linNode" presStyleCnt="0"/>
      <dgm:spPr/>
    </dgm:pt>
    <dgm:pt modelId="{F3DFD1C7-108B-4720-BFBC-798DD80E1272}" type="pres">
      <dgm:prSet presAssocID="{9E509FE1-C8A2-4744-95DF-19CB36F41FF4}" presName="parentText" presStyleLbl="solidFgAcc1" presStyleIdx="0" presStyleCnt="3">
        <dgm:presLayoutVars>
          <dgm:chMax val="1"/>
          <dgm:bulletEnabled/>
        </dgm:presLayoutVars>
      </dgm:prSet>
      <dgm:spPr/>
    </dgm:pt>
    <dgm:pt modelId="{E950C809-6EE0-407A-9087-921FC03E04AB}" type="pres">
      <dgm:prSet presAssocID="{9E509FE1-C8A2-4744-95DF-19CB36F41FF4}" presName="descendantText" presStyleLbl="alignNode1" presStyleIdx="0" presStyleCnt="3" custLinFactNeighborY="-20276">
        <dgm:presLayoutVars>
          <dgm:bulletEnabled/>
        </dgm:presLayoutVars>
      </dgm:prSet>
      <dgm:spPr/>
    </dgm:pt>
    <dgm:pt modelId="{CD903944-ED37-443A-8E78-D677DA316945}" type="pres">
      <dgm:prSet presAssocID="{6861F405-58EF-4184-8437-3C31E980FD22}" presName="sp" presStyleCnt="0"/>
      <dgm:spPr/>
    </dgm:pt>
    <dgm:pt modelId="{5F8185BD-46E7-433D-8D40-53D22A728FB6}" type="pres">
      <dgm:prSet presAssocID="{F6FE5B57-1053-4618-8B88-370089F44794}" presName="linNode" presStyleCnt="0"/>
      <dgm:spPr/>
    </dgm:pt>
    <dgm:pt modelId="{E345090F-5482-4597-AC80-C61FBB7A24C2}" type="pres">
      <dgm:prSet presAssocID="{F6FE5B57-1053-4618-8B88-370089F44794}" presName="parentText" presStyleLbl="solidFgAcc1" presStyleIdx="1" presStyleCnt="3">
        <dgm:presLayoutVars>
          <dgm:chMax val="1"/>
          <dgm:bulletEnabled/>
        </dgm:presLayoutVars>
      </dgm:prSet>
      <dgm:spPr/>
    </dgm:pt>
    <dgm:pt modelId="{4A18EE41-C52E-40F8-935A-3296C4CECE43}" type="pres">
      <dgm:prSet presAssocID="{F6FE5B57-1053-4618-8B88-370089F44794}" presName="descendantText" presStyleLbl="alignNode1" presStyleIdx="1" presStyleCnt="3">
        <dgm:presLayoutVars>
          <dgm:bulletEnabled/>
        </dgm:presLayoutVars>
      </dgm:prSet>
      <dgm:spPr/>
    </dgm:pt>
    <dgm:pt modelId="{ABADF2FE-33AA-47D0-95FB-ED5F555241CC}" type="pres">
      <dgm:prSet presAssocID="{8E9A3155-9208-43CE-AA9C-CA0706999CC8}" presName="sp" presStyleCnt="0"/>
      <dgm:spPr/>
    </dgm:pt>
    <dgm:pt modelId="{CAD84D8D-8B5C-4C2E-A5A9-CB55298D10E6}" type="pres">
      <dgm:prSet presAssocID="{E6F581B0-6969-46D3-B42A-79D7DA8C627E}" presName="linNode" presStyleCnt="0"/>
      <dgm:spPr/>
    </dgm:pt>
    <dgm:pt modelId="{21B4316B-841E-42E4-AE14-E1AF2E9D5BD0}" type="pres">
      <dgm:prSet presAssocID="{E6F581B0-6969-46D3-B42A-79D7DA8C627E}" presName="parentText" presStyleLbl="solidFgAcc1" presStyleIdx="2" presStyleCnt="3">
        <dgm:presLayoutVars>
          <dgm:chMax val="1"/>
          <dgm:bulletEnabled/>
        </dgm:presLayoutVars>
      </dgm:prSet>
      <dgm:spPr/>
    </dgm:pt>
    <dgm:pt modelId="{7F13E08A-4B2F-4917-8DD1-F2C0A3595951}" type="pres">
      <dgm:prSet presAssocID="{E6F581B0-6969-46D3-B42A-79D7DA8C627E}" presName="descendantText" presStyleLbl="alignNode1" presStyleIdx="2" presStyleCnt="3">
        <dgm:presLayoutVars>
          <dgm:bulletEnabled/>
        </dgm:presLayoutVars>
      </dgm:prSet>
      <dgm:spPr/>
    </dgm:pt>
  </dgm:ptLst>
  <dgm:cxnLst>
    <dgm:cxn modelId="{C4C50A16-6EDA-4699-8BFA-DB3FDEED230D}" srcId="{B72E6F2C-6992-4D8B-8DF0-6D22F6126895}" destId="{E6F581B0-6969-46D3-B42A-79D7DA8C627E}" srcOrd="2" destOrd="0" parTransId="{1158EA05-B147-406F-B3F9-CA4A515C4B9D}" sibTransId="{6B3FF599-A2D6-4812-9A4E-00A3F158A743}"/>
    <dgm:cxn modelId="{E4E85423-39C2-4B1E-A531-39A37D48C7E8}" type="presOf" srcId="{5FCDAAD6-214F-424C-B16C-6C90BA9C0895}" destId="{7F13E08A-4B2F-4917-8DD1-F2C0A3595951}" srcOrd="0" destOrd="0" presId="urn:microsoft.com/office/officeart/2016/7/layout/VerticalHollowActionList"/>
    <dgm:cxn modelId="{59EFA828-F0F7-4170-8102-03BFBC164BEF}" srcId="{B72E6F2C-6992-4D8B-8DF0-6D22F6126895}" destId="{9E509FE1-C8A2-4744-95DF-19CB36F41FF4}" srcOrd="0" destOrd="0" parTransId="{82C678D7-08F9-4FED-A3C1-6206DF078208}" sibTransId="{6861F405-58EF-4184-8437-3C31E980FD22}"/>
    <dgm:cxn modelId="{EF83A242-CF71-42BA-AD9C-F0780184CAA7}" type="presOf" srcId="{32308F5C-BAA0-4F24-9F3D-6D0FD6D1120A}" destId="{E950C809-6EE0-407A-9087-921FC03E04AB}" srcOrd="0" destOrd="0" presId="urn:microsoft.com/office/officeart/2016/7/layout/VerticalHollowActionList"/>
    <dgm:cxn modelId="{69606B47-D6B5-47FC-B70C-6D45ACAD1687}" type="presOf" srcId="{9E509FE1-C8A2-4744-95DF-19CB36F41FF4}" destId="{F3DFD1C7-108B-4720-BFBC-798DD80E1272}" srcOrd="0" destOrd="0" presId="urn:microsoft.com/office/officeart/2016/7/layout/VerticalHollowActionList"/>
    <dgm:cxn modelId="{9708244C-FF56-4F57-A0F0-FFEDFE6D411C}" srcId="{9E509FE1-C8A2-4744-95DF-19CB36F41FF4}" destId="{32308F5C-BAA0-4F24-9F3D-6D0FD6D1120A}" srcOrd="0" destOrd="0" parTransId="{553AE46A-8BE3-4787-9502-66B706C2ABE7}" sibTransId="{21879A6F-4BA6-4E53-826C-FF9DEA2D3FB9}"/>
    <dgm:cxn modelId="{E207EB51-1C31-4E3C-95FE-1043BB41AD7E}" type="presOf" srcId="{10C69ACE-A360-4886-BC19-866D57C176BE}" destId="{4A18EE41-C52E-40F8-935A-3296C4CECE43}" srcOrd="0" destOrd="0" presId="urn:microsoft.com/office/officeart/2016/7/layout/VerticalHollowActionList"/>
    <dgm:cxn modelId="{EEA7E2A9-7893-4F12-81BF-CF5BF114CA2E}" srcId="{B72E6F2C-6992-4D8B-8DF0-6D22F6126895}" destId="{F6FE5B57-1053-4618-8B88-370089F44794}" srcOrd="1" destOrd="0" parTransId="{05A23752-55F2-43B3-BCA6-22F9C7F3F108}" sibTransId="{8E9A3155-9208-43CE-AA9C-CA0706999CC8}"/>
    <dgm:cxn modelId="{373659BC-8A6F-4AF6-9E4F-CFB90E24CFF9}" srcId="{E6F581B0-6969-46D3-B42A-79D7DA8C627E}" destId="{5FCDAAD6-214F-424C-B16C-6C90BA9C0895}" srcOrd="0" destOrd="0" parTransId="{EEED9598-17BA-4993-8BFF-B7B71E4A934E}" sibTransId="{86618181-2E71-4840-91A4-C0FE9CC3C2EC}"/>
    <dgm:cxn modelId="{8E77E2C4-BB83-4E6C-868D-9384C4005E45}" type="presOf" srcId="{B72E6F2C-6992-4D8B-8DF0-6D22F6126895}" destId="{9F014EB4-661E-452C-95F0-EAD994BAA4B7}" srcOrd="0" destOrd="0" presId="urn:microsoft.com/office/officeart/2016/7/layout/VerticalHollowActionList"/>
    <dgm:cxn modelId="{F837DBDA-C4DD-46B6-9102-0ED1A50416EE}" type="presOf" srcId="{E6F581B0-6969-46D3-B42A-79D7DA8C627E}" destId="{21B4316B-841E-42E4-AE14-E1AF2E9D5BD0}" srcOrd="0" destOrd="0" presId="urn:microsoft.com/office/officeart/2016/7/layout/VerticalHollowActionList"/>
    <dgm:cxn modelId="{0E1568E8-50FA-4FA4-A780-EF3AEA57FB01}" srcId="{F6FE5B57-1053-4618-8B88-370089F44794}" destId="{10C69ACE-A360-4886-BC19-866D57C176BE}" srcOrd="0" destOrd="0" parTransId="{1DAEA72F-98B3-40F1-9062-576E3740B527}" sibTransId="{E07618AE-1BA8-4477-A799-95471A4A522F}"/>
    <dgm:cxn modelId="{679C19F9-C4DE-4803-8767-C9875CD99E09}" type="presOf" srcId="{F6FE5B57-1053-4618-8B88-370089F44794}" destId="{E345090F-5482-4597-AC80-C61FBB7A24C2}" srcOrd="0" destOrd="0" presId="urn:microsoft.com/office/officeart/2016/7/layout/VerticalHollowActionList"/>
    <dgm:cxn modelId="{BDDDCC84-934F-4D75-9879-A2FA80949654}" type="presParOf" srcId="{9F014EB4-661E-452C-95F0-EAD994BAA4B7}" destId="{580CB4CF-2C5B-4DA5-A617-BB5CA37DFD36}" srcOrd="0" destOrd="0" presId="urn:microsoft.com/office/officeart/2016/7/layout/VerticalHollowActionList"/>
    <dgm:cxn modelId="{2062DFF2-AE15-4329-B483-FBB9D32C8D2C}" type="presParOf" srcId="{580CB4CF-2C5B-4DA5-A617-BB5CA37DFD36}" destId="{F3DFD1C7-108B-4720-BFBC-798DD80E1272}" srcOrd="0" destOrd="0" presId="urn:microsoft.com/office/officeart/2016/7/layout/VerticalHollowActionList"/>
    <dgm:cxn modelId="{745B9FD4-CA8B-401F-80F6-69CE84A0CF67}" type="presParOf" srcId="{580CB4CF-2C5B-4DA5-A617-BB5CA37DFD36}" destId="{E950C809-6EE0-407A-9087-921FC03E04AB}" srcOrd="1" destOrd="0" presId="urn:microsoft.com/office/officeart/2016/7/layout/VerticalHollowActionList"/>
    <dgm:cxn modelId="{3DDD4B30-3D9A-4785-B977-2CBEED655EAA}" type="presParOf" srcId="{9F014EB4-661E-452C-95F0-EAD994BAA4B7}" destId="{CD903944-ED37-443A-8E78-D677DA316945}" srcOrd="1" destOrd="0" presId="urn:microsoft.com/office/officeart/2016/7/layout/VerticalHollowActionList"/>
    <dgm:cxn modelId="{1638E42C-0FCA-4E36-9916-C83BAFF554EF}" type="presParOf" srcId="{9F014EB4-661E-452C-95F0-EAD994BAA4B7}" destId="{5F8185BD-46E7-433D-8D40-53D22A728FB6}" srcOrd="2" destOrd="0" presId="urn:microsoft.com/office/officeart/2016/7/layout/VerticalHollowActionList"/>
    <dgm:cxn modelId="{62FE4286-10F8-4F65-88B1-4852AF97EE54}" type="presParOf" srcId="{5F8185BD-46E7-433D-8D40-53D22A728FB6}" destId="{E345090F-5482-4597-AC80-C61FBB7A24C2}" srcOrd="0" destOrd="0" presId="urn:microsoft.com/office/officeart/2016/7/layout/VerticalHollowActionList"/>
    <dgm:cxn modelId="{F11E9B15-5713-4BA4-AB87-16915B872302}" type="presParOf" srcId="{5F8185BD-46E7-433D-8D40-53D22A728FB6}" destId="{4A18EE41-C52E-40F8-935A-3296C4CECE43}" srcOrd="1" destOrd="0" presId="urn:microsoft.com/office/officeart/2016/7/layout/VerticalHollowActionList"/>
    <dgm:cxn modelId="{79AA2899-0544-40CC-8F60-C9DF1025F2E1}" type="presParOf" srcId="{9F014EB4-661E-452C-95F0-EAD994BAA4B7}" destId="{ABADF2FE-33AA-47D0-95FB-ED5F555241CC}" srcOrd="3" destOrd="0" presId="urn:microsoft.com/office/officeart/2016/7/layout/VerticalHollowActionList"/>
    <dgm:cxn modelId="{BAFE2A2A-BAD5-4CBC-85A5-C72BB0076B43}" type="presParOf" srcId="{9F014EB4-661E-452C-95F0-EAD994BAA4B7}" destId="{CAD84D8D-8B5C-4C2E-A5A9-CB55298D10E6}" srcOrd="4" destOrd="0" presId="urn:microsoft.com/office/officeart/2016/7/layout/VerticalHollowActionList"/>
    <dgm:cxn modelId="{B990F506-F07F-403B-815C-AB3A1B3D769D}" type="presParOf" srcId="{CAD84D8D-8B5C-4C2E-A5A9-CB55298D10E6}" destId="{21B4316B-841E-42E4-AE14-E1AF2E9D5BD0}" srcOrd="0" destOrd="0" presId="urn:microsoft.com/office/officeart/2016/7/layout/VerticalHollowActionList"/>
    <dgm:cxn modelId="{CEE81D99-F2C1-4BF6-B9EA-A9CEF7951957}" type="presParOf" srcId="{CAD84D8D-8B5C-4C2E-A5A9-CB55298D10E6}" destId="{7F13E08A-4B2F-4917-8DD1-F2C0A3595951}" srcOrd="1" destOrd="0" presId="urn:microsoft.com/office/officeart/2016/7/layout/VerticalHollowAction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0C809-6EE0-407A-9087-921FC03E04AB}">
      <dsp:nvSpPr>
        <dsp:cNvPr id="0" name=""/>
        <dsp:cNvSpPr/>
      </dsp:nvSpPr>
      <dsp:spPr>
        <a:xfrm>
          <a:off x="1577340" y="0"/>
          <a:ext cx="6309360" cy="1483872"/>
        </a:xfrm>
        <a:prstGeom prst="rect">
          <a:avLst/>
        </a:prstGeom>
        <a:solidFill>
          <a:schemeClr val="accent1">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19" tIns="376904" rIns="122419" bIns="376904" numCol="1" spcCol="1270" anchor="ctr" anchorCtr="0">
          <a:noAutofit/>
        </a:bodyPr>
        <a:lstStyle/>
        <a:p>
          <a:pPr marL="0" lvl="0" indent="0" algn="l" defTabSz="1244600">
            <a:lnSpc>
              <a:spcPct val="90000"/>
            </a:lnSpc>
            <a:spcBef>
              <a:spcPct val="0"/>
            </a:spcBef>
            <a:spcAft>
              <a:spcPct val="35000"/>
            </a:spcAft>
            <a:buNone/>
          </a:pPr>
          <a:r>
            <a:rPr lang="en-US" sz="2800" kern="1200" dirty="0"/>
            <a:t>Active listening strategies.</a:t>
          </a:r>
        </a:p>
      </dsp:txBody>
      <dsp:txXfrm>
        <a:off x="1577340" y="0"/>
        <a:ext cx="6309360" cy="1483872"/>
      </dsp:txXfrm>
    </dsp:sp>
    <dsp:sp modelId="{F3DFD1C7-108B-4720-BFBC-798DD80E1272}">
      <dsp:nvSpPr>
        <dsp:cNvPr id="0" name=""/>
        <dsp:cNvSpPr/>
      </dsp:nvSpPr>
      <dsp:spPr>
        <a:xfrm>
          <a:off x="0" y="1447"/>
          <a:ext cx="1577340" cy="1483872"/>
        </a:xfrm>
        <a:prstGeom prst="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468" tIns="146574" rIns="83468" bIns="146574" numCol="1" spcCol="1270" anchor="ctr" anchorCtr="0">
          <a:noAutofit/>
        </a:bodyPr>
        <a:lstStyle/>
        <a:p>
          <a:pPr marL="0" lvl="0" indent="0" algn="ctr" defTabSz="1244600">
            <a:lnSpc>
              <a:spcPct val="90000"/>
            </a:lnSpc>
            <a:spcBef>
              <a:spcPct val="0"/>
            </a:spcBef>
            <a:spcAft>
              <a:spcPct val="35000"/>
            </a:spcAft>
            <a:buNone/>
          </a:pPr>
          <a:r>
            <a:rPr lang="en-US" sz="2800" kern="1200" dirty="0"/>
            <a:t>Describe</a:t>
          </a:r>
        </a:p>
      </dsp:txBody>
      <dsp:txXfrm>
        <a:off x="0" y="1447"/>
        <a:ext cx="1577340" cy="1483872"/>
      </dsp:txXfrm>
    </dsp:sp>
    <dsp:sp modelId="{4A18EE41-C52E-40F8-935A-3296C4CECE43}">
      <dsp:nvSpPr>
        <dsp:cNvPr id="0" name=""/>
        <dsp:cNvSpPr/>
      </dsp:nvSpPr>
      <dsp:spPr>
        <a:xfrm>
          <a:off x="1577340" y="1574352"/>
          <a:ext cx="6309360" cy="1483872"/>
        </a:xfrm>
        <a:prstGeom prst="rect">
          <a:avLst/>
        </a:prstGeom>
        <a:solidFill>
          <a:schemeClr val="accent1">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19" tIns="376904" rIns="122419" bIns="376904" numCol="1" spcCol="1270" anchor="ctr" anchorCtr="0">
          <a:noAutofit/>
        </a:bodyPr>
        <a:lstStyle/>
        <a:p>
          <a:pPr marL="0" lvl="0" indent="0" algn="l" defTabSz="1244600">
            <a:lnSpc>
              <a:spcPct val="90000"/>
            </a:lnSpc>
            <a:spcBef>
              <a:spcPct val="0"/>
            </a:spcBef>
            <a:spcAft>
              <a:spcPct val="35000"/>
            </a:spcAft>
            <a:buNone/>
          </a:pPr>
          <a:r>
            <a:rPr lang="en-US" sz="2800" kern="1200" dirty="0"/>
            <a:t>Processes for problem-solving and conflict resolution.</a:t>
          </a:r>
        </a:p>
      </dsp:txBody>
      <dsp:txXfrm>
        <a:off x="1577340" y="1574352"/>
        <a:ext cx="6309360" cy="1483872"/>
      </dsp:txXfrm>
    </dsp:sp>
    <dsp:sp modelId="{E345090F-5482-4597-AC80-C61FBB7A24C2}">
      <dsp:nvSpPr>
        <dsp:cNvPr id="0" name=""/>
        <dsp:cNvSpPr/>
      </dsp:nvSpPr>
      <dsp:spPr>
        <a:xfrm>
          <a:off x="0" y="1574352"/>
          <a:ext cx="1577340" cy="1483872"/>
        </a:xfrm>
        <a:prstGeom prst="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468" tIns="146574" rIns="83468" bIns="146574" numCol="1" spcCol="1270" anchor="ctr" anchorCtr="0">
          <a:noAutofit/>
        </a:bodyPr>
        <a:lstStyle/>
        <a:p>
          <a:pPr marL="0" lvl="0" indent="0" algn="ctr" defTabSz="1244600">
            <a:lnSpc>
              <a:spcPct val="90000"/>
            </a:lnSpc>
            <a:spcBef>
              <a:spcPct val="0"/>
            </a:spcBef>
            <a:spcAft>
              <a:spcPct val="35000"/>
            </a:spcAft>
            <a:buNone/>
          </a:pPr>
          <a:r>
            <a:rPr lang="en-US" sz="2800" kern="1200" dirty="0"/>
            <a:t>Identify</a:t>
          </a:r>
        </a:p>
      </dsp:txBody>
      <dsp:txXfrm>
        <a:off x="0" y="1574352"/>
        <a:ext cx="1577340" cy="1483872"/>
      </dsp:txXfrm>
    </dsp:sp>
    <dsp:sp modelId="{7F13E08A-4B2F-4917-8DD1-F2C0A3595951}">
      <dsp:nvSpPr>
        <dsp:cNvPr id="0" name=""/>
        <dsp:cNvSpPr/>
      </dsp:nvSpPr>
      <dsp:spPr>
        <a:xfrm>
          <a:off x="1577340" y="3147257"/>
          <a:ext cx="6309360" cy="1483872"/>
        </a:xfrm>
        <a:prstGeom prst="rect">
          <a:avLst/>
        </a:prstGeom>
        <a:solidFill>
          <a:schemeClr val="accent1">
            <a:lumMod val="40000"/>
            <a:lumOff val="6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419" tIns="376904" rIns="122419" bIns="376904" numCol="1" spcCol="1270" anchor="ctr" anchorCtr="0">
          <a:noAutofit/>
        </a:bodyPr>
        <a:lstStyle/>
        <a:p>
          <a:pPr marL="0" lvl="0" indent="0" algn="l" defTabSz="1244600">
            <a:lnSpc>
              <a:spcPct val="90000"/>
            </a:lnSpc>
            <a:spcBef>
              <a:spcPct val="0"/>
            </a:spcBef>
            <a:spcAft>
              <a:spcPct val="35000"/>
            </a:spcAft>
            <a:buNone/>
          </a:pPr>
          <a:r>
            <a:rPr lang="en-US" sz="2800" kern="1200" dirty="0"/>
            <a:t>Alternative means for communication within the team.</a:t>
          </a:r>
        </a:p>
      </dsp:txBody>
      <dsp:txXfrm>
        <a:off x="1577340" y="3147257"/>
        <a:ext cx="6309360" cy="1483872"/>
      </dsp:txXfrm>
    </dsp:sp>
    <dsp:sp modelId="{21B4316B-841E-42E4-AE14-E1AF2E9D5BD0}">
      <dsp:nvSpPr>
        <dsp:cNvPr id="0" name=""/>
        <dsp:cNvSpPr/>
      </dsp:nvSpPr>
      <dsp:spPr>
        <a:xfrm>
          <a:off x="0" y="3147257"/>
          <a:ext cx="1577340" cy="1483872"/>
        </a:xfrm>
        <a:prstGeom prst="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468" tIns="146574" rIns="83468" bIns="146574" numCol="1" spcCol="1270" anchor="ctr" anchorCtr="0">
          <a:noAutofit/>
        </a:bodyPr>
        <a:lstStyle/>
        <a:p>
          <a:pPr marL="0" lvl="0" indent="0" algn="ctr" defTabSz="1244600">
            <a:lnSpc>
              <a:spcPct val="90000"/>
            </a:lnSpc>
            <a:spcBef>
              <a:spcPct val="0"/>
            </a:spcBef>
            <a:spcAft>
              <a:spcPct val="35000"/>
            </a:spcAft>
            <a:buNone/>
          </a:pPr>
          <a:r>
            <a:rPr lang="en-US" sz="2800" kern="1200" dirty="0"/>
            <a:t>Identify and describe</a:t>
          </a:r>
        </a:p>
      </dsp:txBody>
      <dsp:txXfrm>
        <a:off x="0" y="3147257"/>
        <a:ext cx="1577340" cy="148387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DF906-4FFA-47C9-999B-C15608FB3769}" type="datetimeFigureOut">
              <a:rPr lang="en-US" smtClean="0"/>
              <a:t>3/7/2022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7CA01-7CB4-4735-973E-DF46F15CAA14}" type="slidenum">
              <a:rPr lang="en-US" smtClean="0"/>
              <a:t>‹#›</a:t>
            </a:fld>
            <a:endParaRPr lang="en-US" dirty="0"/>
          </a:p>
        </p:txBody>
      </p:sp>
    </p:spTree>
    <p:extLst>
      <p:ext uri="{BB962C8B-B14F-4D97-AF65-F5344CB8AC3E}">
        <p14:creationId xmlns:p14="http://schemas.microsoft.com/office/powerpoint/2010/main" val="8303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07CA01-7CB4-4735-973E-DF46F15CAA14}" type="slidenum">
              <a:rPr lang="en-US" smtClean="0"/>
              <a:t>4</a:t>
            </a:fld>
            <a:endParaRPr lang="en-US" dirty="0"/>
          </a:p>
        </p:txBody>
      </p:sp>
    </p:spTree>
    <p:extLst>
      <p:ext uri="{BB962C8B-B14F-4D97-AF65-F5344CB8AC3E}">
        <p14:creationId xmlns:p14="http://schemas.microsoft.com/office/powerpoint/2010/main" val="162833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15</a:t>
            </a:fld>
            <a:endParaRPr lang="en-US" dirty="0"/>
          </a:p>
        </p:txBody>
      </p:sp>
    </p:spTree>
    <p:extLst>
      <p:ext uri="{BB962C8B-B14F-4D97-AF65-F5344CB8AC3E}">
        <p14:creationId xmlns:p14="http://schemas.microsoft.com/office/powerpoint/2010/main" val="2097170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Environmental conditions – Factors such as the temperature, humidity, ventilation, acoustics, lighting, etc. of the space may impact attention and listening.</a:t>
            </a:r>
          </a:p>
          <a:p>
            <a:pPr marL="171450" indent="-171450">
              <a:buFont typeface="Arial" panose="020B0604020202020204" pitchFamily="34" charset="0"/>
              <a:buChar char="•"/>
            </a:pPr>
            <a:r>
              <a:rPr lang="en-US" dirty="0"/>
              <a:t>Distance from the speaker – The farther from the speaker, the more likely the listening process will be impacted and some words not heard or misunderstood. This may be exacerbated if the listener has a hearing loss.</a:t>
            </a:r>
          </a:p>
          <a:p>
            <a:pPr marL="171450" indent="-171450">
              <a:buFont typeface="Arial" panose="020B0604020202020204" pitchFamily="34" charset="0"/>
              <a:buChar char="•"/>
            </a:pPr>
            <a:r>
              <a:rPr lang="en-US" dirty="0"/>
              <a:t>Attitude of the listener – Some listeners may judge what the speaker is saying or what they think they will be saying. For example, the EI or preschool teacher may consider themselves the professional and the expert on child development and devalue what the parent is saying. Or, this is a family with whom the EI or teacher has been working with and thinks they can predict what is going to be said, so stop listening.</a:t>
            </a:r>
          </a:p>
          <a:p>
            <a:pPr marL="171450" indent="-171450">
              <a:buFont typeface="Arial" panose="020B0604020202020204" pitchFamily="34" charset="0"/>
              <a:buChar char="•"/>
            </a:pPr>
            <a:r>
              <a:rPr lang="en-US" dirty="0"/>
              <a:t>Speed of the speaker – Some individuals may speak very fast, making it difficult for some listeners to concentrate on what they are saying. Some may speak slowly and hesitantly, resulting in some listeners distracted by wanting them “to move on” with what they are saying.</a:t>
            </a:r>
          </a:p>
          <a:p>
            <a:pPr marL="171450" indent="-171450">
              <a:buFont typeface="Arial" panose="020B0604020202020204" pitchFamily="34" charset="0"/>
              <a:buChar char="•"/>
            </a:pPr>
            <a:r>
              <a:rPr lang="en-US" dirty="0"/>
              <a:t>Speaker’s nonverbal communication – Some speakers may use little or no verbal cues such as facial expressions, eye contact, gestures, etc. to help convey the meaning of their message or the feeling behind the message.</a:t>
            </a:r>
          </a:p>
          <a:p>
            <a:pPr marL="171450" indent="-171450">
              <a:buFont typeface="Arial" panose="020B0604020202020204" pitchFamily="34" charset="0"/>
              <a:buChar char="•"/>
            </a:pPr>
            <a:r>
              <a:rPr lang="en-US" dirty="0"/>
              <a:t>Language of the speaker -  Some speakers may use a very quiet voice or monotone when talking, thus, making it difficult to maintain listening. Others may have a dialect or accent that requires extra attention. Still other speakers may need an interpreter (e.g., sign language, another verbal language), again, often requiring more intense concentration on the part of the listener.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16</a:t>
            </a:fld>
            <a:endParaRPr lang="en-US" dirty="0"/>
          </a:p>
        </p:txBody>
      </p:sp>
    </p:spTree>
    <p:extLst>
      <p:ext uri="{BB962C8B-B14F-4D97-AF65-F5344CB8AC3E}">
        <p14:creationId xmlns:p14="http://schemas.microsoft.com/office/powerpoint/2010/main" val="2389167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Identify the problem – State the problem specifically and identify what aspect of the team’s goal(s) is/are being impacted.</a:t>
            </a:r>
          </a:p>
          <a:p>
            <a:pPr marL="228600" indent="-228600">
              <a:buAutoNum type="arabicPeriod"/>
            </a:pPr>
            <a:r>
              <a:rPr lang="en-US" dirty="0"/>
              <a:t>Define the context of the problem – Specify any underlying causes, gather any available data to clarify the problem, determine and collect any additional resources needed to clarify the problem.</a:t>
            </a:r>
          </a:p>
          <a:p>
            <a:pPr marL="228600" indent="-228600">
              <a:buAutoNum type="arabicPeriod"/>
            </a:pPr>
            <a:r>
              <a:rPr lang="en-US" dirty="0"/>
              <a:t>Explore possible solutions - Involve the entire team in generating possible solutions, ensure that possible solutions align with the team’s and program’s goals, identify both short-term and long-term solutions.</a:t>
            </a:r>
          </a:p>
          <a:p>
            <a:pPr marL="228600" indent="-228600">
              <a:buAutoNum type="arabicPeriod"/>
            </a:pPr>
            <a:r>
              <a:rPr lang="en-US" dirty="0"/>
              <a:t>Select the “best” solution – Evaluate possible solutions in relationship to the team’s goal(s) and desired outcome(s), consider all possible solutions without bias, state the selected solution explicitly.</a:t>
            </a:r>
          </a:p>
          <a:p>
            <a:pPr marL="228600" indent="-228600">
              <a:buAutoNum type="arabicPeriod"/>
            </a:pPr>
            <a:r>
              <a:rPr lang="en-US" dirty="0"/>
              <a:t> Implement the selected solution – Plan for and implement.</a:t>
            </a:r>
          </a:p>
          <a:p>
            <a:pPr marL="228600" indent="-228600">
              <a:buAutoNum type="arabicPeriod"/>
            </a:pPr>
            <a:r>
              <a:rPr lang="en-US" dirty="0"/>
              <a:t>Monitor outcomes and seek feedback – Develop measures for monitoring and collect data, gather feedback from all relevant consumers/stakeholders of the implementation, evaluate outcomes.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18</a:t>
            </a:fld>
            <a:endParaRPr lang="en-US" dirty="0"/>
          </a:p>
        </p:txBody>
      </p:sp>
    </p:spTree>
    <p:extLst>
      <p:ext uri="{BB962C8B-B14F-4D97-AF65-F5344CB8AC3E}">
        <p14:creationId xmlns:p14="http://schemas.microsoft.com/office/powerpoint/2010/main" val="1879706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19</a:t>
            </a:fld>
            <a:endParaRPr lang="en-US" dirty="0"/>
          </a:p>
        </p:txBody>
      </p:sp>
    </p:spTree>
    <p:extLst>
      <p:ext uri="{BB962C8B-B14F-4D97-AF65-F5344CB8AC3E}">
        <p14:creationId xmlns:p14="http://schemas.microsoft.com/office/powerpoint/2010/main" val="2389734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definitions of conflict and conflict resolution.</a:t>
            </a:r>
          </a:p>
          <a:p>
            <a:endParaRPr lang="en-US" dirty="0"/>
          </a:p>
          <a:p>
            <a:r>
              <a:rPr lang="en-US" dirty="0"/>
              <a:t>Some may think that conflict is negative and disruptive to a team’s performance and ability to achieve its goals. However, if resolved in a way to reach a solution to the conflict it can result in positive change and team growth and improved interactions. </a:t>
            </a:r>
          </a:p>
          <a:p>
            <a:endParaRPr lang="en-US" dirty="0"/>
          </a:p>
          <a:p>
            <a:r>
              <a:rPr lang="en-US" dirty="0"/>
              <a:t>However, unresolved conflicts will likely lead to dysfunctional team functioning. An impartial  party will often be needed to “mediate” the conflict resolution. This could be someone within the team who takes the lead in doing this, or someone external to the team. The next slide will identify five steps in the conflict resolution process. </a:t>
            </a:r>
          </a:p>
        </p:txBody>
      </p:sp>
      <p:sp>
        <p:nvSpPr>
          <p:cNvPr id="4" name="Slide Number Placeholder 3"/>
          <p:cNvSpPr>
            <a:spLocks noGrp="1"/>
          </p:cNvSpPr>
          <p:nvPr>
            <p:ph type="sldNum" sz="quarter" idx="5"/>
          </p:nvPr>
        </p:nvSpPr>
        <p:spPr/>
        <p:txBody>
          <a:bodyPr/>
          <a:lstStyle/>
          <a:p>
            <a:fld id="{6607CA01-7CB4-4735-973E-DF46F15CAA14}" type="slidenum">
              <a:rPr lang="en-US" smtClean="0"/>
              <a:t>20</a:t>
            </a:fld>
            <a:endParaRPr lang="en-US" dirty="0"/>
          </a:p>
        </p:txBody>
      </p:sp>
    </p:spTree>
    <p:extLst>
      <p:ext uri="{BB962C8B-B14F-4D97-AF65-F5344CB8AC3E}">
        <p14:creationId xmlns:p14="http://schemas.microsoft.com/office/powerpoint/2010/main" val="2862196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Define the source of the conflict – Identify the specific point(s) of disagreement. Each party should agree on what the disagreement is. This may involve a discussion of what needs are not being met, what the “real” issue(s) are, and what the differing points of view are. </a:t>
            </a:r>
          </a:p>
          <a:p>
            <a:pPr marL="228600" indent="-228600">
              <a:buAutoNum type="arabicPeriod"/>
            </a:pPr>
            <a:r>
              <a:rPr lang="en-US" dirty="0"/>
              <a:t>Establish a desired outcome for the conflict – Each individual agrees to an acceptable outcome for the conflict.</a:t>
            </a:r>
          </a:p>
          <a:p>
            <a:pPr marL="228600" indent="-228600">
              <a:buAutoNum type="arabicPeriod"/>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Discuss possible solutions for achieving the common outcome – This step involves brainstorming possible solutions/strategies for meeting the common outcome. It will involve each individual listening to the other(s) and working together to identify how the outcome can be met. </a:t>
            </a:r>
          </a:p>
          <a:p>
            <a:pPr marL="228600" indent="-228600">
              <a:buAutoNum type="arabicPeriod"/>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Decide on the best solution for resolving the conflict – All individuals involved agree on the best solution or the solution that all “can live with”. This step also includes discussing what led to the conflict and how that can be prevented in the future.</a:t>
            </a:r>
          </a:p>
          <a:p>
            <a:pPr marL="228600" indent="-228600">
              <a:buAutoNum type="arabicPeriod"/>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Agree on a solution and the responsibilities of each individual – Each individual involved in the conflict verbally states that they agree to the solution and what their responsibility is in maintaining the solution. </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22</a:t>
            </a:fld>
            <a:endParaRPr lang="en-US" dirty="0"/>
          </a:p>
        </p:txBody>
      </p:sp>
    </p:spTree>
    <p:extLst>
      <p:ext uri="{BB962C8B-B14F-4D97-AF65-F5344CB8AC3E}">
        <p14:creationId xmlns:p14="http://schemas.microsoft.com/office/powerpoint/2010/main" val="93487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us tends to approach conflict differently. This video identifies using media clips, five styles of approaching conflict: avoidance, competition, compromise, collaboration, and accommodation.</a:t>
            </a:r>
          </a:p>
        </p:txBody>
      </p:sp>
      <p:sp>
        <p:nvSpPr>
          <p:cNvPr id="4" name="Slide Number Placeholder 3"/>
          <p:cNvSpPr>
            <a:spLocks noGrp="1"/>
          </p:cNvSpPr>
          <p:nvPr>
            <p:ph type="sldNum" sz="quarter" idx="5"/>
          </p:nvPr>
        </p:nvSpPr>
        <p:spPr/>
        <p:txBody>
          <a:bodyPr/>
          <a:lstStyle/>
          <a:p>
            <a:fld id="{6607CA01-7CB4-4735-973E-DF46F15CAA14}" type="slidenum">
              <a:rPr lang="en-US" smtClean="0"/>
              <a:t>23</a:t>
            </a:fld>
            <a:endParaRPr lang="en-US" dirty="0"/>
          </a:p>
        </p:txBody>
      </p:sp>
    </p:spTree>
    <p:extLst>
      <p:ext uri="{BB962C8B-B14F-4D97-AF65-F5344CB8AC3E}">
        <p14:creationId xmlns:p14="http://schemas.microsoft.com/office/powerpoint/2010/main" val="2647140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24</a:t>
            </a:fld>
            <a:endParaRPr lang="en-US" dirty="0"/>
          </a:p>
        </p:txBody>
      </p:sp>
    </p:spTree>
    <p:extLst>
      <p:ext uri="{BB962C8B-B14F-4D97-AF65-F5344CB8AC3E}">
        <p14:creationId xmlns:p14="http://schemas.microsoft.com/office/powerpoint/2010/main" val="3100111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25</a:t>
            </a:fld>
            <a:endParaRPr lang="en-US" dirty="0"/>
          </a:p>
        </p:txBody>
      </p:sp>
    </p:spTree>
    <p:extLst>
      <p:ext uri="{BB962C8B-B14F-4D97-AF65-F5344CB8AC3E}">
        <p14:creationId xmlns:p14="http://schemas.microsoft.com/office/powerpoint/2010/main" val="4133642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27</a:t>
            </a:fld>
            <a:endParaRPr lang="en-US" dirty="0"/>
          </a:p>
        </p:txBody>
      </p:sp>
    </p:spTree>
    <p:extLst>
      <p:ext uri="{BB962C8B-B14F-4D97-AF65-F5344CB8AC3E}">
        <p14:creationId xmlns:p14="http://schemas.microsoft.com/office/powerpoint/2010/main" val="405319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discussing several communication strategies that can be used within teams to facilitate collaboration. Active listening is essential to effective communication. Several other strategies are used to facilitate listening and to let the speaker know that what they are saying is important and being heard. These are nonverbal communication, paraphrasing, and questioning. Each of these will be discussed in more detail.  </a:t>
            </a:r>
          </a:p>
        </p:txBody>
      </p:sp>
      <p:sp>
        <p:nvSpPr>
          <p:cNvPr id="4" name="Slide Number Placeholder 3"/>
          <p:cNvSpPr>
            <a:spLocks noGrp="1"/>
          </p:cNvSpPr>
          <p:nvPr>
            <p:ph type="sldNum" sz="quarter" idx="5"/>
          </p:nvPr>
        </p:nvSpPr>
        <p:spPr/>
        <p:txBody>
          <a:bodyPr/>
          <a:lstStyle/>
          <a:p>
            <a:fld id="{6607CA01-7CB4-4735-973E-DF46F15CAA14}" type="slidenum">
              <a:rPr lang="en-US" smtClean="0"/>
              <a:t>6</a:t>
            </a:fld>
            <a:endParaRPr lang="en-US" dirty="0"/>
          </a:p>
        </p:txBody>
      </p:sp>
    </p:spTree>
    <p:extLst>
      <p:ext uri="{BB962C8B-B14F-4D97-AF65-F5344CB8AC3E}">
        <p14:creationId xmlns:p14="http://schemas.microsoft.com/office/powerpoint/2010/main" val="3110987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Conduit – This is the primary role of the interpreter who communicates everything exactly as it is said. The interpreter should reflect the tone, volume, and inflection of the speaker. The interpreter also manages the flow and speed of the conversation. First person language is used in this role.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Clarifier – If signs of confusion are evident, the interpreter must ask permission and have a signal to interrupt the communication process.  The interpreter, using third person (e.g., Tanya would like to…), requests an unfamiliar word/phrase be simplified, or, if there is no equivalent word/phrase in either language use analogies/word pictures.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Cultural broker/mediator – This role is based on the interpreter having knowledge of the culture represented.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Advocate – This role is sometimes included as a 4</a:t>
            </a:r>
            <a:r>
              <a:rPr kumimoji="0" lang="en-US" sz="26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role. In this role, the interpreter acts on certain issues that they think are necessary for the family/child to get the services needed.</a:t>
            </a: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29</a:t>
            </a:fld>
            <a:endParaRPr lang="en-US" dirty="0"/>
          </a:p>
        </p:txBody>
      </p:sp>
    </p:spTree>
    <p:extLst>
      <p:ext uri="{BB962C8B-B14F-4D97-AF65-F5344CB8AC3E}">
        <p14:creationId xmlns:p14="http://schemas.microsoft.com/office/powerpoint/2010/main" val="3436374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Best Practices for Communicating Through an Interpreter link is designed for health care professionals, so “patient” is used. Practices would be the same in an EI/ECSE setting. </a:t>
            </a: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30</a:t>
            </a:fld>
            <a:endParaRPr lang="en-US" dirty="0"/>
          </a:p>
        </p:txBody>
      </p:sp>
    </p:spTree>
    <p:extLst>
      <p:ext uri="{BB962C8B-B14F-4D97-AF65-F5344CB8AC3E}">
        <p14:creationId xmlns:p14="http://schemas.microsoft.com/office/powerpoint/2010/main" val="2286083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31</a:t>
            </a:fld>
            <a:endParaRPr lang="en-US" dirty="0"/>
          </a:p>
        </p:txBody>
      </p:sp>
    </p:spTree>
    <p:extLst>
      <p:ext uri="{BB962C8B-B14F-4D97-AF65-F5344CB8AC3E}">
        <p14:creationId xmlns:p14="http://schemas.microsoft.com/office/powerpoint/2010/main" val="663033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ECTA hand-out authored by Larry Edelman (URL in the reference list below) provides tips for implementing the above, along with more specific tips for home visitors and meeting hosts. It also has video examples of videoconference and other resources.</a:t>
            </a:r>
          </a:p>
        </p:txBody>
      </p:sp>
      <p:sp>
        <p:nvSpPr>
          <p:cNvPr id="4" name="Slide Number Placeholder 3"/>
          <p:cNvSpPr>
            <a:spLocks noGrp="1"/>
          </p:cNvSpPr>
          <p:nvPr>
            <p:ph type="sldNum" sz="quarter" idx="5"/>
          </p:nvPr>
        </p:nvSpPr>
        <p:spPr/>
        <p:txBody>
          <a:bodyPr/>
          <a:lstStyle/>
          <a:p>
            <a:fld id="{6607CA01-7CB4-4735-973E-DF46F15CAA14}" type="slidenum">
              <a:rPr lang="en-US" smtClean="0"/>
              <a:t>33</a:t>
            </a:fld>
            <a:endParaRPr lang="en-US" dirty="0"/>
          </a:p>
        </p:txBody>
      </p:sp>
    </p:spTree>
    <p:extLst>
      <p:ext uri="{BB962C8B-B14F-4D97-AF65-F5344CB8AC3E}">
        <p14:creationId xmlns:p14="http://schemas.microsoft.com/office/powerpoint/2010/main" val="526171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34</a:t>
            </a:fld>
            <a:endParaRPr lang="en-US" dirty="0"/>
          </a:p>
        </p:txBody>
      </p:sp>
    </p:spTree>
    <p:extLst>
      <p:ext uri="{BB962C8B-B14F-4D97-AF65-F5344CB8AC3E}">
        <p14:creationId xmlns:p14="http://schemas.microsoft.com/office/powerpoint/2010/main" val="3773002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30303"/>
                </a:solidFill>
                <a:effectLst/>
                <a:latin typeface="Roboto" panose="02000000000000000000" pitchFamily="2" charset="0"/>
              </a:rPr>
              <a:t>This video from the Ohio Developmental Disabilities Council illustrates a number of ways that video and video conferencing are being used to enhance supports for families and team functioning.</a:t>
            </a: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35</a:t>
            </a:fld>
            <a:endParaRPr lang="en-US" dirty="0"/>
          </a:p>
        </p:txBody>
      </p:sp>
    </p:spTree>
    <p:extLst>
      <p:ext uri="{BB962C8B-B14F-4D97-AF65-F5344CB8AC3E}">
        <p14:creationId xmlns:p14="http://schemas.microsoft.com/office/powerpoint/2010/main" val="21334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37</a:t>
            </a:fld>
            <a:endParaRPr lang="en-US" dirty="0"/>
          </a:p>
        </p:txBody>
      </p:sp>
    </p:spTree>
    <p:extLst>
      <p:ext uri="{BB962C8B-B14F-4D97-AF65-F5344CB8AC3E}">
        <p14:creationId xmlns:p14="http://schemas.microsoft.com/office/powerpoint/2010/main" val="35224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7</a:t>
            </a:fld>
            <a:endParaRPr lang="en-US" dirty="0"/>
          </a:p>
        </p:txBody>
      </p:sp>
    </p:spTree>
    <p:extLst>
      <p:ext uri="{BB962C8B-B14F-4D97-AF65-F5344CB8AC3E}">
        <p14:creationId xmlns:p14="http://schemas.microsoft.com/office/powerpoint/2010/main" val="3688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purposes for listening. These include to obtain information. For example, on an EI team, you may need more information about when mealtime occurs in the family. It is also important to understand the message being conveyed. The preschool teacher may be focusing on how the PT recommends that a child be positioned during circle time. Listening also involves learning more about something. The OT may share why certain activities help promote eye-hand coordination.  And listening can also be for pleasure (e.g., listening to music).     </a:t>
            </a:r>
          </a:p>
        </p:txBody>
      </p:sp>
      <p:sp>
        <p:nvSpPr>
          <p:cNvPr id="4" name="Slide Number Placeholder 3"/>
          <p:cNvSpPr>
            <a:spLocks noGrp="1"/>
          </p:cNvSpPr>
          <p:nvPr>
            <p:ph type="sldNum" sz="quarter" idx="5"/>
          </p:nvPr>
        </p:nvSpPr>
        <p:spPr/>
        <p:txBody>
          <a:bodyPr/>
          <a:lstStyle/>
          <a:p>
            <a:fld id="{6607CA01-7CB4-4735-973E-DF46F15CAA14}" type="slidenum">
              <a:rPr lang="en-US" smtClean="0"/>
              <a:t>8</a:t>
            </a:fld>
            <a:endParaRPr lang="en-US" dirty="0"/>
          </a:p>
        </p:txBody>
      </p:sp>
    </p:spTree>
    <p:extLst>
      <p:ext uri="{BB962C8B-B14F-4D97-AF65-F5344CB8AC3E}">
        <p14:creationId xmlns:p14="http://schemas.microsoft.com/office/powerpoint/2010/main" val="99538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30303"/>
                </a:solidFill>
                <a:effectLst/>
                <a:latin typeface="Roboto" panose="02000000000000000000" pitchFamily="2" charset="0"/>
              </a:rPr>
              <a:t>Listening is one of the most important skills you can have. Being able to do it well has a positive impact on all aspects of your life, including how effective you are at work. Research suggests, however, that we only remember 25-50 percent of what we hear, meaning that we could be missing important messages. </a:t>
            </a:r>
            <a:endParaRPr lang="en-US" dirty="0"/>
          </a:p>
        </p:txBody>
      </p:sp>
      <p:sp>
        <p:nvSpPr>
          <p:cNvPr id="4" name="Slide Number Placeholder 3"/>
          <p:cNvSpPr>
            <a:spLocks noGrp="1"/>
          </p:cNvSpPr>
          <p:nvPr>
            <p:ph type="sldNum" sz="quarter" idx="5"/>
          </p:nvPr>
        </p:nvSpPr>
        <p:spPr/>
        <p:txBody>
          <a:bodyPr/>
          <a:lstStyle/>
          <a:p>
            <a:fld id="{6607CA01-7CB4-4735-973E-DF46F15CAA14}" type="slidenum">
              <a:rPr lang="en-US" smtClean="0"/>
              <a:t>9</a:t>
            </a:fld>
            <a:endParaRPr lang="en-US" dirty="0"/>
          </a:p>
        </p:txBody>
      </p:sp>
    </p:spTree>
    <p:extLst>
      <p:ext uri="{BB962C8B-B14F-4D97-AF65-F5344CB8AC3E}">
        <p14:creationId xmlns:p14="http://schemas.microsoft.com/office/powerpoint/2010/main" val="351618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listening includes these five techniques. Watch the video to learn more about what each of these entail. </a:t>
            </a:r>
          </a:p>
        </p:txBody>
      </p:sp>
      <p:sp>
        <p:nvSpPr>
          <p:cNvPr id="4" name="Slide Number Placeholder 3"/>
          <p:cNvSpPr>
            <a:spLocks noGrp="1"/>
          </p:cNvSpPr>
          <p:nvPr>
            <p:ph type="sldNum" sz="quarter" idx="5"/>
          </p:nvPr>
        </p:nvSpPr>
        <p:spPr/>
        <p:txBody>
          <a:bodyPr/>
          <a:lstStyle/>
          <a:p>
            <a:fld id="{6607CA01-7CB4-4735-973E-DF46F15CAA14}" type="slidenum">
              <a:rPr lang="en-US" smtClean="0"/>
              <a:t>10</a:t>
            </a:fld>
            <a:endParaRPr lang="en-US" dirty="0"/>
          </a:p>
        </p:txBody>
      </p:sp>
    </p:spTree>
    <p:extLst>
      <p:ext uri="{BB962C8B-B14F-4D97-AF65-F5344CB8AC3E}">
        <p14:creationId xmlns:p14="http://schemas.microsoft.com/office/powerpoint/2010/main" val="3902142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nonverbal communication strategies are indicators that a person is paying attention and listening to the speaker.</a:t>
            </a:r>
          </a:p>
        </p:txBody>
      </p:sp>
      <p:sp>
        <p:nvSpPr>
          <p:cNvPr id="4" name="Slide Number Placeholder 3"/>
          <p:cNvSpPr>
            <a:spLocks noGrp="1"/>
          </p:cNvSpPr>
          <p:nvPr>
            <p:ph type="sldNum" sz="quarter" idx="5"/>
          </p:nvPr>
        </p:nvSpPr>
        <p:spPr/>
        <p:txBody>
          <a:bodyPr/>
          <a:lstStyle/>
          <a:p>
            <a:fld id="{6607CA01-7CB4-4735-973E-DF46F15CAA14}" type="slidenum">
              <a:rPr lang="en-US" smtClean="0"/>
              <a:t>12</a:t>
            </a:fld>
            <a:endParaRPr lang="en-US" dirty="0"/>
          </a:p>
        </p:txBody>
      </p:sp>
    </p:spTree>
    <p:extLst>
      <p:ext uri="{BB962C8B-B14F-4D97-AF65-F5344CB8AC3E}">
        <p14:creationId xmlns:p14="http://schemas.microsoft.com/office/powerpoint/2010/main" val="1418188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purpose of paraphrasing is to clarify or verify what the speaker has said and if what you have paraphrased is not accurate, the speaker can correct that.</a:t>
            </a:r>
          </a:p>
        </p:txBody>
      </p:sp>
      <p:sp>
        <p:nvSpPr>
          <p:cNvPr id="4" name="Slide Number Placeholder 3"/>
          <p:cNvSpPr>
            <a:spLocks noGrp="1"/>
          </p:cNvSpPr>
          <p:nvPr>
            <p:ph type="sldNum" sz="quarter" idx="5"/>
          </p:nvPr>
        </p:nvSpPr>
        <p:spPr/>
        <p:txBody>
          <a:bodyPr/>
          <a:lstStyle/>
          <a:p>
            <a:fld id="{6607CA01-7CB4-4735-973E-DF46F15CAA14}" type="slidenum">
              <a:rPr lang="en-US" smtClean="0"/>
              <a:t>13</a:t>
            </a:fld>
            <a:endParaRPr lang="en-US" dirty="0"/>
          </a:p>
        </p:txBody>
      </p:sp>
    </p:spTree>
    <p:extLst>
      <p:ext uri="{BB962C8B-B14F-4D97-AF65-F5344CB8AC3E}">
        <p14:creationId xmlns:p14="http://schemas.microsoft.com/office/powerpoint/2010/main" val="284651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open-ended questions – What is a typical day for Joshua? What are Lily’s favorite toys? What do you think will happen if….?</a:t>
            </a:r>
          </a:p>
          <a:p>
            <a:endParaRPr lang="en-US" dirty="0"/>
          </a:p>
          <a:p>
            <a:r>
              <a:rPr lang="en-US" dirty="0"/>
              <a:t>Examples of close-ended questions – What is Kanesha’s birthday? Do Terek and Liam play together?  </a:t>
            </a:r>
          </a:p>
        </p:txBody>
      </p:sp>
      <p:sp>
        <p:nvSpPr>
          <p:cNvPr id="4" name="Slide Number Placeholder 3"/>
          <p:cNvSpPr>
            <a:spLocks noGrp="1"/>
          </p:cNvSpPr>
          <p:nvPr>
            <p:ph type="sldNum" sz="quarter" idx="5"/>
          </p:nvPr>
        </p:nvSpPr>
        <p:spPr/>
        <p:txBody>
          <a:bodyPr/>
          <a:lstStyle/>
          <a:p>
            <a:fld id="{6607CA01-7CB4-4735-973E-DF46F15CAA14}" type="slidenum">
              <a:rPr lang="en-US" smtClean="0"/>
              <a:t>14</a:t>
            </a:fld>
            <a:endParaRPr lang="en-US" dirty="0"/>
          </a:p>
        </p:txBody>
      </p:sp>
    </p:spTree>
    <p:extLst>
      <p:ext uri="{BB962C8B-B14F-4D97-AF65-F5344CB8AC3E}">
        <p14:creationId xmlns:p14="http://schemas.microsoft.com/office/powerpoint/2010/main" val="4167384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chemeClr val="tx1"/>
                </a:solidFill>
                <a:latin typeface="+mj-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1790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rgbClr val="121F88"/>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334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198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38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121F88"/>
                </a:solidFill>
                <a:latin typeface="+mn-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44644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latin typeface="+mj-lt"/>
              </a:defRPr>
            </a:lvl1pPr>
          </a:lstStyle>
          <a:p>
            <a:r>
              <a:rPr lang="en-US" dirty="0"/>
              <a:t>Click to edit Master title style</a:t>
            </a:r>
          </a:p>
        </p:txBody>
      </p:sp>
      <p:sp>
        <p:nvSpPr>
          <p:cNvPr id="3" name="Content Placeholder 2"/>
          <p:cNvSpPr>
            <a:spLocks noGrp="1"/>
          </p:cNvSpPr>
          <p:nvPr>
            <p:ph sz="half" idx="1"/>
          </p:nvPr>
        </p:nvSpPr>
        <p:spPr>
          <a:xfrm>
            <a:off x="628650" y="2743199"/>
            <a:ext cx="3886200" cy="3433763"/>
          </a:xfrm>
          <a:solidFill>
            <a:srgbClr val="8FAFCF"/>
          </a:solidFill>
        </p:spPr>
        <p:txBody>
          <a:bodyPr/>
          <a:lstStyle>
            <a:lvl1pPr>
              <a:defRPr sz="2400"/>
            </a:lvl1pPr>
            <a:lvl2pPr>
              <a:defRPr sz="2000"/>
            </a:lvl2pPr>
            <a:lvl3pPr>
              <a:defRPr sz="1800"/>
            </a:lvl3pPr>
            <a:lvl4pPr>
              <a:defRPr sz="16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199"/>
            <a:ext cx="3886200" cy="3433763"/>
          </a:xfrm>
          <a:solidFill>
            <a:srgbClr val="FF9797"/>
          </a:solidFill>
        </p:spPr>
        <p:txBody>
          <a:bodyPr/>
          <a:lstStyle>
            <a:lvl1pPr>
              <a:defRPr sz="2400"/>
            </a:lvl1pPr>
            <a:lvl2pPr>
              <a:defRPr sz="2000"/>
            </a:lvl2pPr>
            <a:lvl3pPr>
              <a:defRPr sz="1800"/>
            </a:lvl3pPr>
            <a:lvl4pPr>
              <a:defRPr sz="16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97163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Tree>
    <p:extLst>
      <p:ext uri="{BB962C8B-B14F-4D97-AF65-F5344CB8AC3E}">
        <p14:creationId xmlns:p14="http://schemas.microsoft.com/office/powerpoint/2010/main" val="3559187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57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121F88"/>
                </a:solidFill>
                <a:latin typeface="+mn-lt"/>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9429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02060"/>
                </a:solidFill>
                <a:latin typeface="+mn-lt"/>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6727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48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05331"/>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10083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p:cNvGrpSpPr/>
          <p:nvPr userDrawn="1"/>
        </p:nvGrpSpPr>
        <p:grpSpPr>
          <a:xfrm>
            <a:off x="0" y="6421043"/>
            <a:ext cx="9144000" cy="2"/>
            <a:chOff x="0" y="6475411"/>
            <a:chExt cx="9144000" cy="2"/>
          </a:xfrm>
        </p:grpSpPr>
        <p:cxnSp>
          <p:nvCxnSpPr>
            <p:cNvPr id="8" name="AutoShape 2"/>
            <p:cNvCxnSpPr>
              <a:cxnSpLocks noChangeShapeType="1"/>
            </p:cNvCxnSpPr>
            <p:nvPr userDrawn="1"/>
          </p:nvCxnSpPr>
          <p:spPr bwMode="auto">
            <a:xfrm>
              <a:off x="0" y="6475413"/>
              <a:ext cx="9144000" cy="0"/>
            </a:xfrm>
            <a:prstGeom prst="straightConnector1">
              <a:avLst/>
            </a:prstGeom>
            <a:noFill/>
            <a:ln w="57150" cmpd="sng">
              <a:solidFill>
                <a:srgbClr val="121F88"/>
              </a:solidFill>
              <a:round/>
              <a:headEnd type="none" w="med" len="med"/>
              <a:tailEnd type="none" w="med" len="med"/>
            </a:ln>
            <a:extLst>
              <a:ext uri="{909E8E84-426E-40DD-AFC4-6F175D3DCCD1}">
                <a14:hiddenFill xmlns:a14="http://schemas.microsoft.com/office/drawing/2010/main">
                  <a:noFill/>
                </a14:hiddenFill>
              </a:ext>
            </a:extLst>
          </p:spPr>
        </p:cxnSp>
        <p:cxnSp>
          <p:nvCxnSpPr>
            <p:cNvPr id="13" name="AutoShape 2"/>
            <p:cNvCxnSpPr>
              <a:cxnSpLocks noChangeShapeType="1"/>
            </p:cNvCxnSpPr>
            <p:nvPr userDrawn="1"/>
          </p:nvCxnSpPr>
          <p:spPr bwMode="auto">
            <a:xfrm>
              <a:off x="3888581" y="6475411"/>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grpSp>
      <p:pic>
        <p:nvPicPr>
          <p:cNvPr id="10"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3969426" y="6027457"/>
            <a:ext cx="1369001" cy="78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6912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t2z9mdX1j4A&amp;t=44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nnectmodules.dec-sped.org/connect-modules/learners/module-3/step-3/a-definition/seeking-and-verifying-inform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qiqbmuXAc0g&amp;t=14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di.nih.gov/blog/communities/10-tips-using-sign-language-interprete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refugeehealthta.org/access-to-care/language-access/best-practices-communicating-through-an-interpreter/"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Xl7sCZG9F9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dec-sped.org/dec-recommended-practices" TargetMode="External"/><Relationship Id="rId2" Type="http://schemas.openxmlformats.org/officeDocument/2006/relationships/hyperlink" Target="https://www.cdc.gov/ncbddd/hearingloss/ehdi-data2017.html" TargetMode="External"/><Relationship Id="rId1" Type="http://schemas.openxmlformats.org/officeDocument/2006/relationships/slideLayout" Target="../slideLayouts/slideLayout2.xml"/><Relationship Id="rId5" Type="http://schemas.openxmlformats.org/officeDocument/2006/relationships/hyperlink" Target="https://ectacenter.org/~pdfs/topics/disaster/Video_Conferencing_101.pdf" TargetMode="External"/><Relationship Id="rId4" Type="http://schemas.openxmlformats.org/officeDocument/2006/relationships/hyperlink" Target="https://ecpcta.org/curriculum-module/standard-7-professionalism-and-ethical-practice/"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BB43-6D89-4A01-B4B3-A4D8402B61A8}"/>
              </a:ext>
            </a:extLst>
          </p:cNvPr>
          <p:cNvSpPr>
            <a:spLocks noGrp="1"/>
          </p:cNvSpPr>
          <p:nvPr>
            <p:ph type="ctrTitle"/>
          </p:nvPr>
        </p:nvSpPr>
        <p:spPr/>
        <p:txBody>
          <a:bodyPr>
            <a:normAutofit fontScale="90000"/>
          </a:bodyPr>
          <a:lstStyle/>
          <a:p>
            <a:r>
              <a:rPr lang="en-US" dirty="0">
                <a:solidFill>
                  <a:schemeClr val="tx1"/>
                </a:solidFill>
                <a:latin typeface="+mj-lt"/>
              </a:rPr>
              <a:t>Communication for Effective Teaming in:</a:t>
            </a:r>
            <a:br>
              <a:rPr lang="en-US" sz="4800" dirty="0">
                <a:latin typeface="+mj-lt"/>
              </a:rPr>
            </a:br>
            <a:endParaRPr lang="en-US" sz="4800" dirty="0">
              <a:latin typeface="+mj-lt"/>
            </a:endParaRPr>
          </a:p>
        </p:txBody>
      </p:sp>
      <p:sp>
        <p:nvSpPr>
          <p:cNvPr id="3" name="Subtitle 2">
            <a:extLst>
              <a:ext uri="{FF2B5EF4-FFF2-40B4-BE49-F238E27FC236}">
                <a16:creationId xmlns:a16="http://schemas.microsoft.com/office/drawing/2014/main" id="{DBF078F0-02E8-4C3A-9EE6-20FC6FC38830}"/>
              </a:ext>
            </a:extLst>
          </p:cNvPr>
          <p:cNvSpPr>
            <a:spLocks noGrp="1"/>
          </p:cNvSpPr>
          <p:nvPr>
            <p:ph type="subTitle" idx="1"/>
          </p:nvPr>
        </p:nvSpPr>
        <p:spPr>
          <a:xfrm>
            <a:off x="1143000" y="3113661"/>
            <a:ext cx="6858000" cy="1655762"/>
          </a:xfrm>
        </p:spPr>
        <p:txBody>
          <a:bodyPr>
            <a:normAutofit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Early Intervention/Early Childhood Special Education (EI/ECSE) </a:t>
            </a:r>
          </a:p>
          <a:p>
            <a:endParaRPr lang="en-US" dirty="0"/>
          </a:p>
        </p:txBody>
      </p:sp>
    </p:spTree>
    <p:extLst>
      <p:ext uri="{BB962C8B-B14F-4D97-AF65-F5344CB8AC3E}">
        <p14:creationId xmlns:p14="http://schemas.microsoft.com/office/powerpoint/2010/main" val="2719136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D8F7-4FC3-4C9B-AF02-F04E01273CA5}"/>
              </a:ext>
            </a:extLst>
          </p:cNvPr>
          <p:cNvSpPr>
            <a:spLocks noGrp="1"/>
          </p:cNvSpPr>
          <p:nvPr>
            <p:ph type="title"/>
          </p:nvPr>
        </p:nvSpPr>
        <p:spPr/>
        <p:txBody>
          <a:bodyPr>
            <a:normAutofit/>
          </a:bodyPr>
          <a:lstStyle/>
          <a:p>
            <a:pPr algn="ctr"/>
            <a:r>
              <a:rPr lang="en-US" dirty="0">
                <a:cs typeface="Calibri" panose="020F0502020204030204" pitchFamily="34" charset="0"/>
              </a:rPr>
              <a:t>Active Listening Techniques</a:t>
            </a:r>
          </a:p>
        </p:txBody>
      </p:sp>
      <p:sp>
        <p:nvSpPr>
          <p:cNvPr id="3" name="Content Placeholder 2">
            <a:extLst>
              <a:ext uri="{FF2B5EF4-FFF2-40B4-BE49-F238E27FC236}">
                <a16:creationId xmlns:a16="http://schemas.microsoft.com/office/drawing/2014/main" id="{85F1831C-A047-4BEC-B5A3-6E4D471B8D6F}"/>
              </a:ext>
            </a:extLst>
          </p:cNvPr>
          <p:cNvSpPr>
            <a:spLocks noGrp="1"/>
          </p:cNvSpPr>
          <p:nvPr>
            <p:ph idx="1"/>
          </p:nvPr>
        </p:nvSpPr>
        <p:spPr>
          <a:xfrm>
            <a:off x="628650" y="2048880"/>
            <a:ext cx="7886700" cy="4351338"/>
          </a:xfrm>
        </p:spPr>
        <p:txBody>
          <a:bodyPr>
            <a:normAutofit/>
          </a:bodyPr>
          <a:lstStyle/>
          <a:p>
            <a:pPr marL="514350" indent="-514350">
              <a:buFont typeface="+mj-lt"/>
              <a:buAutoNum type="arabicPeriod"/>
            </a:pPr>
            <a:r>
              <a:rPr lang="en-US" dirty="0"/>
              <a:t>Pay attention,</a:t>
            </a:r>
          </a:p>
          <a:p>
            <a:pPr marL="514350" indent="-514350">
              <a:buFont typeface="+mj-lt"/>
              <a:buAutoNum type="arabicPeriod"/>
            </a:pPr>
            <a:r>
              <a:rPr lang="en-US" dirty="0"/>
              <a:t>Show that you are listening,</a:t>
            </a:r>
          </a:p>
          <a:p>
            <a:pPr marL="514350" indent="-514350">
              <a:buFont typeface="+mj-lt"/>
              <a:buAutoNum type="arabicPeriod"/>
            </a:pPr>
            <a:r>
              <a:rPr lang="en-US" dirty="0"/>
              <a:t>Provide feedback,</a:t>
            </a:r>
          </a:p>
          <a:p>
            <a:pPr marL="514350" indent="-514350">
              <a:buFont typeface="+mj-lt"/>
              <a:buAutoNum type="arabicPeriod"/>
            </a:pPr>
            <a:r>
              <a:rPr lang="en-US" dirty="0"/>
              <a:t>Defer judgment, and </a:t>
            </a:r>
          </a:p>
          <a:p>
            <a:pPr marL="514350" indent="-514350">
              <a:buFont typeface="+mj-lt"/>
              <a:buAutoNum type="arabicPeriod"/>
            </a:pPr>
            <a:r>
              <a:rPr lang="en-US" dirty="0"/>
              <a:t>Respond appropriately.</a:t>
            </a:r>
          </a:p>
        </p:txBody>
      </p:sp>
    </p:spTree>
    <p:extLst>
      <p:ext uri="{BB962C8B-B14F-4D97-AF65-F5344CB8AC3E}">
        <p14:creationId xmlns:p14="http://schemas.microsoft.com/office/powerpoint/2010/main" val="850403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B304-9207-432E-8570-416F45216821}"/>
              </a:ext>
            </a:extLst>
          </p:cNvPr>
          <p:cNvSpPr>
            <a:spLocks noGrp="1"/>
          </p:cNvSpPr>
          <p:nvPr>
            <p:ph type="title"/>
          </p:nvPr>
        </p:nvSpPr>
        <p:spPr>
          <a:xfrm>
            <a:off x="628650" y="423542"/>
            <a:ext cx="7886700" cy="1325563"/>
          </a:xfrm>
        </p:spPr>
        <p:txBody>
          <a:bodyPr/>
          <a:lstStyle/>
          <a:p>
            <a:pPr algn="ctr"/>
            <a:r>
              <a:rPr lang="en-US" dirty="0"/>
              <a:t>Improve Your Listening Skills with Active Listening</a:t>
            </a:r>
          </a:p>
        </p:txBody>
      </p:sp>
      <p:sp>
        <p:nvSpPr>
          <p:cNvPr id="3" name="Content Placeholder 2">
            <a:extLst>
              <a:ext uri="{FF2B5EF4-FFF2-40B4-BE49-F238E27FC236}">
                <a16:creationId xmlns:a16="http://schemas.microsoft.com/office/drawing/2014/main" id="{A989A98C-C820-4EA5-896E-3ABAD54B7C83}"/>
              </a:ext>
            </a:extLst>
          </p:cNvPr>
          <p:cNvSpPr>
            <a:spLocks noGrp="1"/>
          </p:cNvSpPr>
          <p:nvPr>
            <p:ph idx="1"/>
          </p:nvPr>
        </p:nvSpPr>
        <p:spPr>
          <a:xfrm>
            <a:off x="628650" y="2059271"/>
            <a:ext cx="7886700" cy="4351338"/>
          </a:xfrm>
        </p:spPr>
        <p:txBody>
          <a:bodyPr>
            <a:normAutofit/>
          </a:bodyPr>
          <a:lstStyle/>
          <a:p>
            <a:pPr marL="0" indent="0">
              <a:buNone/>
            </a:pPr>
            <a:r>
              <a:rPr lang="en-US" sz="3000" dirty="0">
                <a:hlinkClick r:id="rId2"/>
              </a:rPr>
              <a:t>Improve Your Listening Skills with Active Listening</a:t>
            </a:r>
            <a:r>
              <a:rPr lang="en-US" sz="3000" dirty="0"/>
              <a:t> (2:39)</a:t>
            </a:r>
          </a:p>
          <a:p>
            <a:pPr marL="0" indent="0">
              <a:buNone/>
            </a:pPr>
            <a:r>
              <a:rPr lang="en-US" sz="3000" dirty="0"/>
              <a:t>Watch the video and:</a:t>
            </a:r>
          </a:p>
          <a:p>
            <a:r>
              <a:rPr lang="en-US" sz="3000" dirty="0"/>
              <a:t>Describe the five active listening techniques.</a:t>
            </a:r>
          </a:p>
          <a:p>
            <a:r>
              <a:rPr lang="en-US" sz="3000" dirty="0"/>
              <a:t>Reflect on which techniques you currently use.</a:t>
            </a:r>
          </a:p>
          <a:p>
            <a:r>
              <a:rPr lang="en-US" sz="3000" dirty="0"/>
              <a:t>Reflect on which technique(s) you want to practice improving.  </a:t>
            </a:r>
          </a:p>
          <a:p>
            <a:endParaRPr lang="en-US" dirty="0"/>
          </a:p>
        </p:txBody>
      </p:sp>
    </p:spTree>
    <p:extLst>
      <p:ext uri="{BB962C8B-B14F-4D97-AF65-F5344CB8AC3E}">
        <p14:creationId xmlns:p14="http://schemas.microsoft.com/office/powerpoint/2010/main" val="46961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56E54-19EE-462A-883D-E21360EB779B}"/>
              </a:ext>
            </a:extLst>
          </p:cNvPr>
          <p:cNvSpPr>
            <a:spLocks noGrp="1"/>
          </p:cNvSpPr>
          <p:nvPr>
            <p:ph type="title"/>
          </p:nvPr>
        </p:nvSpPr>
        <p:spPr>
          <a:xfrm>
            <a:off x="628650" y="506670"/>
            <a:ext cx="7886700" cy="1325563"/>
          </a:xfrm>
        </p:spPr>
        <p:txBody>
          <a:bodyPr>
            <a:normAutofit/>
          </a:bodyPr>
          <a:lstStyle/>
          <a:p>
            <a:pPr algn="ctr"/>
            <a:r>
              <a:rPr lang="en-US" dirty="0"/>
              <a:t>Nonverbal Communication to Demonstrate Listening</a:t>
            </a:r>
          </a:p>
        </p:txBody>
      </p:sp>
      <p:sp>
        <p:nvSpPr>
          <p:cNvPr id="3" name="Content Placeholder 2">
            <a:extLst>
              <a:ext uri="{FF2B5EF4-FFF2-40B4-BE49-F238E27FC236}">
                <a16:creationId xmlns:a16="http://schemas.microsoft.com/office/drawing/2014/main" id="{BE8E2E2A-5C8F-463F-A76F-DBB12AEBDAA5}"/>
              </a:ext>
            </a:extLst>
          </p:cNvPr>
          <p:cNvSpPr>
            <a:spLocks noGrp="1"/>
          </p:cNvSpPr>
          <p:nvPr>
            <p:ph idx="1"/>
          </p:nvPr>
        </p:nvSpPr>
        <p:spPr>
          <a:xfrm>
            <a:off x="628650" y="1832233"/>
            <a:ext cx="7886700" cy="4351338"/>
          </a:xfrm>
        </p:spPr>
        <p:txBody>
          <a:bodyPr>
            <a:normAutofit/>
          </a:bodyPr>
          <a:lstStyle/>
          <a:p>
            <a:r>
              <a:rPr lang="en-US" dirty="0"/>
              <a:t>Eye contact,</a:t>
            </a:r>
          </a:p>
          <a:p>
            <a:r>
              <a:rPr lang="en-US" dirty="0"/>
              <a:t>Facial expressions,</a:t>
            </a:r>
          </a:p>
          <a:p>
            <a:r>
              <a:rPr lang="en-US" dirty="0"/>
              <a:t>Head nods,</a:t>
            </a:r>
          </a:p>
          <a:p>
            <a:r>
              <a:rPr lang="en-US" dirty="0"/>
              <a:t>Leaning forward, </a:t>
            </a:r>
          </a:p>
          <a:p>
            <a:r>
              <a:rPr lang="en-US" dirty="0"/>
              <a:t>Arm movement,</a:t>
            </a:r>
          </a:p>
          <a:p>
            <a:r>
              <a:rPr lang="en-US" dirty="0"/>
              <a:t>Body posture, and </a:t>
            </a:r>
          </a:p>
          <a:p>
            <a:r>
              <a:rPr lang="en-US" dirty="0"/>
              <a:t>Utterances such as, “yes”, “unhum”.</a:t>
            </a:r>
          </a:p>
        </p:txBody>
      </p:sp>
    </p:spTree>
    <p:extLst>
      <p:ext uri="{BB962C8B-B14F-4D97-AF65-F5344CB8AC3E}">
        <p14:creationId xmlns:p14="http://schemas.microsoft.com/office/powerpoint/2010/main" val="3914181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2271-8143-499B-B29E-C274A21BD570}"/>
              </a:ext>
            </a:extLst>
          </p:cNvPr>
          <p:cNvSpPr>
            <a:spLocks noGrp="1"/>
          </p:cNvSpPr>
          <p:nvPr>
            <p:ph type="title"/>
          </p:nvPr>
        </p:nvSpPr>
        <p:spPr/>
        <p:txBody>
          <a:bodyPr>
            <a:normAutofit/>
          </a:bodyPr>
          <a:lstStyle/>
          <a:p>
            <a:pPr algn="ctr"/>
            <a:r>
              <a:rPr lang="en-US" dirty="0"/>
              <a:t>Paraphrasing</a:t>
            </a:r>
          </a:p>
        </p:txBody>
      </p:sp>
      <p:sp>
        <p:nvSpPr>
          <p:cNvPr id="3" name="Content Placeholder 2">
            <a:extLst>
              <a:ext uri="{FF2B5EF4-FFF2-40B4-BE49-F238E27FC236}">
                <a16:creationId xmlns:a16="http://schemas.microsoft.com/office/drawing/2014/main" id="{595C650D-D68A-4DE8-BDEA-013E79E4B424}"/>
              </a:ext>
            </a:extLst>
          </p:cNvPr>
          <p:cNvSpPr>
            <a:spLocks noGrp="1"/>
          </p:cNvSpPr>
          <p:nvPr>
            <p:ph idx="1"/>
          </p:nvPr>
        </p:nvSpPr>
        <p:spPr>
          <a:xfrm>
            <a:off x="628650" y="2059271"/>
            <a:ext cx="7886700" cy="4351338"/>
          </a:xfrm>
        </p:spPr>
        <p:txBody>
          <a:bodyPr>
            <a:normAutofit/>
          </a:bodyPr>
          <a:lstStyle/>
          <a:p>
            <a:r>
              <a:rPr lang="en-US" dirty="0"/>
              <a:t>Why – to clarify or verify a point(s) the speaker made,</a:t>
            </a:r>
          </a:p>
          <a:p>
            <a:r>
              <a:rPr lang="en-US" dirty="0"/>
              <a:t>How - summarize what the speaker said, and</a:t>
            </a:r>
          </a:p>
          <a:p>
            <a:r>
              <a:rPr lang="en-US" dirty="0"/>
              <a:t>How – ask the speaker if that is accurate or what they intended to communicate.</a:t>
            </a:r>
          </a:p>
        </p:txBody>
      </p:sp>
    </p:spTree>
    <p:extLst>
      <p:ext uri="{BB962C8B-B14F-4D97-AF65-F5344CB8AC3E}">
        <p14:creationId xmlns:p14="http://schemas.microsoft.com/office/powerpoint/2010/main" val="1608369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2F9B-9ACD-4CBA-98CA-297463FC6C20}"/>
              </a:ext>
            </a:extLst>
          </p:cNvPr>
          <p:cNvSpPr>
            <a:spLocks noGrp="1"/>
          </p:cNvSpPr>
          <p:nvPr>
            <p:ph type="title"/>
          </p:nvPr>
        </p:nvSpPr>
        <p:spPr>
          <a:xfrm>
            <a:off x="628649" y="498934"/>
            <a:ext cx="10152673" cy="735257"/>
          </a:xfrm>
        </p:spPr>
        <p:txBody>
          <a:bodyPr>
            <a:normAutofit/>
          </a:bodyPr>
          <a:lstStyle/>
          <a:p>
            <a:r>
              <a:rPr lang="en-US" dirty="0"/>
              <a:t>Asking Questions</a:t>
            </a:r>
          </a:p>
        </p:txBody>
      </p:sp>
      <p:sp>
        <p:nvSpPr>
          <p:cNvPr id="3" name="Content Placeholder 2">
            <a:extLst>
              <a:ext uri="{FF2B5EF4-FFF2-40B4-BE49-F238E27FC236}">
                <a16:creationId xmlns:a16="http://schemas.microsoft.com/office/drawing/2014/main" id="{90998C07-3C46-47EC-AB66-F90029A58C95}"/>
              </a:ext>
            </a:extLst>
          </p:cNvPr>
          <p:cNvSpPr>
            <a:spLocks noGrp="1"/>
          </p:cNvSpPr>
          <p:nvPr>
            <p:ph idx="1"/>
          </p:nvPr>
        </p:nvSpPr>
        <p:spPr>
          <a:xfrm>
            <a:off x="628650" y="2069662"/>
            <a:ext cx="7886700" cy="4351338"/>
          </a:xfrm>
        </p:spPr>
        <p:txBody>
          <a:bodyPr>
            <a:normAutofit/>
          </a:bodyPr>
          <a:lstStyle/>
          <a:p>
            <a:pPr>
              <a:lnSpc>
                <a:spcPct val="110000"/>
              </a:lnSpc>
            </a:pPr>
            <a:r>
              <a:rPr lang="en-US" dirty="0"/>
              <a:t>Open-ended questions – require thought and more than one-word response; more comprehensive answer based on speaker’s knowledge.</a:t>
            </a:r>
          </a:p>
          <a:p>
            <a:pPr>
              <a:lnSpc>
                <a:spcPct val="110000"/>
              </a:lnSpc>
            </a:pPr>
            <a:r>
              <a:rPr lang="en-US" dirty="0"/>
              <a:t>Close-ended questions – require a one-word or short phrase response. </a:t>
            </a:r>
          </a:p>
        </p:txBody>
      </p:sp>
      <p:pic>
        <p:nvPicPr>
          <p:cNvPr id="4" name="Picture 3" descr="Picture of a question mark on its side with books inside it">
            <a:extLst>
              <a:ext uri="{FF2B5EF4-FFF2-40B4-BE49-F238E27FC236}">
                <a16:creationId xmlns:a16="http://schemas.microsoft.com/office/drawing/2014/main" id="{C3836D87-5E37-46E1-B63E-E8369DC810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69142" y="131233"/>
            <a:ext cx="2280102" cy="1825625"/>
          </a:xfrm>
          <a:prstGeom prst="rect">
            <a:avLst/>
          </a:prstGeom>
        </p:spPr>
      </p:pic>
    </p:spTree>
    <p:extLst>
      <p:ext uri="{BB962C8B-B14F-4D97-AF65-F5344CB8AC3E}">
        <p14:creationId xmlns:p14="http://schemas.microsoft.com/office/powerpoint/2010/main" val="3723466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954D-AE7D-4B9D-ADDE-CA5790E57466}"/>
              </a:ext>
            </a:extLst>
          </p:cNvPr>
          <p:cNvSpPr>
            <a:spLocks noGrp="1"/>
          </p:cNvSpPr>
          <p:nvPr>
            <p:ph type="title"/>
          </p:nvPr>
        </p:nvSpPr>
        <p:spPr>
          <a:xfrm>
            <a:off x="379708" y="416218"/>
            <a:ext cx="8384583" cy="1325563"/>
          </a:xfrm>
        </p:spPr>
        <p:txBody>
          <a:bodyPr>
            <a:normAutofit fontScale="90000"/>
          </a:bodyPr>
          <a:lstStyle/>
          <a:p>
            <a:pPr algn="ctr"/>
            <a:r>
              <a:rPr lang="en-US" dirty="0"/>
              <a:t>Connect Video 3.4: </a:t>
            </a:r>
            <a:br>
              <a:rPr lang="en-US" dirty="0"/>
            </a:br>
            <a:r>
              <a:rPr lang="en-US" dirty="0"/>
              <a:t>Conversation with Examples of Seeking and Verifying Information</a:t>
            </a:r>
          </a:p>
        </p:txBody>
      </p:sp>
      <p:sp>
        <p:nvSpPr>
          <p:cNvPr id="3" name="Content Placeholder 2">
            <a:extLst>
              <a:ext uri="{FF2B5EF4-FFF2-40B4-BE49-F238E27FC236}">
                <a16:creationId xmlns:a16="http://schemas.microsoft.com/office/drawing/2014/main" id="{F122FE6F-C1E7-4337-988D-31E97226C2F2}"/>
              </a:ext>
            </a:extLst>
          </p:cNvPr>
          <p:cNvSpPr>
            <a:spLocks noGrp="1"/>
          </p:cNvSpPr>
          <p:nvPr>
            <p:ph idx="1"/>
          </p:nvPr>
        </p:nvSpPr>
        <p:spPr>
          <a:xfrm>
            <a:off x="628649" y="2383956"/>
            <a:ext cx="7886700" cy="4351338"/>
          </a:xfrm>
        </p:spPr>
        <p:txBody>
          <a:bodyPr>
            <a:noAutofit/>
          </a:bodyPr>
          <a:lstStyle/>
          <a:p>
            <a:pPr marL="0" indent="0">
              <a:lnSpc>
                <a:spcPct val="100000"/>
              </a:lnSpc>
              <a:buNone/>
            </a:pPr>
            <a:r>
              <a:rPr lang="en-US" dirty="0">
                <a:hlinkClick r:id="rId3"/>
              </a:rPr>
              <a:t>Connect Video 3.4: Conversation with Examples of Seeking and Verifying Information</a:t>
            </a:r>
            <a:r>
              <a:rPr lang="en-US" dirty="0"/>
              <a:t> (2:39)</a:t>
            </a:r>
          </a:p>
          <a:p>
            <a:pPr marL="0" indent="0">
              <a:lnSpc>
                <a:spcPct val="100000"/>
              </a:lnSpc>
              <a:buNone/>
            </a:pPr>
            <a:r>
              <a:rPr lang="en-US" dirty="0"/>
              <a:t>Watch the video and identify:</a:t>
            </a:r>
          </a:p>
          <a:p>
            <a:pPr>
              <a:lnSpc>
                <a:spcPct val="100000"/>
              </a:lnSpc>
            </a:pPr>
            <a:r>
              <a:rPr lang="en-US" dirty="0"/>
              <a:t>Examples of the five active listening techniques.</a:t>
            </a:r>
          </a:p>
          <a:p>
            <a:pPr>
              <a:lnSpc>
                <a:spcPct val="100000"/>
              </a:lnSpc>
            </a:pPr>
            <a:r>
              <a:rPr lang="en-US" dirty="0"/>
              <a:t>Examples paraphrasing (i.e., clarifying, verifying).</a:t>
            </a:r>
          </a:p>
          <a:p>
            <a:pPr>
              <a:lnSpc>
                <a:spcPct val="100000"/>
              </a:lnSpc>
            </a:pPr>
            <a:r>
              <a:rPr lang="en-US" dirty="0"/>
              <a:t>Examples of open and close ended questions.</a:t>
            </a:r>
          </a:p>
        </p:txBody>
      </p:sp>
    </p:spTree>
    <p:extLst>
      <p:ext uri="{BB962C8B-B14F-4D97-AF65-F5344CB8AC3E}">
        <p14:creationId xmlns:p14="http://schemas.microsoft.com/office/powerpoint/2010/main" val="224863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337D6-0967-4DFF-9AA3-8C5DC0786334}"/>
              </a:ext>
            </a:extLst>
          </p:cNvPr>
          <p:cNvSpPr>
            <a:spLocks noGrp="1"/>
          </p:cNvSpPr>
          <p:nvPr>
            <p:ph sz="half" idx="1"/>
          </p:nvPr>
        </p:nvSpPr>
        <p:spPr>
          <a:xfrm>
            <a:off x="628649" y="1825625"/>
            <a:ext cx="7081405" cy="4351338"/>
          </a:xfrm>
        </p:spPr>
        <p:txBody>
          <a:bodyPr>
            <a:normAutofit/>
          </a:bodyPr>
          <a:lstStyle/>
          <a:p>
            <a:pPr marL="228600" marR="0" lvl="0" indent="-228600" algn="l" defTabSz="914400" rtl="0" eaLnBrk="1" fontAlgn="auto" latinLnBrk="0" hangingPunct="1">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Environmental conditions,</a:t>
            </a:r>
          </a:p>
          <a:p>
            <a:pPr marL="228600" marR="0" lvl="0" indent="-228600" algn="l" defTabSz="914400" rtl="0" eaLnBrk="1" fontAlgn="auto" latinLnBrk="0" hangingPunct="1">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Distance from speaker,</a:t>
            </a:r>
          </a:p>
          <a:p>
            <a:pPr marL="228600" marR="0" lvl="0" indent="-228600" algn="l" defTabSz="914400" rtl="0" eaLnBrk="1" fontAlgn="auto" latinLnBrk="0" hangingPunct="1">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Attitude of the listener,</a:t>
            </a:r>
          </a:p>
          <a:p>
            <a:pPr lvl="0">
              <a:defRPr/>
            </a:pPr>
            <a:r>
              <a:rPr lang="en-US" dirty="0">
                <a:solidFill>
                  <a:prstClr val="black"/>
                </a:solidFill>
              </a:rPr>
              <a:t>Speed of speaking,</a:t>
            </a:r>
          </a:p>
          <a:p>
            <a:pPr lvl="0">
              <a:defRPr/>
            </a:pPr>
            <a:r>
              <a:rPr lang="en-US" dirty="0">
                <a:solidFill>
                  <a:prstClr val="black"/>
                </a:solidFill>
              </a:rPr>
              <a:t>Speaker’s nonverbal communication, and </a:t>
            </a:r>
          </a:p>
          <a:p>
            <a:pPr lvl="0">
              <a:defRPr/>
            </a:pPr>
            <a:r>
              <a:rPr lang="en-US" dirty="0">
                <a:solidFill>
                  <a:prstClr val="black"/>
                </a:solidFill>
              </a:rPr>
              <a:t>Language of the speaker. </a:t>
            </a:r>
            <a:endParaRPr lang="en-US" dirty="0"/>
          </a:p>
          <a:p>
            <a:pPr marL="0" marR="0" lvl="0" indent="0" algn="l" defTabSz="914400" rtl="0" eaLnBrk="1" fontAlgn="auto" latinLnBrk="0" hangingPunct="1">
              <a:buClrTx/>
              <a:buSz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F7FA2271-8143-499B-B29E-C274A21BD570}"/>
              </a:ext>
            </a:extLst>
          </p:cNvPr>
          <p:cNvSpPr txBox="1">
            <a:spLocks/>
          </p:cNvSpPr>
          <p:nvPr/>
        </p:nvSpPr>
        <p:spPr>
          <a:xfrm>
            <a:off x="628650" y="20533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dirty="0"/>
              <a:t>Barriers to Effective Listening</a:t>
            </a:r>
          </a:p>
        </p:txBody>
      </p:sp>
    </p:spTree>
    <p:extLst>
      <p:ext uri="{BB962C8B-B14F-4D97-AF65-F5344CB8AC3E}">
        <p14:creationId xmlns:p14="http://schemas.microsoft.com/office/powerpoint/2010/main" val="4055593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A3F7E-F4EB-4D68-BCB9-05630F6F68D3}"/>
              </a:ext>
            </a:extLst>
          </p:cNvPr>
          <p:cNvSpPr>
            <a:spLocks noGrp="1"/>
          </p:cNvSpPr>
          <p:nvPr>
            <p:ph type="title"/>
          </p:nvPr>
        </p:nvSpPr>
        <p:spPr/>
        <p:txBody>
          <a:bodyPr>
            <a:normAutofit/>
          </a:bodyPr>
          <a:lstStyle/>
          <a:p>
            <a:pPr algn="ctr"/>
            <a:r>
              <a:rPr lang="en-US" dirty="0"/>
              <a:t>Problem Solving</a:t>
            </a:r>
          </a:p>
        </p:txBody>
      </p:sp>
      <p:sp>
        <p:nvSpPr>
          <p:cNvPr id="3" name="Content Placeholder 2">
            <a:extLst>
              <a:ext uri="{FF2B5EF4-FFF2-40B4-BE49-F238E27FC236}">
                <a16:creationId xmlns:a16="http://schemas.microsoft.com/office/drawing/2014/main" id="{41112C75-2986-4024-99FD-6D2EEA4E3690}"/>
              </a:ext>
            </a:extLst>
          </p:cNvPr>
          <p:cNvSpPr>
            <a:spLocks noGrp="1"/>
          </p:cNvSpPr>
          <p:nvPr>
            <p:ph idx="1"/>
          </p:nvPr>
        </p:nvSpPr>
        <p:spPr>
          <a:xfrm>
            <a:off x="628650" y="2090444"/>
            <a:ext cx="7886700" cy="4351338"/>
          </a:xfrm>
        </p:spPr>
        <p:txBody>
          <a:bodyPr>
            <a:normAutofit/>
          </a:bodyPr>
          <a:lstStyle/>
          <a:p>
            <a:pPr marL="0" indent="0">
              <a:buNone/>
            </a:pPr>
            <a:r>
              <a:rPr lang="en-US" dirty="0"/>
              <a:t>The process of identifying</a:t>
            </a:r>
          </a:p>
          <a:p>
            <a:pPr marL="0" indent="0">
              <a:buNone/>
            </a:pPr>
            <a:r>
              <a:rPr lang="en-US" dirty="0"/>
              <a:t>a problem, developing </a:t>
            </a:r>
          </a:p>
          <a:p>
            <a:pPr marL="0" indent="0">
              <a:buNone/>
            </a:pPr>
            <a:r>
              <a:rPr lang="en-US" dirty="0"/>
              <a:t>possible solutions, and </a:t>
            </a:r>
          </a:p>
          <a:p>
            <a:pPr marL="0" indent="0">
              <a:buNone/>
            </a:pPr>
            <a:r>
              <a:rPr lang="en-US" dirty="0"/>
              <a:t>taking a course of action. </a:t>
            </a:r>
          </a:p>
        </p:txBody>
      </p:sp>
      <p:pic>
        <p:nvPicPr>
          <p:cNvPr id="4" name="Picture 3" descr="Picture of stick figures putting puzzle pieces together to make a light bulb">
            <a:extLst>
              <a:ext uri="{FF2B5EF4-FFF2-40B4-BE49-F238E27FC236}">
                <a16:creationId xmlns:a16="http://schemas.microsoft.com/office/drawing/2014/main" id="{CE9D75C2-3AE7-43CF-8BF6-CA5B7403353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15919" y="1999281"/>
            <a:ext cx="3053166" cy="2898183"/>
          </a:xfrm>
          <a:prstGeom prst="rect">
            <a:avLst/>
          </a:prstGeom>
        </p:spPr>
      </p:pic>
    </p:spTree>
    <p:extLst>
      <p:ext uri="{BB962C8B-B14F-4D97-AF65-F5344CB8AC3E}">
        <p14:creationId xmlns:p14="http://schemas.microsoft.com/office/powerpoint/2010/main" val="3062453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AE37-7018-4945-AE55-7E32BCA315AD}"/>
              </a:ext>
            </a:extLst>
          </p:cNvPr>
          <p:cNvSpPr>
            <a:spLocks noGrp="1"/>
          </p:cNvSpPr>
          <p:nvPr>
            <p:ph type="title"/>
          </p:nvPr>
        </p:nvSpPr>
        <p:spPr/>
        <p:txBody>
          <a:bodyPr>
            <a:normAutofit/>
          </a:bodyPr>
          <a:lstStyle/>
          <a:p>
            <a:pPr algn="ctr"/>
            <a:r>
              <a:rPr lang="en-US" dirty="0">
                <a:cs typeface="Calibri" panose="020F0502020204030204" pitchFamily="34" charset="0"/>
              </a:rPr>
              <a:t>Stages of Problem Solving</a:t>
            </a:r>
          </a:p>
        </p:txBody>
      </p:sp>
      <p:sp>
        <p:nvSpPr>
          <p:cNvPr id="3" name="Content Placeholder 2">
            <a:extLst>
              <a:ext uri="{FF2B5EF4-FFF2-40B4-BE49-F238E27FC236}">
                <a16:creationId xmlns:a16="http://schemas.microsoft.com/office/drawing/2014/main" id="{146D6D90-BCB4-4E12-902D-7A0EF35C53B1}"/>
              </a:ext>
            </a:extLst>
          </p:cNvPr>
          <p:cNvSpPr>
            <a:spLocks noGrp="1"/>
          </p:cNvSpPr>
          <p:nvPr>
            <p:ph idx="1"/>
          </p:nvPr>
        </p:nvSpPr>
        <p:spPr>
          <a:xfrm>
            <a:off x="628650" y="2059271"/>
            <a:ext cx="7886700" cy="4351338"/>
          </a:xfrm>
        </p:spPr>
        <p:txBody>
          <a:bodyPr>
            <a:normAutofit/>
          </a:bodyPr>
          <a:lstStyle/>
          <a:p>
            <a:pPr marL="514350" indent="-514350">
              <a:buFont typeface="+mj-lt"/>
              <a:buAutoNum type="arabicPeriod"/>
            </a:pPr>
            <a:r>
              <a:rPr lang="en-US" dirty="0"/>
              <a:t>Identify the problem.</a:t>
            </a:r>
          </a:p>
          <a:p>
            <a:pPr marL="514350" indent="-514350">
              <a:buFont typeface="+mj-lt"/>
              <a:buAutoNum type="arabicPeriod"/>
            </a:pPr>
            <a:r>
              <a:rPr lang="en-US" dirty="0"/>
              <a:t>Define the context of the problem.</a:t>
            </a:r>
          </a:p>
          <a:p>
            <a:pPr marL="514350" indent="-514350">
              <a:buFont typeface="+mj-lt"/>
              <a:buAutoNum type="arabicPeriod"/>
            </a:pPr>
            <a:r>
              <a:rPr lang="en-US" dirty="0"/>
              <a:t>Explore possible solutions.</a:t>
            </a:r>
          </a:p>
          <a:p>
            <a:pPr marL="514350" indent="-514350">
              <a:buFont typeface="+mj-lt"/>
              <a:buAutoNum type="arabicPeriod"/>
            </a:pPr>
            <a:r>
              <a:rPr lang="en-US" dirty="0"/>
              <a:t>Select the perceived “best” solution.</a:t>
            </a:r>
          </a:p>
          <a:p>
            <a:pPr marL="514350" indent="-514350">
              <a:buFont typeface="+mj-lt"/>
              <a:buAutoNum type="arabicPeriod"/>
            </a:pPr>
            <a:r>
              <a:rPr lang="en-US" dirty="0"/>
              <a:t>Implement the selected solution.</a:t>
            </a:r>
          </a:p>
          <a:p>
            <a:pPr marL="514350" indent="-514350">
              <a:buFont typeface="+mj-lt"/>
              <a:buAutoNum type="arabicPeriod"/>
            </a:pPr>
            <a:r>
              <a:rPr lang="en-US" dirty="0"/>
              <a:t>Monitor outcomes and seek feedback.</a:t>
            </a:r>
          </a:p>
        </p:txBody>
      </p:sp>
    </p:spTree>
    <p:extLst>
      <p:ext uri="{BB962C8B-B14F-4D97-AF65-F5344CB8AC3E}">
        <p14:creationId xmlns:p14="http://schemas.microsoft.com/office/powerpoint/2010/main" val="111838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rtoon Introducing Conflict Resolu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762" y="1253066"/>
            <a:ext cx="5958475" cy="47526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73AA73-B93D-41FB-A278-2EAA76650CF6}"/>
              </a:ext>
            </a:extLst>
          </p:cNvPr>
          <p:cNvSpPr txBox="1"/>
          <p:nvPr/>
        </p:nvSpPr>
        <p:spPr>
          <a:xfrm>
            <a:off x="2396067" y="385434"/>
            <a:ext cx="4588932" cy="769441"/>
          </a:xfrm>
          <a:prstGeom prst="rect">
            <a:avLst/>
          </a:prstGeom>
          <a:noFill/>
        </p:spPr>
        <p:txBody>
          <a:bodyPr wrap="square">
            <a:spAutoFit/>
          </a:bodyPr>
          <a:lstStyle/>
          <a:p>
            <a:r>
              <a:rPr lang="en-US" sz="4400" b="1" dirty="0">
                <a:solidFill>
                  <a:schemeClr val="tx1"/>
                </a:solidFill>
                <a:latin typeface="+mj-lt"/>
              </a:rPr>
              <a:t>Conflict Resolution</a:t>
            </a:r>
            <a:endParaRPr lang="en-US" sz="4400" b="1" dirty="0"/>
          </a:p>
        </p:txBody>
      </p:sp>
    </p:spTree>
    <p:extLst>
      <p:ext uri="{BB962C8B-B14F-4D97-AF65-F5344CB8AC3E}">
        <p14:creationId xmlns:p14="http://schemas.microsoft.com/office/powerpoint/2010/main" val="134886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5F85-8F9F-4CBB-A4C9-CFEA803A4179}"/>
              </a:ext>
            </a:extLst>
          </p:cNvPr>
          <p:cNvSpPr>
            <a:spLocks noGrp="1"/>
          </p:cNvSpPr>
          <p:nvPr>
            <p:ph type="title"/>
          </p:nvPr>
        </p:nvSpPr>
        <p:spPr>
          <a:xfrm>
            <a:off x="628650" y="527452"/>
            <a:ext cx="7886700" cy="1325563"/>
          </a:xfrm>
        </p:spPr>
        <p:txBody>
          <a:bodyPr>
            <a:normAutofit/>
          </a:bodyPr>
          <a:lstStyle/>
          <a:p>
            <a:pPr algn="ctr"/>
            <a:r>
              <a:rPr lang="en-US" dirty="0">
                <a:solidFill>
                  <a:schemeClr val="tx1"/>
                </a:solidFill>
                <a:latin typeface="+mj-lt"/>
              </a:rPr>
              <a:t>EI/ECSE Standard 3, </a:t>
            </a:r>
            <a:br>
              <a:rPr lang="en-US" dirty="0">
                <a:solidFill>
                  <a:schemeClr val="tx1"/>
                </a:solidFill>
                <a:latin typeface="+mj-lt"/>
              </a:rPr>
            </a:br>
            <a:r>
              <a:rPr lang="en-US" dirty="0">
                <a:solidFill>
                  <a:schemeClr val="tx1"/>
                </a:solidFill>
                <a:latin typeface="+mj-lt"/>
              </a:rPr>
              <a:t>Component 3.1</a:t>
            </a:r>
          </a:p>
        </p:txBody>
      </p:sp>
      <p:sp>
        <p:nvSpPr>
          <p:cNvPr id="3" name="Content Placeholder 2">
            <a:extLst>
              <a:ext uri="{FF2B5EF4-FFF2-40B4-BE49-F238E27FC236}">
                <a16:creationId xmlns:a16="http://schemas.microsoft.com/office/drawing/2014/main" id="{24B7671D-2E4A-41AC-8C4E-25136901FEBA}"/>
              </a:ext>
            </a:extLst>
          </p:cNvPr>
          <p:cNvSpPr>
            <a:spLocks noGrp="1"/>
          </p:cNvSpPr>
          <p:nvPr>
            <p:ph idx="1"/>
          </p:nvPr>
        </p:nvSpPr>
        <p:spPr>
          <a:xfrm>
            <a:off x="628650" y="2028098"/>
            <a:ext cx="7886700" cy="4351338"/>
          </a:xfrm>
        </p:spPr>
        <p:txBody>
          <a:bodyPr>
            <a:normAutofit/>
          </a:bodyPr>
          <a:lstStyle/>
          <a:p>
            <a:pPr marL="0" indent="0">
              <a:buNone/>
            </a:pPr>
            <a:r>
              <a:rPr lang="en-US" sz="3200" dirty="0"/>
              <a:t>Candidates apply teaming models, skills, and processes, including appropriate uses of technology, when collaborating and communicating with families; professionals representing multiple disciplines, skills, expertise, and roles; and community partners and agencies.</a:t>
            </a:r>
          </a:p>
        </p:txBody>
      </p:sp>
    </p:spTree>
    <p:extLst>
      <p:ext uri="{BB962C8B-B14F-4D97-AF65-F5344CB8AC3E}">
        <p14:creationId xmlns:p14="http://schemas.microsoft.com/office/powerpoint/2010/main" val="2064373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60BF-4F5D-4554-A38A-980DC1F2B5BB}"/>
              </a:ext>
            </a:extLst>
          </p:cNvPr>
          <p:cNvSpPr>
            <a:spLocks noGrp="1"/>
          </p:cNvSpPr>
          <p:nvPr>
            <p:ph type="title"/>
          </p:nvPr>
        </p:nvSpPr>
        <p:spPr>
          <a:xfrm>
            <a:off x="0" y="-218661"/>
            <a:ext cx="9144000" cy="1419225"/>
          </a:xfrm>
        </p:spPr>
        <p:txBody>
          <a:bodyPr anchor="b">
            <a:normAutofit/>
          </a:bodyPr>
          <a:lstStyle/>
          <a:p>
            <a:pPr algn="ctr"/>
            <a:r>
              <a:rPr lang="en-US" sz="4400" dirty="0">
                <a:solidFill>
                  <a:schemeClr val="tx1"/>
                </a:solidFill>
                <a:latin typeface="+mj-lt"/>
              </a:rPr>
              <a:t>Conflict </a:t>
            </a:r>
          </a:p>
        </p:txBody>
      </p:sp>
      <p:sp>
        <p:nvSpPr>
          <p:cNvPr id="3" name="Content Placeholder 2">
            <a:extLst>
              <a:ext uri="{FF2B5EF4-FFF2-40B4-BE49-F238E27FC236}">
                <a16:creationId xmlns:a16="http://schemas.microsoft.com/office/drawing/2014/main" id="{B37FD9B3-9B3B-4463-B892-D1D84FD0711F}"/>
              </a:ext>
            </a:extLst>
          </p:cNvPr>
          <p:cNvSpPr>
            <a:spLocks noGrp="1"/>
          </p:cNvSpPr>
          <p:nvPr>
            <p:ph type="body" sz="half" idx="2"/>
          </p:nvPr>
        </p:nvSpPr>
        <p:spPr>
          <a:xfrm>
            <a:off x="1053885" y="2017644"/>
            <a:ext cx="3084162" cy="3811588"/>
          </a:xfrm>
        </p:spPr>
        <p:txBody>
          <a:bodyPr>
            <a:normAutofit/>
          </a:bodyPr>
          <a:lstStyle/>
          <a:p>
            <a:pPr marL="0" indent="0">
              <a:spcBef>
                <a:spcPts val="0"/>
              </a:spcBef>
              <a:spcAft>
                <a:spcPts val="0"/>
              </a:spcAft>
              <a:buNone/>
            </a:pPr>
            <a:r>
              <a:rPr lang="en-US" sz="3200" dirty="0"/>
              <a:t>A serious </a:t>
            </a:r>
          </a:p>
          <a:p>
            <a:pPr marL="0" indent="0">
              <a:spcBef>
                <a:spcPts val="0"/>
              </a:spcBef>
              <a:spcAft>
                <a:spcPts val="0"/>
              </a:spcAft>
              <a:buNone/>
            </a:pPr>
            <a:r>
              <a:rPr lang="en-US" sz="3200" dirty="0"/>
              <a:t>disagreement between </a:t>
            </a:r>
          </a:p>
          <a:p>
            <a:pPr marL="0" indent="0">
              <a:spcBef>
                <a:spcPts val="0"/>
              </a:spcBef>
              <a:spcAft>
                <a:spcPts val="0"/>
              </a:spcAft>
              <a:buNone/>
            </a:pPr>
            <a:r>
              <a:rPr lang="en-US" sz="3200" dirty="0"/>
              <a:t>two or more individuals. </a:t>
            </a:r>
          </a:p>
        </p:txBody>
      </p:sp>
      <p:pic>
        <p:nvPicPr>
          <p:cNvPr id="5" name="Picture 4" descr="scrabble pieces spelling out the word conflict">
            <a:extLst>
              <a:ext uri="{FF2B5EF4-FFF2-40B4-BE49-F238E27FC236}">
                <a16:creationId xmlns:a16="http://schemas.microsoft.com/office/drawing/2014/main" id="{425C8A58-AF3B-4B2E-80B1-0C2B0E81910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6469" y="2057400"/>
            <a:ext cx="3084162" cy="2854998"/>
          </a:xfrm>
          <a:prstGeom prst="rect">
            <a:avLst/>
          </a:prstGeom>
        </p:spPr>
      </p:pic>
    </p:spTree>
    <p:extLst>
      <p:ext uri="{BB962C8B-B14F-4D97-AF65-F5344CB8AC3E}">
        <p14:creationId xmlns:p14="http://schemas.microsoft.com/office/powerpoint/2010/main" val="2927253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A09EDA-7DBE-41E0-A0E1-9AC3DCC78347}"/>
              </a:ext>
            </a:extLst>
          </p:cNvPr>
          <p:cNvSpPr>
            <a:spLocks noGrp="1"/>
          </p:cNvSpPr>
          <p:nvPr>
            <p:ph type="title"/>
          </p:nvPr>
        </p:nvSpPr>
        <p:spPr>
          <a:xfrm>
            <a:off x="162962" y="545152"/>
            <a:ext cx="8651507" cy="1289519"/>
          </a:xfrm>
        </p:spPr>
        <p:txBody>
          <a:bodyPr vert="horz" lIns="91440" tIns="45720" rIns="91440" bIns="45720" rtlCol="0" anchor="ctr">
            <a:noAutofit/>
          </a:bodyPr>
          <a:lstStyle/>
          <a:p>
            <a:pPr algn="ctr"/>
            <a:r>
              <a:rPr kumimoji="0" lang="en-US" sz="4400" b="1" i="0" u="none" strike="noStrike" kern="1200" cap="none" spc="0" normalizeH="0" baseline="0" noProof="0" dirty="0">
                <a:ln>
                  <a:noFill/>
                </a:ln>
                <a:solidFill>
                  <a:schemeClr val="tx1"/>
                </a:solidFill>
                <a:effectLst/>
                <a:uLnTx/>
                <a:uFillTx/>
                <a:latin typeface="+mj-lt"/>
                <a:ea typeface="+mj-ea"/>
                <a:cs typeface="+mj-cs"/>
              </a:rPr>
              <a:t>Conflict Resolution: Definition</a:t>
            </a:r>
            <a:endParaRPr lang="en-US" sz="4400" kern="1200" dirty="0">
              <a:solidFill>
                <a:schemeClr val="tx1"/>
              </a:solidFill>
              <a:latin typeface="+mj-lt"/>
              <a:ea typeface="+mj-ea"/>
              <a:cs typeface="+mj-cs"/>
            </a:endParaRPr>
          </a:p>
        </p:txBody>
      </p:sp>
      <p:sp>
        <p:nvSpPr>
          <p:cNvPr id="7" name="Content Placeholder 2">
            <a:extLst>
              <a:ext uri="{FF2B5EF4-FFF2-40B4-BE49-F238E27FC236}">
                <a16:creationId xmlns:a16="http://schemas.microsoft.com/office/drawing/2014/main" id="{2C512835-2DF5-4494-87FD-6C13AB0E13B3}"/>
              </a:ext>
            </a:extLst>
          </p:cNvPr>
          <p:cNvSpPr txBox="1">
            <a:spLocks/>
          </p:cNvSpPr>
          <p:nvPr/>
        </p:nvSpPr>
        <p:spPr>
          <a:xfrm>
            <a:off x="4974330" y="1657890"/>
            <a:ext cx="3733184" cy="328788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100000"/>
              </a:lnSpc>
              <a:spcBef>
                <a:spcPts val="600"/>
              </a:spcBef>
              <a:spcAft>
                <a:spcPts val="600"/>
              </a:spcAft>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10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spcAft>
                <a:spcPts val="0"/>
              </a:spcAft>
              <a:defRPr/>
            </a:pPr>
            <a:r>
              <a:rPr lang="en-US" dirty="0">
                <a:solidFill>
                  <a:srgbClr val="000000"/>
                </a:solidFill>
              </a:rPr>
              <a:t>The process by which</a:t>
            </a:r>
          </a:p>
          <a:p>
            <a:pPr>
              <a:spcBef>
                <a:spcPts val="0"/>
              </a:spcBef>
              <a:spcAft>
                <a:spcPts val="0"/>
              </a:spcAft>
              <a:defRPr/>
            </a:pPr>
            <a:r>
              <a:rPr lang="en-US" dirty="0">
                <a:solidFill>
                  <a:srgbClr val="000000"/>
                </a:solidFill>
              </a:rPr>
              <a:t> two or more individuals find a peaceful solution </a:t>
            </a:r>
          </a:p>
          <a:p>
            <a:pPr>
              <a:spcBef>
                <a:spcPts val="0"/>
              </a:spcBef>
              <a:spcAft>
                <a:spcPts val="0"/>
              </a:spcAft>
              <a:defRPr/>
            </a:pPr>
            <a:r>
              <a:rPr lang="en-US" dirty="0">
                <a:solidFill>
                  <a:srgbClr val="000000"/>
                </a:solidFill>
              </a:rPr>
              <a:t>to their dispute.</a:t>
            </a:r>
          </a:p>
        </p:txBody>
      </p:sp>
      <p:grpSp>
        <p:nvGrpSpPr>
          <p:cNvPr id="10" name="Group 9" descr="Two hands shaking hands"/>
          <p:cNvGrpSpPr/>
          <p:nvPr/>
        </p:nvGrpSpPr>
        <p:grpSpPr>
          <a:xfrm>
            <a:off x="841257" y="2064190"/>
            <a:ext cx="3321350" cy="3391112"/>
            <a:chOff x="365803" y="1717526"/>
            <a:chExt cx="3926597" cy="4009071"/>
          </a:xfrm>
        </p:grpSpPr>
        <p:pic>
          <p:nvPicPr>
            <p:cNvPr id="6" name="Picture 5">
              <a:extLst>
                <a:ext uri="{FF2B5EF4-FFF2-40B4-BE49-F238E27FC236}">
                  <a16:creationId xmlns:a16="http://schemas.microsoft.com/office/drawing/2014/main" id="{4EF1C697-1F8B-45FF-8CC8-5029B2C6B9D8}"/>
                </a:ext>
                <a:ext uri="{C183D7F6-B498-43B3-948B-1728B52AA6E4}">
                  <adec:decorative xmlns:adec="http://schemas.microsoft.com/office/drawing/2017/decorative" val="1"/>
                </a:ext>
              </a:extLst>
            </p:cNvPr>
            <p:cNvPicPr>
              <a:picLocks noChangeAspect="1"/>
            </p:cNvPicPr>
            <p:nvPr/>
          </p:nvPicPr>
          <p:blipFill rotWithShape="1">
            <a:blip r:embed="rId2">
              <a:alphaModFix/>
            </a:blip>
            <a:srcRect l="17290" r="18885" b="1"/>
            <a:stretch/>
          </p:blipFill>
          <p:spPr>
            <a:xfrm>
              <a:off x="451222" y="1836794"/>
              <a:ext cx="3841178" cy="3889803"/>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 name="Oval 8"/>
            <p:cNvSpPr/>
            <p:nvPr/>
          </p:nvSpPr>
          <p:spPr>
            <a:xfrm>
              <a:off x="365803" y="1717526"/>
              <a:ext cx="3926597" cy="3926597"/>
            </a:xfrm>
            <a:prstGeom prst="ellipse">
              <a:avLst/>
            </a:prstGeom>
            <a:noFill/>
            <a:ln w="174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2380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EB2A1-65E0-431F-A138-7E44CACED538}"/>
              </a:ext>
            </a:extLst>
          </p:cNvPr>
          <p:cNvSpPr>
            <a:spLocks noGrp="1"/>
          </p:cNvSpPr>
          <p:nvPr>
            <p:ph type="title"/>
          </p:nvPr>
        </p:nvSpPr>
        <p:spPr>
          <a:xfrm>
            <a:off x="628650" y="503503"/>
            <a:ext cx="7886700" cy="1325563"/>
          </a:xfrm>
        </p:spPr>
        <p:txBody>
          <a:bodyPr>
            <a:normAutofit/>
          </a:bodyPr>
          <a:lstStyle/>
          <a:p>
            <a:pPr algn="ctr"/>
            <a:r>
              <a:rPr lang="en-US" dirty="0"/>
              <a:t>Conflict Resolution: A Five </a:t>
            </a:r>
            <a:br>
              <a:rPr lang="en-US" dirty="0"/>
            </a:br>
            <a:r>
              <a:rPr lang="en-US" dirty="0"/>
              <a:t>Step Process</a:t>
            </a:r>
          </a:p>
        </p:txBody>
      </p:sp>
      <p:sp>
        <p:nvSpPr>
          <p:cNvPr id="3" name="Content Placeholder 2">
            <a:extLst>
              <a:ext uri="{FF2B5EF4-FFF2-40B4-BE49-F238E27FC236}">
                <a16:creationId xmlns:a16="http://schemas.microsoft.com/office/drawing/2014/main" id="{DC87C607-846C-4D90-A9E3-DD8452777242}"/>
              </a:ext>
            </a:extLst>
          </p:cNvPr>
          <p:cNvSpPr>
            <a:spLocks noGrp="1"/>
          </p:cNvSpPr>
          <p:nvPr>
            <p:ph idx="1"/>
          </p:nvPr>
        </p:nvSpPr>
        <p:spPr>
          <a:xfrm>
            <a:off x="628650" y="2041201"/>
            <a:ext cx="7886700" cy="4351338"/>
          </a:xfrm>
        </p:spPr>
        <p:txBody>
          <a:bodyPr/>
          <a:lstStyle/>
          <a:p>
            <a:pPr marL="514350" indent="-514350">
              <a:buFont typeface="+mj-lt"/>
              <a:buAutoNum type="arabicPeriod"/>
            </a:pPr>
            <a:r>
              <a:rPr lang="en-US" dirty="0"/>
              <a:t>Clarify what the conflict is.</a:t>
            </a:r>
          </a:p>
          <a:p>
            <a:pPr marL="514350" indent="-514350">
              <a:buFont typeface="+mj-lt"/>
              <a:buAutoNum type="arabicPeriod"/>
            </a:pPr>
            <a:r>
              <a:rPr lang="en-US" dirty="0"/>
              <a:t>Establish a desired outcome for the conflict.</a:t>
            </a:r>
          </a:p>
          <a:p>
            <a:pPr marL="514350" indent="-514350">
              <a:buFont typeface="+mj-lt"/>
              <a:buAutoNum type="arabicPeriod"/>
            </a:pPr>
            <a:r>
              <a:rPr lang="en-US" dirty="0"/>
              <a:t>Discuss possible solutions for achieving the common outcome.</a:t>
            </a:r>
          </a:p>
          <a:p>
            <a:pPr marL="514350" indent="-514350">
              <a:buFont typeface="+mj-lt"/>
              <a:buAutoNum type="arabicPeriod"/>
            </a:pPr>
            <a:r>
              <a:rPr lang="en-US" dirty="0"/>
              <a:t>Decide on the best solution for resolving the conflict.</a:t>
            </a:r>
          </a:p>
          <a:p>
            <a:pPr marL="514350" indent="-514350">
              <a:buFont typeface="+mj-lt"/>
              <a:buAutoNum type="arabicPeriod"/>
            </a:pPr>
            <a:r>
              <a:rPr lang="en-US" dirty="0"/>
              <a:t>Agree on a solution and the responsibilities of each individual.</a:t>
            </a:r>
          </a:p>
          <a:p>
            <a:pPr marL="514350" indent="-514350">
              <a:buFont typeface="+mj-lt"/>
              <a:buAutoNum type="arabicPeriod"/>
            </a:pPr>
            <a:endParaRPr lang="en-US" dirty="0"/>
          </a:p>
        </p:txBody>
      </p:sp>
    </p:spTree>
    <p:extLst>
      <p:ext uri="{BB962C8B-B14F-4D97-AF65-F5344CB8AC3E}">
        <p14:creationId xmlns:p14="http://schemas.microsoft.com/office/powerpoint/2010/main" val="3537105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2C3D-98C1-49F3-B1C6-AC2AE416F615}"/>
              </a:ext>
            </a:extLst>
          </p:cNvPr>
          <p:cNvSpPr>
            <a:spLocks noGrp="1"/>
          </p:cNvSpPr>
          <p:nvPr>
            <p:ph type="title"/>
          </p:nvPr>
        </p:nvSpPr>
        <p:spPr>
          <a:xfrm>
            <a:off x="628649" y="423992"/>
            <a:ext cx="8117785" cy="1325563"/>
          </a:xfrm>
        </p:spPr>
        <p:txBody>
          <a:bodyPr>
            <a:noAutofit/>
          </a:bodyPr>
          <a:lstStyle/>
          <a:p>
            <a:pPr algn="ctr"/>
            <a:r>
              <a:rPr lang="en-US" dirty="0"/>
              <a:t>Visual Example of the Five Different Conflict Resolution Styles</a:t>
            </a:r>
          </a:p>
        </p:txBody>
      </p:sp>
      <p:sp>
        <p:nvSpPr>
          <p:cNvPr id="3" name="Content Placeholder 2">
            <a:extLst>
              <a:ext uri="{FF2B5EF4-FFF2-40B4-BE49-F238E27FC236}">
                <a16:creationId xmlns:a16="http://schemas.microsoft.com/office/drawing/2014/main" id="{133BBDC1-33D3-40AF-9A1F-822634104FCF}"/>
              </a:ext>
            </a:extLst>
          </p:cNvPr>
          <p:cNvSpPr>
            <a:spLocks noGrp="1"/>
          </p:cNvSpPr>
          <p:nvPr>
            <p:ph idx="1"/>
          </p:nvPr>
        </p:nvSpPr>
        <p:spPr>
          <a:xfrm>
            <a:off x="628649" y="1749555"/>
            <a:ext cx="7886700" cy="4351338"/>
          </a:xfrm>
        </p:spPr>
        <p:txBody>
          <a:bodyPr>
            <a:normAutofit/>
          </a:bodyPr>
          <a:lstStyle/>
          <a:p>
            <a:pPr marL="0" indent="0">
              <a:buNone/>
            </a:pPr>
            <a:r>
              <a:rPr lang="en-US" dirty="0">
                <a:hlinkClick r:id="rId3"/>
              </a:rPr>
              <a:t>Visual Example of the Five Different Conflict Resolution Styles </a:t>
            </a:r>
            <a:r>
              <a:rPr lang="en-US" dirty="0"/>
              <a:t>(3:34) </a:t>
            </a:r>
          </a:p>
          <a:p>
            <a:pPr marL="0" indent="0">
              <a:buNone/>
            </a:pPr>
            <a:r>
              <a:rPr lang="en-US" dirty="0"/>
              <a:t>Watch the video and identify:</a:t>
            </a:r>
          </a:p>
          <a:p>
            <a:r>
              <a:rPr lang="en-US" dirty="0"/>
              <a:t>The different conflict resolution styles that you observe in your current team.</a:t>
            </a:r>
          </a:p>
          <a:p>
            <a:r>
              <a:rPr lang="en-US" dirty="0"/>
              <a:t>The style that is most representative of you.</a:t>
            </a:r>
          </a:p>
          <a:p>
            <a:r>
              <a:rPr lang="en-US" dirty="0"/>
              <a:t>The style(s) that seem(s) most conducive to resolving conflicts in a team. Why?</a:t>
            </a:r>
          </a:p>
        </p:txBody>
      </p:sp>
    </p:spTree>
    <p:extLst>
      <p:ext uri="{BB962C8B-B14F-4D97-AF65-F5344CB8AC3E}">
        <p14:creationId xmlns:p14="http://schemas.microsoft.com/office/powerpoint/2010/main" val="2650310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C439-F493-4F30-AD20-865F2152B923}"/>
              </a:ext>
            </a:extLst>
          </p:cNvPr>
          <p:cNvSpPr>
            <a:spLocks noGrp="1"/>
          </p:cNvSpPr>
          <p:nvPr>
            <p:ph type="title"/>
          </p:nvPr>
        </p:nvSpPr>
        <p:spPr>
          <a:xfrm>
            <a:off x="623888" y="1550714"/>
            <a:ext cx="7886700" cy="2273324"/>
          </a:xfrm>
        </p:spPr>
        <p:txBody>
          <a:bodyPr>
            <a:normAutofit/>
          </a:bodyPr>
          <a:lstStyle/>
          <a:p>
            <a:pPr algn="ctr"/>
            <a:r>
              <a:rPr lang="en-US" sz="5400" dirty="0">
                <a:solidFill>
                  <a:schemeClr val="tx1"/>
                </a:solidFill>
                <a:latin typeface="+mj-lt"/>
              </a:rPr>
              <a:t>Communicating with Interpreters</a:t>
            </a:r>
          </a:p>
        </p:txBody>
      </p:sp>
    </p:spTree>
    <p:extLst>
      <p:ext uri="{BB962C8B-B14F-4D97-AF65-F5344CB8AC3E}">
        <p14:creationId xmlns:p14="http://schemas.microsoft.com/office/powerpoint/2010/main" val="341979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E0BB-B950-48AF-9D1C-504ADC2090A1}"/>
              </a:ext>
            </a:extLst>
          </p:cNvPr>
          <p:cNvSpPr>
            <a:spLocks noGrp="1"/>
          </p:cNvSpPr>
          <p:nvPr>
            <p:ph type="title"/>
          </p:nvPr>
        </p:nvSpPr>
        <p:spPr/>
        <p:txBody>
          <a:bodyPr/>
          <a:lstStyle/>
          <a:p>
            <a:pPr algn="ctr"/>
            <a:r>
              <a:rPr lang="en-US" dirty="0"/>
              <a:t>IDEA States That The Team Must:</a:t>
            </a:r>
          </a:p>
        </p:txBody>
      </p:sp>
      <p:sp>
        <p:nvSpPr>
          <p:cNvPr id="3" name="Content Placeholder 2">
            <a:extLst>
              <a:ext uri="{FF2B5EF4-FFF2-40B4-BE49-F238E27FC236}">
                <a16:creationId xmlns:a16="http://schemas.microsoft.com/office/drawing/2014/main" id="{64EBBFFC-E952-4218-B299-FB0A5D11F1F1}"/>
              </a:ext>
            </a:extLst>
          </p:cNvPr>
          <p:cNvSpPr>
            <a:spLocks noGrp="1"/>
          </p:cNvSpPr>
          <p:nvPr>
            <p:ph idx="1"/>
          </p:nvPr>
        </p:nvSpPr>
        <p:spPr>
          <a:xfrm>
            <a:off x="628650" y="1770197"/>
            <a:ext cx="7886700" cy="4486274"/>
          </a:xfrm>
        </p:spPr>
        <p:txBody>
          <a:bodyPr>
            <a:normAutofit/>
          </a:bodyPr>
          <a:lstStyle/>
          <a:p>
            <a:pPr marL="0" indent="0">
              <a:buNone/>
            </a:pPr>
            <a:r>
              <a:rPr lang="en-US" sz="2600" b="0" dirty="0">
                <a:solidFill>
                  <a:srgbClr val="000000"/>
                </a:solidFill>
                <a:effectLst/>
              </a:rPr>
              <a:t>(iv) Consider the communication needs of the child, and in the case of the child who is deaf or hard of hearing, consider the language and communication needs, opportunities for direct communication with peers and professionals in the child’s language and communication mode, academic level, and full range of needs including opportunities for direct instruction in the child’s language and communication mode, and (v) Consider whether the child requires assistive communication devices and services.” IDEA Sec. 1414 (d) (3) (B)</a:t>
            </a:r>
            <a:endParaRPr lang="en-US" sz="2600" dirty="0"/>
          </a:p>
        </p:txBody>
      </p:sp>
    </p:spTree>
    <p:extLst>
      <p:ext uri="{BB962C8B-B14F-4D97-AF65-F5344CB8AC3E}">
        <p14:creationId xmlns:p14="http://schemas.microsoft.com/office/powerpoint/2010/main" val="574792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472D-5E8C-475C-9447-1740CC55934E}"/>
              </a:ext>
            </a:extLst>
          </p:cNvPr>
          <p:cNvSpPr>
            <a:spLocks noGrp="1"/>
          </p:cNvSpPr>
          <p:nvPr>
            <p:ph type="title"/>
          </p:nvPr>
        </p:nvSpPr>
        <p:spPr/>
        <p:txBody>
          <a:bodyPr/>
          <a:lstStyle/>
          <a:p>
            <a:pPr algn="ctr"/>
            <a:r>
              <a:rPr lang="en-US" dirty="0"/>
              <a:t>IDEA Also States That:</a:t>
            </a:r>
          </a:p>
        </p:txBody>
      </p:sp>
      <p:sp>
        <p:nvSpPr>
          <p:cNvPr id="3" name="Content Placeholder 2">
            <a:extLst>
              <a:ext uri="{FF2B5EF4-FFF2-40B4-BE49-F238E27FC236}">
                <a16:creationId xmlns:a16="http://schemas.microsoft.com/office/drawing/2014/main" id="{FC2C17EA-361C-4F4E-AE02-139E3D7F36AD}"/>
              </a:ext>
            </a:extLst>
          </p:cNvPr>
          <p:cNvSpPr>
            <a:spLocks noGrp="1"/>
          </p:cNvSpPr>
          <p:nvPr>
            <p:ph idx="1"/>
          </p:nvPr>
        </p:nvSpPr>
        <p:spPr>
          <a:xfrm>
            <a:off x="628650" y="2041201"/>
            <a:ext cx="7886700" cy="4351338"/>
          </a:xfrm>
        </p:spPr>
        <p:txBody>
          <a:bodyPr>
            <a:normAutofit/>
          </a:bodyPr>
          <a:lstStyle/>
          <a:p>
            <a:pPr marL="0" indent="0">
              <a:buNone/>
            </a:pPr>
            <a:r>
              <a:rPr lang="en-US" b="0" i="0" dirty="0">
                <a:solidFill>
                  <a:srgbClr val="343C47"/>
                </a:solidFill>
                <a:effectLst/>
              </a:rPr>
              <a:t>Use of interpreters or other action, as appropriate. The public agency must take whatever action is necessary to ensure that the parent understands the proceedings of the IEP Team meeting, including arranging for an interpreter for parents with deafness or whose native language is other than English. </a:t>
            </a:r>
            <a:r>
              <a:rPr lang="en-US" dirty="0">
                <a:solidFill>
                  <a:srgbClr val="343C47"/>
                </a:solidFill>
              </a:rPr>
              <a:t>Sec.300.322(e)</a:t>
            </a:r>
            <a:endParaRPr lang="en-US" dirty="0"/>
          </a:p>
        </p:txBody>
      </p:sp>
    </p:spTree>
    <p:extLst>
      <p:ext uri="{BB962C8B-B14F-4D97-AF65-F5344CB8AC3E}">
        <p14:creationId xmlns:p14="http://schemas.microsoft.com/office/powerpoint/2010/main" val="3911392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6703A-0EE6-4DCD-A0D7-3C90B09E33FA}"/>
              </a:ext>
            </a:extLst>
          </p:cNvPr>
          <p:cNvSpPr>
            <a:spLocks noGrp="1"/>
          </p:cNvSpPr>
          <p:nvPr>
            <p:ph type="title"/>
          </p:nvPr>
        </p:nvSpPr>
        <p:spPr>
          <a:xfrm>
            <a:off x="628650" y="523384"/>
            <a:ext cx="7886700" cy="1325563"/>
          </a:xfrm>
        </p:spPr>
        <p:txBody>
          <a:bodyPr/>
          <a:lstStyle/>
          <a:p>
            <a:pPr algn="ctr"/>
            <a:r>
              <a:rPr lang="en-US" dirty="0"/>
              <a:t>Need for Sign Language Interpreters (CDC, 2017)</a:t>
            </a:r>
          </a:p>
        </p:txBody>
      </p:sp>
      <p:sp>
        <p:nvSpPr>
          <p:cNvPr id="3" name="Content Placeholder 2">
            <a:extLst>
              <a:ext uri="{FF2B5EF4-FFF2-40B4-BE49-F238E27FC236}">
                <a16:creationId xmlns:a16="http://schemas.microsoft.com/office/drawing/2014/main" id="{F48D37FC-92E0-4D13-BFDC-A58048068ABC}"/>
              </a:ext>
            </a:extLst>
          </p:cNvPr>
          <p:cNvSpPr>
            <a:spLocks noGrp="1"/>
          </p:cNvSpPr>
          <p:nvPr>
            <p:ph idx="1"/>
          </p:nvPr>
        </p:nvSpPr>
        <p:spPr>
          <a:xfrm>
            <a:off x="628650" y="2041397"/>
            <a:ext cx="7886700" cy="4115688"/>
          </a:xfrm>
        </p:spPr>
        <p:txBody>
          <a:bodyPr>
            <a:normAutofit/>
          </a:bodyPr>
          <a:lstStyle/>
          <a:p>
            <a:pPr algn="l">
              <a:buFont typeface="Arial" panose="020B0604020202020204" pitchFamily="34" charset="0"/>
              <a:buChar char="•"/>
            </a:pPr>
            <a:r>
              <a:rPr lang="en-US" b="0" i="0" dirty="0">
                <a:solidFill>
                  <a:srgbClr val="000000"/>
                </a:solidFill>
                <a:effectLst/>
              </a:rPr>
              <a:t>Over 98% of U.S. newborns received a hearing screening.</a:t>
            </a:r>
          </a:p>
          <a:p>
            <a:pPr algn="l">
              <a:buFont typeface="Arial" panose="020B0604020202020204" pitchFamily="34" charset="0"/>
              <a:buChar char="•"/>
            </a:pPr>
            <a:r>
              <a:rPr lang="en-US" b="0" i="0" dirty="0">
                <a:solidFill>
                  <a:srgbClr val="000000"/>
                </a:solidFill>
                <a:effectLst/>
              </a:rPr>
              <a:t>About 6,500 U.S. infants were identified with a permanent hearing loss</a:t>
            </a:r>
          </a:p>
          <a:p>
            <a:pPr algn="l">
              <a:buFont typeface="Arial" panose="020B0604020202020204" pitchFamily="34" charset="0"/>
              <a:buChar char="•"/>
            </a:pPr>
            <a:r>
              <a:rPr lang="en-US" b="0" i="0" dirty="0">
                <a:solidFill>
                  <a:srgbClr val="000000"/>
                </a:solidFill>
                <a:effectLst/>
              </a:rPr>
              <a:t>The prevalence of hearing loss in 2017 was 1.7 per 1,000 babies screened.</a:t>
            </a:r>
          </a:p>
          <a:p>
            <a:pPr algn="l">
              <a:buFont typeface="Arial" panose="020B0604020202020204" pitchFamily="34" charset="0"/>
              <a:buChar char="•"/>
            </a:pPr>
            <a:r>
              <a:rPr lang="en-US" dirty="0">
                <a:solidFill>
                  <a:srgbClr val="000000"/>
                </a:solidFill>
              </a:rPr>
              <a:t>It is unclear as to how many of these children communicate with sign language.</a:t>
            </a:r>
            <a:endParaRPr lang="en-US" dirty="0"/>
          </a:p>
        </p:txBody>
      </p:sp>
    </p:spTree>
    <p:extLst>
      <p:ext uri="{BB962C8B-B14F-4D97-AF65-F5344CB8AC3E}">
        <p14:creationId xmlns:p14="http://schemas.microsoft.com/office/powerpoint/2010/main" val="3022764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5703-8D51-4BEE-BE6C-B39E144FF3BD}"/>
              </a:ext>
            </a:extLst>
          </p:cNvPr>
          <p:cNvSpPr>
            <a:spLocks noGrp="1"/>
          </p:cNvSpPr>
          <p:nvPr>
            <p:ph type="title"/>
          </p:nvPr>
        </p:nvSpPr>
        <p:spPr>
          <a:xfrm>
            <a:off x="628650" y="483623"/>
            <a:ext cx="7886700" cy="1325563"/>
          </a:xfrm>
        </p:spPr>
        <p:txBody>
          <a:bodyPr/>
          <a:lstStyle/>
          <a:p>
            <a:pPr algn="ctr"/>
            <a:r>
              <a:rPr lang="en-US" dirty="0"/>
              <a:t>Need for Foreign Language Interpreters</a:t>
            </a:r>
          </a:p>
        </p:txBody>
      </p:sp>
      <p:sp>
        <p:nvSpPr>
          <p:cNvPr id="3" name="Content Placeholder 2">
            <a:extLst>
              <a:ext uri="{FF2B5EF4-FFF2-40B4-BE49-F238E27FC236}">
                <a16:creationId xmlns:a16="http://schemas.microsoft.com/office/drawing/2014/main" id="{055290A2-5750-478D-B2C3-C9792A9E16AE}"/>
              </a:ext>
            </a:extLst>
          </p:cNvPr>
          <p:cNvSpPr>
            <a:spLocks noGrp="1"/>
          </p:cNvSpPr>
          <p:nvPr>
            <p:ph idx="1"/>
          </p:nvPr>
        </p:nvSpPr>
        <p:spPr>
          <a:xfrm>
            <a:off x="628650" y="2041201"/>
            <a:ext cx="7886700" cy="4351338"/>
          </a:xfrm>
        </p:spPr>
        <p:txBody>
          <a:bodyPr>
            <a:normAutofit/>
          </a:bodyPr>
          <a:lstStyle/>
          <a:p>
            <a:pPr marL="0" indent="0">
              <a:buNone/>
            </a:pPr>
            <a:r>
              <a:rPr lang="en-US" dirty="0"/>
              <a:t>According to the most recent U.S. Census data:</a:t>
            </a:r>
          </a:p>
          <a:p>
            <a:r>
              <a:rPr lang="en-US" dirty="0"/>
              <a:t>One out of five children live in families where at least 1 parent was foreign born.</a:t>
            </a:r>
          </a:p>
          <a:p>
            <a:r>
              <a:rPr lang="en-US" dirty="0"/>
              <a:t>Of those children, 26% live in households where no one over 13 years old speaks English fluently.</a:t>
            </a:r>
          </a:p>
        </p:txBody>
      </p:sp>
    </p:spTree>
    <p:extLst>
      <p:ext uri="{BB962C8B-B14F-4D97-AF65-F5344CB8AC3E}">
        <p14:creationId xmlns:p14="http://schemas.microsoft.com/office/powerpoint/2010/main" val="4280278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37AF6-6623-4D80-B900-03A0C395AE6C}"/>
              </a:ext>
            </a:extLst>
          </p:cNvPr>
          <p:cNvSpPr>
            <a:spLocks noGrp="1"/>
          </p:cNvSpPr>
          <p:nvPr>
            <p:ph type="title"/>
          </p:nvPr>
        </p:nvSpPr>
        <p:spPr/>
        <p:txBody>
          <a:bodyPr/>
          <a:lstStyle/>
          <a:p>
            <a:pPr algn="ctr"/>
            <a:r>
              <a:rPr lang="en-US" dirty="0"/>
              <a:t>Roles of Interpreters </a:t>
            </a:r>
          </a:p>
        </p:txBody>
      </p:sp>
      <p:sp>
        <p:nvSpPr>
          <p:cNvPr id="3" name="Content Placeholder 2">
            <a:extLst>
              <a:ext uri="{FF2B5EF4-FFF2-40B4-BE49-F238E27FC236}">
                <a16:creationId xmlns:a16="http://schemas.microsoft.com/office/drawing/2014/main" id="{7B598742-2980-44B6-9041-0F11D392B78A}"/>
              </a:ext>
            </a:extLst>
          </p:cNvPr>
          <p:cNvSpPr>
            <a:spLocks noGrp="1"/>
          </p:cNvSpPr>
          <p:nvPr>
            <p:ph idx="1"/>
          </p:nvPr>
        </p:nvSpPr>
        <p:spPr>
          <a:xfrm>
            <a:off x="628650" y="2061079"/>
            <a:ext cx="7886700" cy="4351338"/>
          </a:xfrm>
        </p:spPr>
        <p:txBody>
          <a:bodyPr>
            <a:normAutofit/>
          </a:bodyPr>
          <a:lstStyle/>
          <a:p>
            <a:r>
              <a:rPr lang="en-US" dirty="0"/>
              <a:t>Conduit – acts as means for what is said by one individual to reach another individual.  </a:t>
            </a:r>
          </a:p>
          <a:p>
            <a:r>
              <a:rPr lang="en-US" dirty="0"/>
              <a:t>Clarifier – checks for understanding of what is said and asks speaker to repeat or state/sign in a different way.</a:t>
            </a:r>
          </a:p>
          <a:p>
            <a:r>
              <a:rPr lang="en-US" dirty="0"/>
              <a:t>Cultural broker/mediator – detects cultural misunderstandings and provides cultural framework to clear up the misunderstanding.   </a:t>
            </a:r>
          </a:p>
        </p:txBody>
      </p:sp>
    </p:spTree>
    <p:extLst>
      <p:ext uri="{BB962C8B-B14F-4D97-AF65-F5344CB8AC3E}">
        <p14:creationId xmlns:p14="http://schemas.microsoft.com/office/powerpoint/2010/main" val="290148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01248-A395-4048-9A1C-5F8468E226E3}"/>
              </a:ext>
            </a:extLst>
          </p:cNvPr>
          <p:cNvSpPr>
            <a:spLocks noGrp="1"/>
          </p:cNvSpPr>
          <p:nvPr>
            <p:ph idx="1"/>
          </p:nvPr>
        </p:nvSpPr>
        <p:spPr/>
        <p:txBody>
          <a:bodyPr>
            <a:normAutofit lnSpcReduction="10000"/>
          </a:bodyPr>
          <a:lstStyle/>
          <a:p>
            <a:pPr>
              <a:lnSpc>
                <a:spcPct val="107000"/>
              </a:lnSpc>
              <a:spcBef>
                <a:spcPts val="0"/>
              </a:spcBef>
              <a:spcAft>
                <a:spcPts val="800"/>
              </a:spcAft>
              <a:defRPr/>
            </a:pPr>
            <a:r>
              <a:rPr lang="en-US" dirty="0">
                <a:effectLst/>
                <a:ea typeface="Calibri" panose="020F0502020204030204" pitchFamily="34" charset="0"/>
                <a:cs typeface="Times New Roman" panose="02020603050405020304" pitchFamily="18" charset="0"/>
              </a:rPr>
              <a:t>TC2 Practitioners and families work together as a team to systematically and regularly exchange expertise, knowledge, and information to build team capacity and jointly solve problems, plan, and implement interventions.</a:t>
            </a:r>
          </a:p>
          <a:p>
            <a:pPr marR="0" lvl="0" algn="l" defTabSz="914400" rtl="0" eaLnBrk="1" fontAlgn="auto" latinLnBrk="0" hangingPunct="1">
              <a:lnSpc>
                <a:spcPct val="107000"/>
              </a:lnSpc>
              <a:spcBef>
                <a:spcPts val="0"/>
              </a:spcBef>
              <a:spcAft>
                <a:spcPts val="800"/>
              </a:spcAft>
              <a:buClrTx/>
              <a:buSzTx/>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TC3 Practitioners use communication and group facilitation strategies to enhance team functioning and interpersonal relationships with and among team members.</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DB9F6BF9-3333-4798-A8FE-B4F16F5FC8D4}"/>
              </a:ext>
            </a:extLst>
          </p:cNvPr>
          <p:cNvSpPr>
            <a:spLocks noGrp="1"/>
          </p:cNvSpPr>
          <p:nvPr>
            <p:ph type="title"/>
          </p:nvPr>
        </p:nvSpPr>
        <p:spPr>
          <a:xfrm>
            <a:off x="628650" y="488681"/>
            <a:ext cx="7886700" cy="1325563"/>
          </a:xfrm>
        </p:spPr>
        <p:txBody>
          <a:bodyPr/>
          <a:lstStyle/>
          <a:p>
            <a:r>
              <a:rPr kumimoji="0" lang="en-US" sz="4400" b="1" i="0" u="none" strike="noStrike" kern="1200" cap="none" spc="0" normalizeH="0" baseline="0" noProof="0" dirty="0">
                <a:ln>
                  <a:noFill/>
                </a:ln>
                <a:solidFill>
                  <a:schemeClr val="tx1"/>
                </a:solidFill>
                <a:effectLst/>
                <a:uLnTx/>
                <a:uFillTx/>
                <a:latin typeface="+mj-lt"/>
              </a:rPr>
              <a:t>DEC Recommended </a:t>
            </a:r>
            <a:br>
              <a:rPr kumimoji="0" lang="en-US" sz="4400" b="1" i="0" u="none" strike="noStrike" kern="1200" cap="none" spc="0" normalizeH="0" baseline="0" noProof="0" dirty="0">
                <a:ln>
                  <a:noFill/>
                </a:ln>
                <a:solidFill>
                  <a:schemeClr val="tx1"/>
                </a:solidFill>
                <a:effectLst/>
                <a:uLnTx/>
                <a:uFillTx/>
                <a:latin typeface="+mj-lt"/>
              </a:rPr>
            </a:br>
            <a:r>
              <a:rPr kumimoji="0" lang="en-US" sz="4400" b="1" i="0" u="none" strike="noStrike" kern="1200" cap="none" spc="0" normalizeH="0" baseline="0" noProof="0" dirty="0">
                <a:ln>
                  <a:noFill/>
                </a:ln>
                <a:solidFill>
                  <a:schemeClr val="tx1"/>
                </a:solidFill>
                <a:effectLst/>
                <a:uLnTx/>
                <a:uFillTx/>
                <a:latin typeface="+mj-lt"/>
              </a:rPr>
              <a:t>Practices (RPs, 2014)</a:t>
            </a:r>
            <a:endParaRPr lang="en-US" dirty="0">
              <a:solidFill>
                <a:schemeClr val="tx1"/>
              </a:solidFill>
              <a:latin typeface="+mj-lt"/>
            </a:endParaRPr>
          </a:p>
        </p:txBody>
      </p:sp>
      <p:pic>
        <p:nvPicPr>
          <p:cNvPr id="7" name="Picture 6">
            <a:extLst>
              <a:ext uri="{FF2B5EF4-FFF2-40B4-BE49-F238E27FC236}">
                <a16:creationId xmlns:a16="http://schemas.microsoft.com/office/drawing/2014/main" id="{438F8E62-A9BA-4412-8991-965ED245ECD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08286" y="365126"/>
            <a:ext cx="2936953" cy="1260241"/>
          </a:xfrm>
          <a:prstGeom prst="rect">
            <a:avLst/>
          </a:prstGeom>
        </p:spPr>
      </p:pic>
    </p:spTree>
    <p:extLst>
      <p:ext uri="{BB962C8B-B14F-4D97-AF65-F5344CB8AC3E}">
        <p14:creationId xmlns:p14="http://schemas.microsoft.com/office/powerpoint/2010/main" val="1303957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4C6-3393-4105-930D-4D885FCAE6E9}"/>
              </a:ext>
            </a:extLst>
          </p:cNvPr>
          <p:cNvSpPr>
            <a:spLocks noGrp="1"/>
          </p:cNvSpPr>
          <p:nvPr>
            <p:ph type="title"/>
          </p:nvPr>
        </p:nvSpPr>
        <p:spPr>
          <a:xfrm>
            <a:off x="628650" y="503504"/>
            <a:ext cx="7886700" cy="1325563"/>
          </a:xfrm>
        </p:spPr>
        <p:txBody>
          <a:bodyPr/>
          <a:lstStyle/>
          <a:p>
            <a:pPr algn="ctr"/>
            <a:r>
              <a:rPr lang="en-US" dirty="0"/>
              <a:t>Things to Consider When Working With Interpreters </a:t>
            </a:r>
          </a:p>
        </p:txBody>
      </p:sp>
      <p:sp>
        <p:nvSpPr>
          <p:cNvPr id="3" name="Content Placeholder 2">
            <a:extLst>
              <a:ext uri="{FF2B5EF4-FFF2-40B4-BE49-F238E27FC236}">
                <a16:creationId xmlns:a16="http://schemas.microsoft.com/office/drawing/2014/main" id="{41B0E66D-54A1-4DD1-B87A-555F5FE21160}"/>
              </a:ext>
            </a:extLst>
          </p:cNvPr>
          <p:cNvSpPr>
            <a:spLocks noGrp="1"/>
          </p:cNvSpPr>
          <p:nvPr>
            <p:ph idx="1"/>
          </p:nvPr>
        </p:nvSpPr>
        <p:spPr>
          <a:xfrm>
            <a:off x="628650" y="2061079"/>
            <a:ext cx="8177420" cy="4351338"/>
          </a:xfrm>
        </p:spPr>
        <p:txBody>
          <a:bodyPr/>
          <a:lstStyle/>
          <a:p>
            <a:r>
              <a:rPr lang="en-US" dirty="0"/>
              <a:t>Review the tips for working with sign language and language interpreters:</a:t>
            </a:r>
          </a:p>
          <a:p>
            <a:pPr marL="854075" indent="0">
              <a:spcBef>
                <a:spcPts val="0"/>
              </a:spcBef>
              <a:spcAft>
                <a:spcPts val="0"/>
              </a:spcAft>
              <a:buNone/>
            </a:pPr>
            <a:r>
              <a:rPr lang="en-US" sz="2400" u="sng" dirty="0">
                <a:solidFill>
                  <a:srgbClr val="0563C1"/>
                </a:solidFill>
                <a:effectLst/>
                <a:ea typeface="Calibri" panose="020F0502020204030204" pitchFamily="34" charset="0"/>
                <a:cs typeface="Times New Roman" panose="02020603050405020304" pitchFamily="18" charset="0"/>
                <a:hlinkClick r:id="rId3"/>
              </a:rPr>
              <a:t>10 Tips for Using a Sign Language Interpreter</a:t>
            </a:r>
            <a:endParaRPr lang="en-US" sz="2400" u="sng" dirty="0">
              <a:solidFill>
                <a:srgbClr val="0563C1"/>
              </a:solidFill>
              <a:effectLst/>
              <a:ea typeface="Calibri" panose="020F0502020204030204" pitchFamily="34" charset="0"/>
              <a:cs typeface="Times New Roman" panose="02020603050405020304" pitchFamily="18" charset="0"/>
            </a:endParaRPr>
          </a:p>
          <a:p>
            <a:pPr marL="854075" indent="0">
              <a:spcBef>
                <a:spcPts val="0"/>
              </a:spcBef>
              <a:spcAft>
                <a:spcPts val="0"/>
              </a:spcAft>
              <a:buNone/>
            </a:pPr>
            <a:r>
              <a:rPr lang="en-US" sz="2400" u="sng" dirty="0">
                <a:solidFill>
                  <a:srgbClr val="000000"/>
                </a:solidFill>
                <a:effectLst/>
                <a:ea typeface="Calibri" panose="020F0502020204030204" pitchFamily="34" charset="0"/>
                <a:cs typeface="Times New Roman" panose="02020603050405020304" pitchFamily="18" charset="0"/>
                <a:hlinkClick r:id="rId4"/>
              </a:rPr>
              <a:t>Best Practices for Communicating Through an Interpreter</a:t>
            </a:r>
            <a:endParaRPr lang="en-US" dirty="0"/>
          </a:p>
          <a:p>
            <a:r>
              <a:rPr lang="en-US" dirty="0"/>
              <a:t>Identify the similarities and difference in the tips and practices provided.</a:t>
            </a:r>
          </a:p>
          <a:p>
            <a:r>
              <a:rPr lang="en-US" dirty="0"/>
              <a:t>Which do you think will be the easiest to implement? The most difficult? </a:t>
            </a:r>
          </a:p>
        </p:txBody>
      </p:sp>
    </p:spTree>
    <p:extLst>
      <p:ext uri="{BB962C8B-B14F-4D97-AF65-F5344CB8AC3E}">
        <p14:creationId xmlns:p14="http://schemas.microsoft.com/office/powerpoint/2010/main" val="1377914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A64-5F64-4273-AE1E-09F6363C217E}"/>
              </a:ext>
            </a:extLst>
          </p:cNvPr>
          <p:cNvSpPr>
            <a:spLocks noGrp="1"/>
          </p:cNvSpPr>
          <p:nvPr>
            <p:ph type="title"/>
          </p:nvPr>
        </p:nvSpPr>
        <p:spPr>
          <a:xfrm>
            <a:off x="623888" y="1510956"/>
            <a:ext cx="7886700" cy="2381813"/>
          </a:xfrm>
        </p:spPr>
        <p:txBody>
          <a:bodyPr>
            <a:normAutofit/>
          </a:bodyPr>
          <a:lstStyle/>
          <a:p>
            <a:pPr algn="ctr"/>
            <a:r>
              <a:rPr lang="en-US" sz="5400" dirty="0">
                <a:solidFill>
                  <a:schemeClr val="tx1"/>
                </a:solidFill>
                <a:latin typeface="+mj-lt"/>
              </a:rPr>
              <a:t>Communicating With Technology</a:t>
            </a:r>
          </a:p>
        </p:txBody>
      </p:sp>
    </p:spTree>
    <p:extLst>
      <p:ext uri="{BB962C8B-B14F-4D97-AF65-F5344CB8AC3E}">
        <p14:creationId xmlns:p14="http://schemas.microsoft.com/office/powerpoint/2010/main" val="3620522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6FB0-C063-45F9-A723-581D43557C65}"/>
              </a:ext>
            </a:extLst>
          </p:cNvPr>
          <p:cNvSpPr>
            <a:spLocks noGrp="1"/>
          </p:cNvSpPr>
          <p:nvPr>
            <p:ph type="title"/>
          </p:nvPr>
        </p:nvSpPr>
        <p:spPr>
          <a:xfrm>
            <a:off x="628650" y="483625"/>
            <a:ext cx="7886700" cy="1325563"/>
          </a:xfrm>
        </p:spPr>
        <p:txBody>
          <a:bodyPr/>
          <a:lstStyle/>
          <a:p>
            <a:pPr algn="ctr"/>
            <a:r>
              <a:rPr lang="en-US" dirty="0"/>
              <a:t>Using Video to Promote Communication</a:t>
            </a:r>
          </a:p>
        </p:txBody>
      </p:sp>
      <p:sp>
        <p:nvSpPr>
          <p:cNvPr id="3" name="Content Placeholder 2">
            <a:extLst>
              <a:ext uri="{FF2B5EF4-FFF2-40B4-BE49-F238E27FC236}">
                <a16:creationId xmlns:a16="http://schemas.microsoft.com/office/drawing/2014/main" id="{46E3E054-F479-4D8E-8916-EEBA38F50718}"/>
              </a:ext>
            </a:extLst>
          </p:cNvPr>
          <p:cNvSpPr>
            <a:spLocks noGrp="1"/>
          </p:cNvSpPr>
          <p:nvPr>
            <p:ph idx="1"/>
          </p:nvPr>
        </p:nvSpPr>
        <p:spPr>
          <a:xfrm>
            <a:off x="628650" y="2061079"/>
            <a:ext cx="8078028" cy="4351338"/>
          </a:xfrm>
        </p:spPr>
        <p:txBody>
          <a:bodyPr>
            <a:normAutofit fontScale="92500" lnSpcReduction="20000"/>
          </a:bodyPr>
          <a:lstStyle/>
          <a:p>
            <a:pPr marL="0" marR="0" lvl="0" indent="0" algn="l" defTabSz="914400" rtl="0" eaLnBrk="1" fontAlgn="auto" latinLnBrk="0" hangingPunct="1">
              <a:lnSpc>
                <a:spcPct val="110000"/>
              </a:lnSpc>
              <a:buClrTx/>
              <a:buSzTx/>
              <a:buNone/>
              <a:tabLst/>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Use of video can assist professionals and the family to:</a:t>
            </a:r>
          </a:p>
          <a:p>
            <a:pPr>
              <a:lnSpc>
                <a:spcPct val="110000"/>
              </a:lnSpc>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Review child and adult performance, make recommendations, and monitor progress.</a:t>
            </a:r>
          </a:p>
          <a:p>
            <a:pPr>
              <a:lnSpc>
                <a:spcPct val="110000"/>
              </a:lnSpc>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Facilitate reflective and constructive feedback on specific interventions.</a:t>
            </a:r>
          </a:p>
          <a:p>
            <a:pPr>
              <a:lnSpc>
                <a:spcPct val="110000"/>
              </a:lnSpc>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Support decision-making about individual goals/outcomes.</a:t>
            </a:r>
          </a:p>
          <a:p>
            <a:endParaRPr lang="en-US" dirty="0"/>
          </a:p>
        </p:txBody>
      </p:sp>
    </p:spTree>
    <p:extLst>
      <p:ext uri="{BB962C8B-B14F-4D97-AF65-F5344CB8AC3E}">
        <p14:creationId xmlns:p14="http://schemas.microsoft.com/office/powerpoint/2010/main" val="3302591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4057-DE07-4230-9627-BD5BA98D189F}"/>
              </a:ext>
            </a:extLst>
          </p:cNvPr>
          <p:cNvSpPr>
            <a:spLocks noGrp="1"/>
          </p:cNvSpPr>
          <p:nvPr>
            <p:ph type="title"/>
          </p:nvPr>
        </p:nvSpPr>
        <p:spPr>
          <a:xfrm>
            <a:off x="628650" y="523383"/>
            <a:ext cx="7886700" cy="1325563"/>
          </a:xfrm>
        </p:spPr>
        <p:txBody>
          <a:bodyPr/>
          <a:lstStyle/>
          <a:p>
            <a:pPr algn="ctr"/>
            <a:r>
              <a:rPr lang="en-US" dirty="0"/>
              <a:t>Using Video Conferencing to Promote Communication </a:t>
            </a:r>
          </a:p>
        </p:txBody>
      </p:sp>
      <p:sp>
        <p:nvSpPr>
          <p:cNvPr id="3" name="Content Placeholder 2">
            <a:extLst>
              <a:ext uri="{FF2B5EF4-FFF2-40B4-BE49-F238E27FC236}">
                <a16:creationId xmlns:a16="http://schemas.microsoft.com/office/drawing/2014/main" id="{BBFB4C60-9F5A-4477-AA05-7AE9E09ED304}"/>
              </a:ext>
            </a:extLst>
          </p:cNvPr>
          <p:cNvSpPr>
            <a:spLocks noGrp="1"/>
          </p:cNvSpPr>
          <p:nvPr>
            <p:ph idx="1"/>
          </p:nvPr>
        </p:nvSpPr>
        <p:spPr>
          <a:xfrm>
            <a:off x="628650" y="2041201"/>
            <a:ext cx="7886700" cy="4351338"/>
          </a:xfrm>
        </p:spPr>
        <p:txBody>
          <a:bodyPr/>
          <a:lstStyle/>
          <a:p>
            <a:r>
              <a:rPr lang="en-US" dirty="0"/>
              <a:t>Make home visits and co-visits,</a:t>
            </a:r>
          </a:p>
          <a:p>
            <a:r>
              <a:rPr lang="en-US" dirty="0"/>
              <a:t>Conduct team meetings,</a:t>
            </a:r>
          </a:p>
          <a:p>
            <a:r>
              <a:rPr lang="en-US" dirty="0"/>
              <a:t>Attend center-based programs virtually,</a:t>
            </a:r>
          </a:p>
          <a:p>
            <a:r>
              <a:rPr lang="en-US" dirty="0"/>
              <a:t>Promote family to family connections,</a:t>
            </a:r>
          </a:p>
          <a:p>
            <a:r>
              <a:rPr lang="en-US" dirty="0"/>
              <a:t>Conduct observations of staff and provide reflective supervision, and</a:t>
            </a:r>
          </a:p>
          <a:p>
            <a:r>
              <a:rPr lang="en-US" dirty="0"/>
              <a:t>Provide professional development activities.</a:t>
            </a:r>
          </a:p>
          <a:p>
            <a:endParaRPr lang="en-US" dirty="0"/>
          </a:p>
        </p:txBody>
      </p:sp>
    </p:spTree>
    <p:extLst>
      <p:ext uri="{BB962C8B-B14F-4D97-AF65-F5344CB8AC3E}">
        <p14:creationId xmlns:p14="http://schemas.microsoft.com/office/powerpoint/2010/main" val="3017687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7387-D875-4A32-9C60-E2FD44D0C89C}"/>
              </a:ext>
            </a:extLst>
          </p:cNvPr>
          <p:cNvSpPr>
            <a:spLocks noGrp="1"/>
          </p:cNvSpPr>
          <p:nvPr>
            <p:ph type="title"/>
          </p:nvPr>
        </p:nvSpPr>
        <p:spPr/>
        <p:txBody>
          <a:bodyPr/>
          <a:lstStyle/>
          <a:p>
            <a:pPr algn="ctr"/>
            <a:r>
              <a:rPr lang="en-US" dirty="0"/>
              <a:t>Compliance with Federal Policy</a:t>
            </a:r>
          </a:p>
        </p:txBody>
      </p:sp>
      <p:sp>
        <p:nvSpPr>
          <p:cNvPr id="3" name="Content Placeholder 2">
            <a:extLst>
              <a:ext uri="{FF2B5EF4-FFF2-40B4-BE49-F238E27FC236}">
                <a16:creationId xmlns:a16="http://schemas.microsoft.com/office/drawing/2014/main" id="{EE429796-64B7-4BEF-890A-381A704A8B3F}"/>
              </a:ext>
            </a:extLst>
          </p:cNvPr>
          <p:cNvSpPr>
            <a:spLocks noGrp="1"/>
          </p:cNvSpPr>
          <p:nvPr>
            <p:ph idx="1"/>
          </p:nvPr>
        </p:nvSpPr>
        <p:spPr>
          <a:xfrm>
            <a:off x="628650" y="2068375"/>
            <a:ext cx="7886700" cy="4486274"/>
          </a:xfrm>
        </p:spPr>
        <p:txBody>
          <a:bodyPr>
            <a:normAutofit/>
          </a:bodyPr>
          <a:lstStyle/>
          <a:p>
            <a:pPr marL="0" marR="0" lvl="0" indent="0"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 Department of Health and Human Services and the U.S. Department of Education’s Office of Special Education and Rehabilitation announced that compliance with HIPAA, IDEA, Section 504 of the Rehabilitation Act, and Title II of the Americans with Disabilities Act are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barriers to using video conferencing. (Edelman, 2020)</a:t>
            </a:r>
          </a:p>
          <a:p>
            <a:endParaRPr lang="en-US" dirty="0"/>
          </a:p>
        </p:txBody>
      </p:sp>
    </p:spTree>
    <p:extLst>
      <p:ext uri="{BB962C8B-B14F-4D97-AF65-F5344CB8AC3E}">
        <p14:creationId xmlns:p14="http://schemas.microsoft.com/office/powerpoint/2010/main" val="1835409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E8332-556B-4776-8B5E-CC841FFB6E01}"/>
              </a:ext>
            </a:extLst>
          </p:cNvPr>
          <p:cNvSpPr>
            <a:spLocks noGrp="1"/>
          </p:cNvSpPr>
          <p:nvPr>
            <p:ph type="title"/>
          </p:nvPr>
        </p:nvSpPr>
        <p:spPr>
          <a:xfrm>
            <a:off x="733778" y="265492"/>
            <a:ext cx="7608711" cy="1504709"/>
          </a:xfrm>
        </p:spPr>
        <p:txBody>
          <a:bodyPr>
            <a:noAutofit/>
          </a:bodyPr>
          <a:lstStyle/>
          <a:p>
            <a:pPr algn="ctr"/>
            <a:r>
              <a:rPr lang="en-US" dirty="0">
                <a:effectLst/>
                <a:ea typeface="Calibri" panose="020F0502020204030204" pitchFamily="34" charset="0"/>
                <a:cs typeface="Times New Roman" panose="02020603050405020304" pitchFamily="18" charset="0"/>
              </a:rPr>
              <a:t>Using Video and Video Conferencing to Enable Team Meetings over Distances</a:t>
            </a:r>
            <a:endParaRPr lang="en-US" dirty="0"/>
          </a:p>
        </p:txBody>
      </p:sp>
      <p:sp>
        <p:nvSpPr>
          <p:cNvPr id="3" name="Content Placeholder 2">
            <a:extLst>
              <a:ext uri="{FF2B5EF4-FFF2-40B4-BE49-F238E27FC236}">
                <a16:creationId xmlns:a16="http://schemas.microsoft.com/office/drawing/2014/main" id="{3AA425CB-F544-4807-929F-D425E67B4441}"/>
              </a:ext>
            </a:extLst>
          </p:cNvPr>
          <p:cNvSpPr>
            <a:spLocks noGrp="1"/>
          </p:cNvSpPr>
          <p:nvPr>
            <p:ph idx="1"/>
          </p:nvPr>
        </p:nvSpPr>
        <p:spPr>
          <a:xfrm>
            <a:off x="628650" y="2074413"/>
            <a:ext cx="7886700" cy="4162183"/>
          </a:xfrm>
        </p:spPr>
        <p:txBody>
          <a:bodyPr>
            <a:normAutofit fontScale="92500" lnSpcReduction="10000"/>
          </a:bodyPr>
          <a:lstStyle/>
          <a:p>
            <a:pPr marL="0" indent="0">
              <a:buNone/>
            </a:pPr>
            <a:r>
              <a:rPr lang="en-US" u="sng" dirty="0">
                <a:solidFill>
                  <a:srgbClr val="0563C1"/>
                </a:solidFill>
                <a:effectLst/>
                <a:ea typeface="Calibri" panose="020F0502020204030204" pitchFamily="34" charset="0"/>
                <a:cs typeface="Times New Roman" panose="02020603050405020304" pitchFamily="18" charset="0"/>
                <a:hlinkClick r:id="rId3"/>
              </a:rPr>
              <a:t>Using Video and Video Conferencing to Enable Team Meetings over Distances</a:t>
            </a:r>
            <a:r>
              <a:rPr lang="en-US" u="sng" dirty="0">
                <a:solidFill>
                  <a:srgbClr val="0563C1"/>
                </a:solidFill>
                <a:effectLst/>
                <a:ea typeface="Calibri" panose="020F0502020204030204" pitchFamily="34" charset="0"/>
                <a:cs typeface="Times New Roman" panose="02020603050405020304" pitchFamily="18" charset="0"/>
              </a:rPr>
              <a:t> (6:35)</a:t>
            </a:r>
            <a:endParaRPr lang="en-US" dirty="0"/>
          </a:p>
          <a:p>
            <a:pPr marL="0" indent="0">
              <a:buNone/>
            </a:pPr>
            <a:r>
              <a:rPr lang="en-US" dirty="0"/>
              <a:t>Watch the video and:</a:t>
            </a:r>
          </a:p>
          <a:p>
            <a:r>
              <a:rPr lang="en-US" dirty="0"/>
              <a:t>Reflect on the benefits of virtual meetings for team members that were identified.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 </a:t>
            </a:r>
            <a:r>
              <a:rPr kumimoji="0" lang="en-US" b="0" i="0" u="none" strike="noStrike" kern="1200" cap="none" spc="0" normalizeH="0" baseline="0" noProof="0" dirty="0">
                <a:ln>
                  <a:noFill/>
                </a:ln>
                <a:solidFill>
                  <a:prstClr val="black"/>
                </a:solidFill>
                <a:effectLst/>
                <a:uLnTx/>
                <a:uFillTx/>
              </a:rPr>
              <a:t>Reflect on the challenges of virtual meetings for team members that were identified.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rPr>
              <a:t>Identify, based on your participation in videoconferencing, additional benefits and challenges you have experienced? </a:t>
            </a:r>
            <a:endParaRPr kumimoji="0" lang="en-US" b="0" i="0" u="none" strike="noStrike" kern="1200" cap="none" spc="0" normalizeH="0" baseline="0" noProof="0" dirty="0">
              <a:ln>
                <a:noFill/>
              </a:ln>
              <a:solidFill>
                <a:prstClr val="black"/>
              </a:solidFill>
              <a:effectLst/>
              <a:uLnTx/>
              <a:uFillTx/>
            </a:endParaRPr>
          </a:p>
          <a:p>
            <a:endParaRPr lang="en-US" dirty="0"/>
          </a:p>
        </p:txBody>
      </p:sp>
    </p:spTree>
    <p:extLst>
      <p:ext uri="{BB962C8B-B14F-4D97-AF65-F5344CB8AC3E}">
        <p14:creationId xmlns:p14="http://schemas.microsoft.com/office/powerpoint/2010/main" val="2516122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414C-950D-4F15-B259-913103516E7D}"/>
              </a:ext>
            </a:extLst>
          </p:cNvPr>
          <p:cNvSpPr>
            <a:spLocks noGrp="1"/>
          </p:cNvSpPr>
          <p:nvPr>
            <p:ph type="title"/>
          </p:nvPr>
        </p:nvSpPr>
        <p:spPr/>
        <p:txBody>
          <a:bodyPr/>
          <a:lstStyle/>
          <a:p>
            <a:pPr algn="ctr"/>
            <a:r>
              <a:rPr lang="en-US" dirty="0"/>
              <a:t>References and Resources</a:t>
            </a:r>
          </a:p>
        </p:txBody>
      </p:sp>
      <p:sp>
        <p:nvSpPr>
          <p:cNvPr id="3" name="Content Placeholder 2">
            <a:extLst>
              <a:ext uri="{FF2B5EF4-FFF2-40B4-BE49-F238E27FC236}">
                <a16:creationId xmlns:a16="http://schemas.microsoft.com/office/drawing/2014/main" id="{F2DFB67D-1ACA-426F-BF44-862E5F562D5C}"/>
              </a:ext>
            </a:extLst>
          </p:cNvPr>
          <p:cNvSpPr>
            <a:spLocks noGrp="1"/>
          </p:cNvSpPr>
          <p:nvPr>
            <p:ph idx="1"/>
          </p:nvPr>
        </p:nvSpPr>
        <p:spPr>
          <a:xfrm>
            <a:off x="628650" y="1593833"/>
            <a:ext cx="7886700" cy="4351338"/>
          </a:xfrm>
        </p:spPr>
        <p:txBody>
          <a:bodyPr>
            <a:normAutofit lnSpcReduction="10000"/>
          </a:bodyPr>
          <a:lstStyle/>
          <a:p>
            <a:pPr marL="457200" marR="0" lvl="0" indent="-457200" algn="l" defTabSz="914400" rtl="0" eaLnBrk="1" fontAlgn="auto" latinLnBrk="0" hangingPunct="1">
              <a:lnSpc>
                <a:spcPct val="110000"/>
              </a:lnSpc>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Centers for Disease Control (CDC).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2017 Annual data</a:t>
            </a:r>
            <a:r>
              <a:rPr kumimoji="0" lang="en-US" sz="1800" b="0"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early hearing detection and intervention (EHDI)</a:t>
            </a:r>
            <a:r>
              <a:rPr kumimoji="0" lang="en-US" sz="1800" b="0"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program summary.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CDC</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0" indent="0" algn="l" defTabSz="914400" rtl="0" eaLnBrk="1" fontAlgn="auto" latinLnBrk="0" hangingPunct="1">
              <a:lnSpc>
                <a:spcPct val="110000"/>
              </a:lnSpc>
              <a:spcBef>
                <a:spcPts val="0"/>
              </a:spcBef>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https://www.cdc.gov/ncbddd/hearingloss/ehdi-data2017.html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10000"/>
              </a:lnSpc>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Division for Early Childhood (DEC). (2014).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DEC</a:t>
            </a:r>
            <a:r>
              <a:rPr kumimoji="0" lang="en-US" sz="1800" b="0"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recommended practices</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DEC.</a:t>
            </a:r>
          </a:p>
          <a:p>
            <a:pPr marL="457200" marR="0" lvl="0" indent="-457200" algn="l" defTabSz="914400" rtl="0" eaLnBrk="1" fontAlgn="auto" latinLnBrk="0" hangingPunct="1">
              <a:lnSpc>
                <a:spcPct val="110000"/>
              </a:lnSpc>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Early Childhood Personnel Center (ECPC).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Curriculum modules: Professional standards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standard 3. ECPC.</a:t>
            </a:r>
          </a:p>
          <a:p>
            <a:pPr marL="461963" lvl="0" indent="-461963">
              <a:lnSpc>
                <a:spcPct val="110000"/>
              </a:lnSpc>
              <a:spcBef>
                <a:spcPts val="0"/>
              </a:spcBef>
              <a:spcAft>
                <a:spcPts val="0"/>
              </a:spcAft>
              <a:buNone/>
              <a:defRPr/>
            </a:pPr>
            <a:r>
              <a:rPr lang="en-US" sz="1800" dirty="0">
                <a:solidFill>
                  <a:prstClr val="black"/>
                </a:solidFill>
              </a:rPr>
              <a:t>Edelman, L. (2020). </a:t>
            </a:r>
            <a:r>
              <a:rPr lang="en-US" sz="1800" i="1" dirty="0">
                <a:solidFill>
                  <a:prstClr val="black"/>
                </a:solidFill>
              </a:rPr>
              <a:t>Video conferencing 101. </a:t>
            </a:r>
            <a:r>
              <a:rPr lang="en-US" sz="1800" dirty="0">
                <a:solidFill>
                  <a:prstClr val="black"/>
                </a:solidFill>
              </a:rPr>
              <a:t>Early Childhood Technical Assistance Center.       </a:t>
            </a:r>
            <a:r>
              <a:rPr lang="en-US" sz="1800" dirty="0">
                <a:solidFill>
                  <a:prstClr val="black"/>
                </a:solidFill>
                <a:hlinkClick r:id="rId5"/>
              </a:rPr>
              <a:t>https://ectacenter.org/~pdfs/topics/disaster/Video_Conferencing_101.pdf</a:t>
            </a:r>
            <a:endParaRPr lang="en-US" sz="1800" dirty="0">
              <a:solidFill>
                <a:prstClr val="black"/>
              </a:solidFill>
            </a:endParaRPr>
          </a:p>
          <a:p>
            <a:pPr marL="461963" lvl="0" indent="-461963">
              <a:lnSpc>
                <a:spcPct val="110000"/>
              </a:lnSpc>
              <a:buNone/>
              <a:defRPr/>
            </a:pPr>
            <a:r>
              <a:rPr lang="en-US" sz="1800" dirty="0">
                <a:solidFill>
                  <a:prstClr val="black"/>
                </a:solidFill>
              </a:rPr>
              <a:t> U.S. Department of Education. (</a:t>
            </a:r>
            <a:r>
              <a:rPr lang="en-US" sz="1800" dirty="0" err="1">
                <a:solidFill>
                  <a:prstClr val="black"/>
                </a:solidFill>
              </a:rPr>
              <a:t>n.d.</a:t>
            </a:r>
            <a:r>
              <a:rPr lang="en-US" sz="1800" dirty="0">
                <a:solidFill>
                  <a:prstClr val="black"/>
                </a:solidFill>
              </a:rPr>
              <a:t>). </a:t>
            </a:r>
            <a:r>
              <a:rPr lang="en-US" sz="1800" i="1" dirty="0">
                <a:solidFill>
                  <a:prstClr val="black"/>
                </a:solidFill>
              </a:rPr>
              <a:t>IDEA: Individuals with Disabilities Education Act, Sec.1414 (d) (3) (B)</a:t>
            </a:r>
            <a:r>
              <a:rPr lang="en-US" sz="1800" dirty="0">
                <a:solidFill>
                  <a:prstClr val="black"/>
                </a:solidFill>
              </a:rPr>
              <a:t>.  U.S. Department of Education.</a:t>
            </a:r>
          </a:p>
          <a:p>
            <a:pPr marL="461963" lvl="0" indent="-461963">
              <a:lnSpc>
                <a:spcPct val="110000"/>
              </a:lnSpc>
              <a:buNone/>
              <a:defRPr/>
            </a:pPr>
            <a:r>
              <a:rPr lang="en-US" sz="1800" dirty="0">
                <a:solidFill>
                  <a:prstClr val="black"/>
                </a:solidFill>
              </a:rPr>
              <a:t>U.S. Department of Education. (</a:t>
            </a:r>
            <a:r>
              <a:rPr lang="en-US" sz="1800" dirty="0" err="1">
                <a:solidFill>
                  <a:prstClr val="black"/>
                </a:solidFill>
              </a:rPr>
              <a:t>n.d.</a:t>
            </a:r>
            <a:r>
              <a:rPr lang="en-US" sz="1800" dirty="0">
                <a:solidFill>
                  <a:prstClr val="black"/>
                </a:solidFill>
              </a:rPr>
              <a:t>). </a:t>
            </a:r>
            <a:r>
              <a:rPr lang="en-US" sz="1800" i="1" dirty="0">
                <a:solidFill>
                  <a:prstClr val="black"/>
                </a:solidFill>
              </a:rPr>
              <a:t>IDEA: Individuals with Disabilities Education Act, Sec.300.322</a:t>
            </a:r>
            <a:r>
              <a:rPr lang="en-US" sz="1800" dirty="0">
                <a:solidFill>
                  <a:prstClr val="black"/>
                </a:solidFill>
              </a:rPr>
              <a:t>.  U.S. Department of Education.</a:t>
            </a:r>
          </a:p>
          <a:p>
            <a:pPr marL="457200" marR="0" lvl="0" indent="-457200" algn="l" defTabSz="914400" rtl="0" eaLnBrk="1" fontAlgn="auto" latinLnBrk="0" hangingPunct="1">
              <a:lnSpc>
                <a:spcPct val="110000"/>
              </a:lnSpc>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110000"/>
              </a:lnSpc>
            </a:pPr>
            <a:endParaRPr lang="en-US" dirty="0"/>
          </a:p>
        </p:txBody>
      </p:sp>
    </p:spTree>
    <p:extLst>
      <p:ext uri="{BB962C8B-B14F-4D97-AF65-F5344CB8AC3E}">
        <p14:creationId xmlns:p14="http://schemas.microsoft.com/office/powerpoint/2010/main" val="3305622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9D7950-5C03-F048-85A3-FE4D75F6134E}"/>
              </a:ext>
            </a:extLst>
          </p:cNvPr>
          <p:cNvSpPr txBox="1"/>
          <p:nvPr/>
        </p:nvSpPr>
        <p:spPr>
          <a:xfrm>
            <a:off x="547511" y="2755440"/>
            <a:ext cx="8229600" cy="1347119"/>
          </a:xfrm>
          <a:prstGeom prst="rect">
            <a:avLst/>
          </a:prstGeom>
        </p:spPr>
        <p:txBody>
          <a:bodyPr vert="horz" wrap="square" lIns="91440" tIns="45720" rIns="91440" bIns="45720"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212121"/>
                </a:solidFill>
                <a:effectLst/>
                <a:latin typeface="Calibri" panose="020F0502020204030204" pitchFamily="34" charset="0"/>
                <a:ea typeface="Calibri" panose="020F0502020204030204" pitchFamily="34" charset="0"/>
              </a:rPr>
              <a:t>This is a product of the Early Childhood Personnel Center (ECPC) awarded to the University of Connecticut Center for Excellence in Developmental Disabilities and was made possible by Cooperative Agreement #H325B170008 which is funded by the U.S. Department of Education, Office of Special Education Programs. However, those contents do not necessarily represent the policy of the Department of Education, and you should not assume endorsement by the Federal Government.</a:t>
            </a:r>
            <a:endParaRPr lang="en-US" sz="3200" dirty="0"/>
          </a:p>
        </p:txBody>
      </p:sp>
      <p:sp>
        <p:nvSpPr>
          <p:cNvPr id="3" name="Title 2">
            <a:extLst>
              <a:ext uri="{FF2B5EF4-FFF2-40B4-BE49-F238E27FC236}">
                <a16:creationId xmlns:a16="http://schemas.microsoft.com/office/drawing/2014/main" id="{538CA6DA-31EC-441C-9C1E-DE14D91F55BB}"/>
              </a:ext>
            </a:extLst>
          </p:cNvPr>
          <p:cNvSpPr>
            <a:spLocks noGrp="1"/>
          </p:cNvSpPr>
          <p:nvPr>
            <p:ph type="title"/>
          </p:nvPr>
        </p:nvSpPr>
        <p:spPr/>
        <p:txBody>
          <a:bodyPr/>
          <a:lstStyle/>
          <a:p>
            <a:pPr algn="ctr"/>
            <a:r>
              <a:rPr lang="en-US" dirty="0"/>
              <a:t>Disclaimer</a:t>
            </a:r>
          </a:p>
        </p:txBody>
      </p:sp>
    </p:spTree>
    <p:extLst>
      <p:ext uri="{BB962C8B-B14F-4D97-AF65-F5344CB8AC3E}">
        <p14:creationId xmlns:p14="http://schemas.microsoft.com/office/powerpoint/2010/main" val="61376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822"/>
            <a:ext cx="7886700" cy="1325563"/>
          </a:xfrm>
        </p:spPr>
        <p:txBody>
          <a:bodyPr anchor="ctr">
            <a:normAutofit/>
          </a:bodyPr>
          <a:lstStyle/>
          <a:p>
            <a:pPr algn="ctr"/>
            <a:r>
              <a:rPr lang="en-US" dirty="0">
                <a:solidFill>
                  <a:schemeClr val="tx1"/>
                </a:solidFill>
                <a:latin typeface="+mj-lt"/>
              </a:rPr>
              <a:t>Objectives</a:t>
            </a:r>
          </a:p>
        </p:txBody>
      </p:sp>
      <p:graphicFrame>
        <p:nvGraphicFramePr>
          <p:cNvPr id="5" name="Content Placeholder 2" descr="The three objectives for this session are:&#10;1. Describe active listening strategies.&#10;2. Identify processes for problem-solving and conflict resolution.&#10;3. Identify and describe alternative means for communication within a team.">
            <a:extLst>
              <a:ext uri="{FF2B5EF4-FFF2-40B4-BE49-F238E27FC236}">
                <a16:creationId xmlns:a16="http://schemas.microsoft.com/office/drawing/2014/main" id="{179E9779-756C-4A15-873B-5A71AFEF7EC6}"/>
              </a:ext>
            </a:extLst>
          </p:cNvPr>
          <p:cNvGraphicFramePr>
            <a:graphicFrameLocks noGrp="1"/>
          </p:cNvGraphicFramePr>
          <p:nvPr>
            <p:ph idx="1"/>
            <p:extLst>
              <p:ext uri="{D42A27DB-BD31-4B8C-83A1-F6EECF244321}">
                <p14:modId xmlns:p14="http://schemas.microsoft.com/office/powerpoint/2010/main" val="901942579"/>
              </p:ext>
            </p:extLst>
          </p:nvPr>
        </p:nvGraphicFramePr>
        <p:xfrm>
          <a:off x="628650" y="1300545"/>
          <a:ext cx="7886700" cy="4632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1524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009D-6626-4AF2-A055-757BB221536A}"/>
              </a:ext>
            </a:extLst>
          </p:cNvPr>
          <p:cNvSpPr>
            <a:spLocks noGrp="1"/>
          </p:cNvSpPr>
          <p:nvPr>
            <p:ph type="title"/>
          </p:nvPr>
        </p:nvSpPr>
        <p:spPr/>
        <p:txBody>
          <a:bodyPr>
            <a:normAutofit/>
          </a:bodyPr>
          <a:lstStyle/>
          <a:p>
            <a:pPr algn="ctr"/>
            <a:r>
              <a:rPr lang="en-US" dirty="0"/>
              <a:t>Communication</a:t>
            </a:r>
          </a:p>
        </p:txBody>
      </p:sp>
      <p:sp>
        <p:nvSpPr>
          <p:cNvPr id="3" name="Content Placeholder 2">
            <a:extLst>
              <a:ext uri="{FF2B5EF4-FFF2-40B4-BE49-F238E27FC236}">
                <a16:creationId xmlns:a16="http://schemas.microsoft.com/office/drawing/2014/main" id="{4880632A-E7D3-4F5E-8265-35508A2BBAFB}"/>
              </a:ext>
            </a:extLst>
          </p:cNvPr>
          <p:cNvSpPr>
            <a:spLocks noGrp="1"/>
          </p:cNvSpPr>
          <p:nvPr>
            <p:ph idx="1"/>
          </p:nvPr>
        </p:nvSpPr>
        <p:spPr>
          <a:xfrm>
            <a:off x="628650" y="2017707"/>
            <a:ext cx="7886700" cy="4351338"/>
          </a:xfrm>
        </p:spPr>
        <p:txBody>
          <a:bodyPr>
            <a:normAutofit/>
          </a:bodyPr>
          <a:lstStyle/>
          <a:p>
            <a:pPr marL="0" indent="0">
              <a:buNone/>
            </a:pPr>
            <a:r>
              <a:rPr lang="en-US" sz="3200" dirty="0"/>
              <a:t>The process of sending and receiving information and ideas between individuals using a common system of symbols, signs, or behavior. </a:t>
            </a:r>
          </a:p>
        </p:txBody>
      </p:sp>
    </p:spTree>
    <p:extLst>
      <p:ext uri="{BB962C8B-B14F-4D97-AF65-F5344CB8AC3E}">
        <p14:creationId xmlns:p14="http://schemas.microsoft.com/office/powerpoint/2010/main" val="4103386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1990-6AAA-498D-90D5-05DDEF77E9C6}"/>
              </a:ext>
            </a:extLst>
          </p:cNvPr>
          <p:cNvSpPr>
            <a:spLocks noGrp="1"/>
          </p:cNvSpPr>
          <p:nvPr>
            <p:ph type="title"/>
          </p:nvPr>
        </p:nvSpPr>
        <p:spPr>
          <a:xfrm>
            <a:off x="628650" y="496279"/>
            <a:ext cx="7886700" cy="1325563"/>
          </a:xfrm>
        </p:spPr>
        <p:txBody>
          <a:bodyPr>
            <a:normAutofit/>
          </a:bodyPr>
          <a:lstStyle/>
          <a:p>
            <a:pPr algn="ctr"/>
            <a:r>
              <a:rPr lang="en-US" dirty="0"/>
              <a:t>Communication</a:t>
            </a:r>
            <a:br>
              <a:rPr lang="en-US" dirty="0"/>
            </a:br>
            <a:r>
              <a:rPr lang="en-US" dirty="0"/>
              <a:t>Strategies Include:</a:t>
            </a:r>
          </a:p>
        </p:txBody>
      </p:sp>
      <p:sp>
        <p:nvSpPr>
          <p:cNvPr id="3" name="Content Placeholder 2">
            <a:extLst>
              <a:ext uri="{FF2B5EF4-FFF2-40B4-BE49-F238E27FC236}">
                <a16:creationId xmlns:a16="http://schemas.microsoft.com/office/drawing/2014/main" id="{77584691-32C2-44C8-9C91-A317946FBB37}"/>
              </a:ext>
            </a:extLst>
          </p:cNvPr>
          <p:cNvSpPr>
            <a:spLocks noGrp="1"/>
          </p:cNvSpPr>
          <p:nvPr>
            <p:ph idx="1"/>
          </p:nvPr>
        </p:nvSpPr>
        <p:spPr>
          <a:xfrm>
            <a:off x="628650" y="2069662"/>
            <a:ext cx="7886700" cy="4351338"/>
          </a:xfrm>
        </p:spPr>
        <p:txBody>
          <a:bodyPr/>
          <a:lstStyle/>
          <a:p>
            <a:r>
              <a:rPr lang="en-US" dirty="0"/>
              <a:t>Active listening</a:t>
            </a:r>
          </a:p>
          <a:p>
            <a:r>
              <a:rPr lang="en-US" dirty="0"/>
              <a:t>Nonverbal communication</a:t>
            </a:r>
          </a:p>
          <a:p>
            <a:r>
              <a:rPr lang="en-US" dirty="0"/>
              <a:t>Paraphrasing</a:t>
            </a:r>
          </a:p>
          <a:p>
            <a:r>
              <a:rPr lang="en-US" dirty="0"/>
              <a:t>Questioning</a:t>
            </a:r>
          </a:p>
          <a:p>
            <a:pPr>
              <a:lnSpc>
                <a:spcPct val="150000"/>
              </a:lnSpc>
            </a:pPr>
            <a:endParaRPr lang="en-US" sz="3200" dirty="0"/>
          </a:p>
          <a:p>
            <a:endParaRPr lang="en-US" dirty="0"/>
          </a:p>
        </p:txBody>
      </p:sp>
    </p:spTree>
    <p:extLst>
      <p:ext uri="{BB962C8B-B14F-4D97-AF65-F5344CB8AC3E}">
        <p14:creationId xmlns:p14="http://schemas.microsoft.com/office/powerpoint/2010/main" val="189118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CE7D-675E-4E4D-8CF2-6D0435B26216}"/>
              </a:ext>
            </a:extLst>
          </p:cNvPr>
          <p:cNvSpPr>
            <a:spLocks noGrp="1"/>
          </p:cNvSpPr>
          <p:nvPr>
            <p:ph type="title"/>
          </p:nvPr>
        </p:nvSpPr>
        <p:spPr>
          <a:xfrm>
            <a:off x="0" y="188479"/>
            <a:ext cx="9144000" cy="1325563"/>
          </a:xfrm>
        </p:spPr>
        <p:txBody>
          <a:bodyPr anchor="ctr">
            <a:normAutofit/>
          </a:bodyPr>
          <a:lstStyle/>
          <a:p>
            <a:pPr algn="ctr"/>
            <a:r>
              <a:rPr lang="en-US" dirty="0"/>
              <a:t>Listening</a:t>
            </a:r>
          </a:p>
        </p:txBody>
      </p:sp>
      <p:sp>
        <p:nvSpPr>
          <p:cNvPr id="3" name="Content Placeholder 2">
            <a:extLst>
              <a:ext uri="{FF2B5EF4-FFF2-40B4-BE49-F238E27FC236}">
                <a16:creationId xmlns:a16="http://schemas.microsoft.com/office/drawing/2014/main" id="{0835A75F-4D9F-4E99-91A8-1DCF8F26C9DF}"/>
              </a:ext>
            </a:extLst>
          </p:cNvPr>
          <p:cNvSpPr>
            <a:spLocks noGrp="1"/>
          </p:cNvSpPr>
          <p:nvPr>
            <p:ph sz="half" idx="1"/>
          </p:nvPr>
        </p:nvSpPr>
        <p:spPr>
          <a:xfrm>
            <a:off x="976392" y="1825625"/>
            <a:ext cx="7309652" cy="4351338"/>
          </a:xfrm>
        </p:spPr>
        <p:txBody>
          <a:bodyPr>
            <a:normAutofit/>
          </a:bodyPr>
          <a:lstStyle/>
          <a:p>
            <a:pPr marL="0" indent="0">
              <a:spcBef>
                <a:spcPts val="0"/>
              </a:spcBef>
              <a:spcAft>
                <a:spcPts val="0"/>
              </a:spcAft>
              <a:buNone/>
            </a:pPr>
            <a:r>
              <a:rPr lang="en-US" sz="3200" dirty="0"/>
              <a:t>Listening is the process of receiving, interpreting, and reacting/responding </a:t>
            </a:r>
          </a:p>
          <a:p>
            <a:pPr marL="0" indent="0">
              <a:spcBef>
                <a:spcPts val="0"/>
              </a:spcBef>
              <a:spcAft>
                <a:spcPts val="0"/>
              </a:spcAft>
              <a:buNone/>
            </a:pPr>
            <a:r>
              <a:rPr lang="en-US" sz="3200" dirty="0"/>
              <a:t>to a message from </a:t>
            </a:r>
          </a:p>
          <a:p>
            <a:pPr marL="0" indent="0">
              <a:spcBef>
                <a:spcPts val="0"/>
              </a:spcBef>
              <a:spcAft>
                <a:spcPts val="0"/>
              </a:spcAft>
              <a:buNone/>
            </a:pPr>
            <a:r>
              <a:rPr lang="en-US" sz="3200" dirty="0"/>
              <a:t>another person.</a:t>
            </a:r>
          </a:p>
        </p:txBody>
      </p:sp>
    </p:spTree>
    <p:extLst>
      <p:ext uri="{BB962C8B-B14F-4D97-AF65-F5344CB8AC3E}">
        <p14:creationId xmlns:p14="http://schemas.microsoft.com/office/powerpoint/2010/main" val="28417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2E09-1170-40EB-B16A-30EE10658D37}"/>
              </a:ext>
            </a:extLst>
          </p:cNvPr>
          <p:cNvSpPr>
            <a:spLocks noGrp="1"/>
          </p:cNvSpPr>
          <p:nvPr>
            <p:ph type="title"/>
          </p:nvPr>
        </p:nvSpPr>
        <p:spPr/>
        <p:txBody>
          <a:bodyPr>
            <a:normAutofit/>
          </a:bodyPr>
          <a:lstStyle/>
          <a:p>
            <a:pPr algn="ctr"/>
            <a:r>
              <a:rPr lang="en-US" dirty="0"/>
              <a:t>Why Listen?</a:t>
            </a:r>
          </a:p>
        </p:txBody>
      </p:sp>
      <p:sp>
        <p:nvSpPr>
          <p:cNvPr id="3" name="Content Placeholder 2">
            <a:extLst>
              <a:ext uri="{FF2B5EF4-FFF2-40B4-BE49-F238E27FC236}">
                <a16:creationId xmlns:a16="http://schemas.microsoft.com/office/drawing/2014/main" id="{A3DBEF0A-C238-49F7-AE6E-41EDC3AFAD6F}"/>
              </a:ext>
            </a:extLst>
          </p:cNvPr>
          <p:cNvSpPr>
            <a:spLocks noGrp="1"/>
          </p:cNvSpPr>
          <p:nvPr>
            <p:ph idx="1"/>
          </p:nvPr>
        </p:nvSpPr>
        <p:spPr>
          <a:xfrm>
            <a:off x="628650" y="2059271"/>
            <a:ext cx="7886700" cy="4351338"/>
          </a:xfrm>
        </p:spPr>
        <p:txBody>
          <a:bodyPr>
            <a:normAutofit/>
          </a:bodyPr>
          <a:lstStyle/>
          <a:p>
            <a:r>
              <a:rPr lang="en-US" dirty="0"/>
              <a:t>To obtain information,</a:t>
            </a:r>
          </a:p>
          <a:p>
            <a:r>
              <a:rPr lang="en-US" dirty="0"/>
              <a:t>To understand,</a:t>
            </a:r>
          </a:p>
          <a:p>
            <a:r>
              <a:rPr lang="en-US" dirty="0"/>
              <a:t>To learn, and </a:t>
            </a:r>
          </a:p>
          <a:p>
            <a:r>
              <a:rPr lang="en-US" dirty="0"/>
              <a:t>For enjoyment.</a:t>
            </a:r>
          </a:p>
        </p:txBody>
      </p:sp>
    </p:spTree>
    <p:extLst>
      <p:ext uri="{BB962C8B-B14F-4D97-AF65-F5344CB8AC3E}">
        <p14:creationId xmlns:p14="http://schemas.microsoft.com/office/powerpoint/2010/main" val="224481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4BFE3-A9D1-4ECA-BB26-E8957D47B88F}"/>
              </a:ext>
            </a:extLst>
          </p:cNvPr>
          <p:cNvSpPr>
            <a:spLocks noGrp="1"/>
          </p:cNvSpPr>
          <p:nvPr>
            <p:ph type="title"/>
          </p:nvPr>
        </p:nvSpPr>
        <p:spPr/>
        <p:txBody>
          <a:bodyPr>
            <a:normAutofit/>
          </a:bodyPr>
          <a:lstStyle/>
          <a:p>
            <a:pPr algn="ctr"/>
            <a:r>
              <a:rPr lang="en-US" dirty="0">
                <a:cs typeface="Calibri" panose="020F0502020204030204" pitchFamily="34" charset="0"/>
              </a:rPr>
              <a:t>Active Listening</a:t>
            </a:r>
          </a:p>
        </p:txBody>
      </p:sp>
      <p:sp>
        <p:nvSpPr>
          <p:cNvPr id="3" name="Content Placeholder 2">
            <a:extLst>
              <a:ext uri="{FF2B5EF4-FFF2-40B4-BE49-F238E27FC236}">
                <a16:creationId xmlns:a16="http://schemas.microsoft.com/office/drawing/2014/main" id="{A4791108-B117-45FF-ADEE-CEF785DF6E03}"/>
              </a:ext>
            </a:extLst>
          </p:cNvPr>
          <p:cNvSpPr>
            <a:spLocks noGrp="1"/>
          </p:cNvSpPr>
          <p:nvPr>
            <p:ph idx="1"/>
          </p:nvPr>
        </p:nvSpPr>
        <p:spPr>
          <a:xfrm>
            <a:off x="628650" y="2017707"/>
            <a:ext cx="7886700" cy="4351338"/>
          </a:xfrm>
        </p:spPr>
        <p:txBody>
          <a:bodyPr>
            <a:normAutofit/>
          </a:bodyPr>
          <a:lstStyle/>
          <a:p>
            <a:pPr marL="0" indent="0">
              <a:buNone/>
            </a:pPr>
            <a:r>
              <a:rPr lang="en-US" sz="3200" dirty="0"/>
              <a:t>A conscious effort to hear the words that another person says and more importantly, the complete message that person is attempting to communicate.</a:t>
            </a:r>
          </a:p>
        </p:txBody>
      </p:sp>
    </p:spTree>
    <p:extLst>
      <p:ext uri="{BB962C8B-B14F-4D97-AF65-F5344CB8AC3E}">
        <p14:creationId xmlns:p14="http://schemas.microsoft.com/office/powerpoint/2010/main" val="28088456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6381</TotalTime>
  <Words>3167</Words>
  <Application>Microsoft Office PowerPoint</Application>
  <PresentationFormat>On-screen Show (4:3)</PresentationFormat>
  <Paragraphs>225</Paragraphs>
  <Slides>37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Roboto</vt:lpstr>
      <vt:lpstr>1_Office Theme</vt:lpstr>
      <vt:lpstr>Communication for Effective Teaming in: </vt:lpstr>
      <vt:lpstr>EI/ECSE Standard 3,  Component 3.1</vt:lpstr>
      <vt:lpstr>DEC Recommended  Practices (RPs, 2014)</vt:lpstr>
      <vt:lpstr>Objectives</vt:lpstr>
      <vt:lpstr>Communication</vt:lpstr>
      <vt:lpstr>Communication Strategies Include:</vt:lpstr>
      <vt:lpstr>Listening</vt:lpstr>
      <vt:lpstr>Why Listen?</vt:lpstr>
      <vt:lpstr>Active Listening</vt:lpstr>
      <vt:lpstr>Active Listening Techniques</vt:lpstr>
      <vt:lpstr>Improve Your Listening Skills with Active Listening</vt:lpstr>
      <vt:lpstr>Nonverbal Communication to Demonstrate Listening</vt:lpstr>
      <vt:lpstr>Paraphrasing</vt:lpstr>
      <vt:lpstr>Asking Questions</vt:lpstr>
      <vt:lpstr>Connect Video 3.4:  Conversation with Examples of Seeking and Verifying Information</vt:lpstr>
      <vt:lpstr>PowerPoint Presentation</vt:lpstr>
      <vt:lpstr>Problem Solving</vt:lpstr>
      <vt:lpstr>Stages of Problem Solving</vt:lpstr>
      <vt:lpstr>PowerPoint Presentation</vt:lpstr>
      <vt:lpstr>Conflict </vt:lpstr>
      <vt:lpstr>Conflict Resolution: Definition</vt:lpstr>
      <vt:lpstr>Conflict Resolution: A Five  Step Process</vt:lpstr>
      <vt:lpstr>Visual Example of the Five Different Conflict Resolution Styles</vt:lpstr>
      <vt:lpstr>Communicating with Interpreters</vt:lpstr>
      <vt:lpstr>IDEA States That The Team Must:</vt:lpstr>
      <vt:lpstr>IDEA Also States That:</vt:lpstr>
      <vt:lpstr>Need for Sign Language Interpreters (CDC, 2017)</vt:lpstr>
      <vt:lpstr>Need for Foreign Language Interpreters</vt:lpstr>
      <vt:lpstr>Roles of Interpreters </vt:lpstr>
      <vt:lpstr>Things to Consider When Working With Interpreters </vt:lpstr>
      <vt:lpstr>Communicating With Technology</vt:lpstr>
      <vt:lpstr>Using Video to Promote Communication</vt:lpstr>
      <vt:lpstr>Using Video Conferencing to Promote Communication </vt:lpstr>
      <vt:lpstr>Compliance with Federal Policy</vt:lpstr>
      <vt:lpstr>Using Video and Video Conferencing to Enable Team Meetings over Distances</vt:lpstr>
      <vt:lpstr>References and Resources</vt:lpstr>
      <vt:lpstr>Disclaimer</vt:lpstr>
    </vt:vector>
  </TitlesOfParts>
  <Company>UConn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Killmeyer,Susan</dc:creator>
  <cp:lastModifiedBy>Darla Gundler</cp:lastModifiedBy>
  <cp:revision>388</cp:revision>
  <cp:lastPrinted>2021-09-01T14:18:02Z</cp:lastPrinted>
  <dcterms:created xsi:type="dcterms:W3CDTF">2021-03-15T13:58:23Z</dcterms:created>
  <dcterms:modified xsi:type="dcterms:W3CDTF">2022-03-08T16:35:37Z</dcterms:modified>
</cp:coreProperties>
</file>