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1"/>
  </p:sldMasterIdLst>
  <p:notesMasterIdLst>
    <p:notesMasterId r:id="rId26"/>
  </p:notesMasterIdLst>
  <p:sldIdLst>
    <p:sldId id="256" r:id="rId2"/>
    <p:sldId id="278"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7" r:id="rId21"/>
    <p:sldId id="274" r:id="rId22"/>
    <p:sldId id="275" r:id="rId23"/>
    <p:sldId id="276" r:id="rId24"/>
    <p:sldId id="279" r:id="rId2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7" roundtripDataSignature="AMtx7mjrvpPZSEe3/FkxoEe10KtDKz3Jz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27" autoAdjust="0"/>
    <p:restoredTop sz="77791" autoAdjust="0"/>
  </p:normalViewPr>
  <p:slideViewPr>
    <p:cSldViewPr snapToGrid="0">
      <p:cViewPr varScale="1">
        <p:scale>
          <a:sx n="77" d="100"/>
          <a:sy n="77" d="100"/>
        </p:scale>
        <p:origin x="2544" y="78"/>
      </p:cViewPr>
      <p:guideLst>
        <p:guide orient="horz" pos="2160"/>
        <p:guide pos="2880"/>
      </p:guideLst>
    </p:cSldViewPr>
  </p:slideViewPr>
  <p:notesTextViewPr>
    <p:cViewPr>
      <p:scale>
        <a:sx n="1" d="1"/>
        <a:sy n="1" d="1"/>
      </p:scale>
      <p:origin x="0" y="0"/>
    </p:cViewPr>
  </p:notesTextViewPr>
  <p:sorterViewPr>
    <p:cViewPr>
      <p:scale>
        <a:sx n="100" d="100"/>
        <a:sy n="100" d="100"/>
      </p:scale>
      <p:origin x="0" y="-5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customschemas.google.com/relationships/presentationmetadata" Target="meta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341904-1061228-raikfcquaxqncofqfm.stackpathdns.com/wp-content/uploads/2018/11/CONNECT-Handout-1-14.pdf"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 name="Google Shape;61;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5" name="Google Shape;125;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1" name="Google Shape;131;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a:t>
            </a:r>
            <a:r>
              <a:rPr lang="en-US" dirty="0" err="1"/>
              <a:t>www.ctdinstitute.org</a:t>
            </a:r>
            <a:r>
              <a:rPr lang="en-US" dirty="0"/>
              <a:t> </a:t>
            </a:r>
          </a:p>
          <a:p>
            <a:pPr marL="0" lvl="0" indent="0" algn="l" rtl="0">
              <a:spcBef>
                <a:spcPts val="0"/>
              </a:spcBef>
              <a:spcAft>
                <a:spcPts val="0"/>
              </a:spcAft>
              <a:buNone/>
            </a:pPr>
            <a:r>
              <a:rPr lang="en-US" dirty="0"/>
              <a:t>Peck, N.F. &amp; </a:t>
            </a:r>
            <a:r>
              <a:rPr lang="en-US" dirty="0" err="1"/>
              <a:t>Neeper</a:t>
            </a:r>
            <a:r>
              <a:rPr lang="en-US" dirty="0"/>
              <a:t>, L.S. (2020). Assessment and assistive technology: providing support for early childhood teams. In: </a:t>
            </a:r>
            <a:r>
              <a:rPr lang="en-US" i="1" dirty="0"/>
              <a:t>Assessment: Recommended Practices for Young Children and Families</a:t>
            </a:r>
            <a:r>
              <a:rPr lang="en-US" dirty="0"/>
              <a:t>, DEC Recommended Practices Monograph Series, No. 7. </a:t>
            </a:r>
            <a:endParaRPr dirty="0"/>
          </a:p>
        </p:txBody>
      </p:sp>
      <p:sp>
        <p:nvSpPr>
          <p:cNvPr id="132" name="Google Shape;132;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8" name="Google Shape;138;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Bishop, C., Shannon, D., Harrington, J. (2020). Progress monitoring within the embedded instruction approach: collecting, sharing and interpreting data to inform instruction. In: </a:t>
            </a:r>
            <a:r>
              <a:rPr lang="en-US" i="1" dirty="0"/>
              <a:t>Assessment: Recommended Practices for Young Children and Families</a:t>
            </a:r>
            <a:r>
              <a:rPr lang="en-US" dirty="0"/>
              <a:t>, Division for Early Childhood (DEC) Recommended Practices Monograph Series, No. 7. </a:t>
            </a:r>
            <a:endParaRPr dirty="0"/>
          </a:p>
        </p:txBody>
      </p:sp>
      <p:sp>
        <p:nvSpPr>
          <p:cNvPr id="145" name="Google Shape;145;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1" name="Google Shape;151;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Bishop, C., Shannon, D., Harrington, J. (2020). Progress monitoring within the embedded instruction approach: collecting, sharing and interpreting data to inform instruction. In: </a:t>
            </a:r>
            <a:r>
              <a:rPr lang="en-US" i="1"/>
              <a:t>Assessment: Recommended Practices for Young Children and Families</a:t>
            </a:r>
            <a:r>
              <a:rPr lang="en-US"/>
              <a:t>, Division for Early Childhood (DEC) Recommended Practices Monograph Series, No. 7. </a:t>
            </a:r>
            <a:endParaRPr/>
          </a:p>
          <a:p>
            <a:pPr marL="0" lvl="0" indent="0" algn="l" rtl="0">
              <a:spcBef>
                <a:spcPts val="0"/>
              </a:spcBef>
              <a:spcAft>
                <a:spcPts val="0"/>
              </a:spcAft>
              <a:buNone/>
            </a:pPr>
            <a:endParaRPr/>
          </a:p>
        </p:txBody>
      </p:sp>
      <p:sp>
        <p:nvSpPr>
          <p:cNvPr id="152" name="Google Shape;152;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8" name="Google Shape;158;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Bishop, C., Shannon, D., Harrington, J. (2020). Progress monitoring within the embedded instruction approach: collecting, sharing and interpreting data to inform instruction. In: </a:t>
            </a:r>
            <a:r>
              <a:rPr lang="en-US" i="1"/>
              <a:t>Assessment: Recommended Practices for Young Children and Families</a:t>
            </a:r>
            <a:r>
              <a:rPr lang="en-US"/>
              <a:t>, Division for Early Childhood (DEC) Recommended Practices Monograph Series, No. 7. </a:t>
            </a:r>
            <a:endParaRPr/>
          </a:p>
          <a:p>
            <a:pPr marL="0" lvl="0" indent="0" algn="l" rtl="0">
              <a:spcBef>
                <a:spcPts val="0"/>
              </a:spcBef>
              <a:spcAft>
                <a:spcPts val="0"/>
              </a:spcAft>
              <a:buNone/>
            </a:pPr>
            <a:endParaRPr/>
          </a:p>
        </p:txBody>
      </p:sp>
      <p:sp>
        <p:nvSpPr>
          <p:cNvPr id="159" name="Google Shape;159;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https://connectmodules.dec-sped.org/connect-modules/resources/handouts/connect-handout-1-14/</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hlinkClick r:id="rId3"/>
              </a:rPr>
              <a:t>Observation Form (stackpathdns.com)</a:t>
            </a:r>
            <a:endParaRPr lang="en-US" dirty="0"/>
          </a:p>
          <a:p>
            <a:pPr marL="0" lvl="0" indent="0" algn="l" rtl="0">
              <a:spcBef>
                <a:spcPts val="0"/>
              </a:spcBef>
              <a:spcAft>
                <a:spcPts val="0"/>
              </a:spcAft>
              <a:buNone/>
            </a:pPr>
            <a:r>
              <a:rPr lang="en-US" dirty="0"/>
              <a:t>https://341904-1061228-raikfcquaxqncofqfm.stackpathdns.com/wp-content/uploads/2018/11/CONNECT-Handout-1-14.pdf</a:t>
            </a:r>
            <a:endParaRPr dirty="0"/>
          </a:p>
        </p:txBody>
      </p:sp>
      <p:sp>
        <p:nvSpPr>
          <p:cNvPr id="165" name="Google Shape;165;p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1" name="Google Shape;171;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dirty="0"/>
              <a:t>Bishop, C., Shannon, D., Harrington, J. (2020). Progress monitoring within the embedded instruction approach: collecting, sharing and interpreting data to inform instruction. In: </a:t>
            </a:r>
            <a:r>
              <a:rPr lang="en-US" i="1" dirty="0"/>
              <a:t>Assessment: Recommended Practices for Young Children and Families</a:t>
            </a:r>
            <a:r>
              <a:rPr lang="en-US" dirty="0"/>
              <a:t>, Division for Early Childhood (DEC) Recommended Practices Monograph Series, No. 7. </a:t>
            </a:r>
            <a:endParaRPr dirty="0"/>
          </a:p>
          <a:p>
            <a:pPr marL="0" lvl="0" indent="0" algn="l" rtl="0">
              <a:spcBef>
                <a:spcPts val="0"/>
              </a:spcBef>
              <a:spcAft>
                <a:spcPts val="0"/>
              </a:spcAft>
              <a:buNone/>
            </a:pPr>
            <a:endParaRPr dirty="0"/>
          </a:p>
        </p:txBody>
      </p:sp>
      <p:sp>
        <p:nvSpPr>
          <p:cNvPr id="172" name="Google Shape;172;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8" name="Google Shape;178;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Bishop, C., Shannon, D., Harrington, J. (2020). Progress monitoring within the embedded instruction approach: collecting, sharing and interpreting data to inform instruction. In: </a:t>
            </a:r>
            <a:r>
              <a:rPr lang="en-US" i="1"/>
              <a:t>Assessment: Recommended Practices for Young Children and Families</a:t>
            </a:r>
            <a:r>
              <a:rPr lang="en-US"/>
              <a:t>, Division for Early Childhood (DEC) Recommended Practices Monograph Series, No. 7. </a:t>
            </a:r>
            <a:endParaRPr/>
          </a:p>
          <a:p>
            <a:pPr marL="0" lvl="0" indent="0" algn="l" rtl="0">
              <a:spcBef>
                <a:spcPts val="0"/>
              </a:spcBef>
              <a:spcAft>
                <a:spcPts val="0"/>
              </a:spcAft>
              <a:buNone/>
            </a:pPr>
            <a:endParaRPr/>
          </a:p>
        </p:txBody>
      </p:sp>
      <p:sp>
        <p:nvSpPr>
          <p:cNvPr id="179" name="Google Shape;179;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5" name="Google Shape;185;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a:p>
            <a:pPr marL="0" lvl="0" indent="0" algn="l" rtl="0">
              <a:spcBef>
                <a:spcPts val="0"/>
              </a:spcBef>
              <a:spcAft>
                <a:spcPts val="0"/>
              </a:spcAft>
              <a:buNone/>
            </a:pPr>
            <a:r>
              <a:rPr lang="en-US" dirty="0"/>
              <a:t>https://</a:t>
            </a:r>
            <a:r>
              <a:rPr lang="en-US" dirty="0" err="1"/>
              <a:t>vimeo.com</a:t>
            </a:r>
            <a:r>
              <a:rPr lang="en-US" dirty="0"/>
              <a:t>/154116309</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Divide participants into groups and let them know that this is one of the goals Cody’s family selected for him for the team to work with him on in school – then go to the next slide to display the discussion questions they will need for the breakout activity</a:t>
            </a:r>
            <a:endParaRPr dirty="0"/>
          </a:p>
        </p:txBody>
      </p:sp>
      <p:sp>
        <p:nvSpPr>
          <p:cNvPr id="186" name="Google Shape;186;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2:notes"/>
          <p:cNvSpPr txBox="1">
            <a:spLocks noGrp="1"/>
          </p:cNvSpPr>
          <p:nvPr>
            <p:ph type="body" idx="1"/>
          </p:nvPr>
        </p:nvSpPr>
        <p:spPr>
          <a:xfrm>
            <a:off x="685800" y="4473892"/>
            <a:ext cx="5486400" cy="366045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 name="Google Shape;56;p2: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033951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https://vimeo.com/154116309</a:t>
            </a:r>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406247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1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2" name="Google Shape;192;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Support discussion about measuring data about PLTs that support social initiations and what that looks like for children with disabilities</a:t>
            </a:r>
            <a:endParaRPr/>
          </a:p>
          <a:p>
            <a:pPr marL="0" lvl="0" indent="0" algn="l" rtl="0">
              <a:spcBef>
                <a:spcPts val="0"/>
              </a:spcBef>
              <a:spcAft>
                <a:spcPts val="0"/>
              </a:spcAft>
              <a:buNone/>
            </a:pPr>
            <a:r>
              <a:rPr lang="en-US"/>
              <a:t>These subtle behaviors may all count as social initiations, especially to start out with:</a:t>
            </a:r>
            <a:endParaRPr/>
          </a:p>
          <a:p>
            <a:pPr marL="0" lvl="0" indent="0" algn="l" rtl="0">
              <a:spcBef>
                <a:spcPts val="0"/>
              </a:spcBef>
              <a:spcAft>
                <a:spcPts val="0"/>
              </a:spcAft>
              <a:buNone/>
            </a:pPr>
            <a:r>
              <a:rPr lang="en-US"/>
              <a:t>Eye gaze</a:t>
            </a:r>
            <a:endParaRPr/>
          </a:p>
          <a:p>
            <a:pPr marL="0" lvl="0" indent="0" algn="l" rtl="0">
              <a:spcBef>
                <a:spcPts val="0"/>
              </a:spcBef>
              <a:spcAft>
                <a:spcPts val="0"/>
              </a:spcAft>
              <a:buNone/>
            </a:pPr>
            <a:r>
              <a:rPr lang="en-US"/>
              <a:t>Positive affect</a:t>
            </a:r>
            <a:endParaRPr/>
          </a:p>
          <a:p>
            <a:pPr marL="0" lvl="0" indent="0" algn="l" rtl="0">
              <a:spcBef>
                <a:spcPts val="0"/>
              </a:spcBef>
              <a:spcAft>
                <a:spcPts val="0"/>
              </a:spcAft>
              <a:buNone/>
            </a:pPr>
            <a:r>
              <a:rPr lang="en-US"/>
              <a:t>Head turns </a:t>
            </a:r>
            <a:endParaRPr/>
          </a:p>
          <a:p>
            <a:pPr marL="0" lvl="0" indent="0" algn="l" rtl="0">
              <a:spcBef>
                <a:spcPts val="0"/>
              </a:spcBef>
              <a:spcAft>
                <a:spcPts val="0"/>
              </a:spcAft>
              <a:buNone/>
            </a:pPr>
            <a:r>
              <a:rPr lang="en-US"/>
              <a:t>Gestures like giving or showing</a:t>
            </a:r>
            <a:endParaRPr/>
          </a:p>
          <a:p>
            <a:pPr marL="0" lvl="0" indent="0" algn="l" rtl="0">
              <a:spcBef>
                <a:spcPts val="0"/>
              </a:spcBef>
              <a:spcAft>
                <a:spcPts val="0"/>
              </a:spcAft>
              <a:buNone/>
            </a:pPr>
            <a:r>
              <a:rPr lang="en-US"/>
              <a:t>Words like “hi!” “here!” “my turn” or “your turn”</a:t>
            </a:r>
            <a:endParaRPr/>
          </a:p>
          <a:p>
            <a:pPr marL="0" lvl="0" indent="0" algn="l" rtl="0">
              <a:spcBef>
                <a:spcPts val="0"/>
              </a:spcBef>
              <a:spcAft>
                <a:spcPts val="0"/>
              </a:spcAft>
              <a:buNone/>
            </a:pPr>
            <a:endParaRPr/>
          </a:p>
          <a:p>
            <a:pPr marL="0" lvl="0" indent="0" algn="l" rtl="0">
              <a:spcBef>
                <a:spcPts val="0"/>
              </a:spcBef>
              <a:spcAft>
                <a:spcPts val="0"/>
              </a:spcAft>
              <a:buNone/>
            </a:pPr>
            <a:r>
              <a:rPr lang="en-US"/>
              <a:t>How might the peer be supported to recognize and respond to these cues?</a:t>
            </a:r>
            <a:endParaRPr/>
          </a:p>
          <a:p>
            <a:pPr marL="0" lvl="0" indent="0" algn="l" rtl="0">
              <a:spcBef>
                <a:spcPts val="0"/>
              </a:spcBef>
              <a:spcAft>
                <a:spcPts val="0"/>
              </a:spcAft>
              <a:buNone/>
            </a:pPr>
            <a:endParaRPr/>
          </a:p>
          <a:p>
            <a:pPr marL="0" lvl="0" indent="0" algn="l" rtl="0">
              <a:spcBef>
                <a:spcPts val="0"/>
              </a:spcBef>
              <a:spcAft>
                <a:spcPts val="0"/>
              </a:spcAft>
              <a:buNone/>
            </a:pPr>
            <a:r>
              <a:rPr lang="en-US"/>
              <a:t>How would they measure: frequency, rate, accuracy, level of adult or peer support used during the observation session? </a:t>
            </a:r>
            <a:endParaRPr/>
          </a:p>
          <a:p>
            <a:pPr marL="0" lvl="0" indent="0" algn="l" rtl="0">
              <a:spcBef>
                <a:spcPts val="0"/>
              </a:spcBef>
              <a:spcAft>
                <a:spcPts val="0"/>
              </a:spcAft>
              <a:buNone/>
            </a:pPr>
            <a:endParaRPr/>
          </a:p>
          <a:p>
            <a:pPr marL="0" lvl="0" indent="0" algn="l" rtl="0">
              <a:spcBef>
                <a:spcPts val="0"/>
              </a:spcBef>
              <a:spcAft>
                <a:spcPts val="0"/>
              </a:spcAft>
              <a:buNone/>
            </a:pPr>
            <a:r>
              <a:rPr lang="en-US"/>
              <a:t>Support discussion around modification of embedded strategies during art play -  </a:t>
            </a:r>
            <a:endParaRPr/>
          </a:p>
          <a:p>
            <a:pPr marL="0" lvl="0" indent="0" algn="l" rtl="0">
              <a:spcBef>
                <a:spcPts val="0"/>
              </a:spcBef>
              <a:spcAft>
                <a:spcPts val="0"/>
              </a:spcAft>
              <a:buNone/>
            </a:pPr>
            <a:endParaRPr/>
          </a:p>
          <a:p>
            <a:pPr marL="0" lvl="0" indent="0" algn="l" rtl="0">
              <a:spcBef>
                <a:spcPts val="0"/>
              </a:spcBef>
              <a:spcAft>
                <a:spcPts val="0"/>
              </a:spcAft>
              <a:buNone/>
            </a:pPr>
            <a:r>
              <a:rPr lang="en-US"/>
              <a:t>Like:</a:t>
            </a:r>
            <a:endParaRPr/>
          </a:p>
          <a:p>
            <a:pPr marL="0" lvl="0" indent="0" algn="l" rtl="0">
              <a:spcBef>
                <a:spcPts val="0"/>
              </a:spcBef>
              <a:spcAft>
                <a:spcPts val="0"/>
              </a:spcAft>
              <a:buNone/>
            </a:pPr>
            <a:r>
              <a:rPr lang="en-US"/>
              <a:t>Supporting the peer to notice Cody’s cues “hey, Cody just looked at you and smiled! I wonder if he likes it when you take turns with him?”</a:t>
            </a:r>
            <a:endParaRPr/>
          </a:p>
          <a:p>
            <a:pPr marL="0" lvl="0" indent="0" algn="l" rtl="0">
              <a:spcBef>
                <a:spcPts val="0"/>
              </a:spcBef>
              <a:spcAft>
                <a:spcPts val="0"/>
              </a:spcAft>
              <a:buNone/>
            </a:pPr>
            <a:r>
              <a:rPr lang="en-US"/>
              <a:t>Putting Cody in charge of some of the materials so that peer needs to ask him to hand him the glue  or a block from the block basket</a:t>
            </a:r>
            <a:endParaRPr/>
          </a:p>
          <a:p>
            <a:pPr marL="0" lvl="0" indent="0" algn="l" rtl="0">
              <a:spcBef>
                <a:spcPts val="0"/>
              </a:spcBef>
              <a:spcAft>
                <a:spcPts val="0"/>
              </a:spcAft>
              <a:buNone/>
            </a:pPr>
            <a:r>
              <a:rPr lang="en-US"/>
              <a:t>Keeping different materials in each child’s basket so that they need to ask each other to obtain them</a:t>
            </a:r>
            <a:endParaRPr/>
          </a:p>
          <a:p>
            <a:pPr marL="0" lvl="0" indent="0" algn="l" rtl="0">
              <a:spcBef>
                <a:spcPts val="0"/>
              </a:spcBef>
              <a:spcAft>
                <a:spcPts val="0"/>
              </a:spcAft>
              <a:buNone/>
            </a:pPr>
            <a:r>
              <a:rPr lang="en-US"/>
              <a:t>Prompting turn taking with one set of materials – for example, the glue in this case</a:t>
            </a:r>
            <a:endParaRPr/>
          </a:p>
          <a:p>
            <a:pPr marL="0" lvl="0" indent="0" algn="l" rtl="0">
              <a:spcBef>
                <a:spcPts val="0"/>
              </a:spcBef>
              <a:spcAft>
                <a:spcPts val="0"/>
              </a:spcAft>
              <a:buNone/>
            </a:pPr>
            <a:r>
              <a:rPr lang="en-US"/>
              <a:t>Inviting both boys to take turns stacking materials on a shared platform.</a:t>
            </a:r>
            <a:endParaRPr/>
          </a:p>
          <a:p>
            <a:pPr marL="0" lvl="0" indent="0" algn="l" rtl="0">
              <a:spcBef>
                <a:spcPts val="0"/>
              </a:spcBef>
              <a:spcAft>
                <a:spcPts val="0"/>
              </a:spcAft>
              <a:buNone/>
            </a:pPr>
            <a:r>
              <a:rPr lang="en-US"/>
              <a:t>Positioning herself next to Cody on the distal side or in front of both children so that the peer is not constantly looking away from Cody to show her things</a:t>
            </a:r>
            <a:endParaRPr/>
          </a:p>
          <a:p>
            <a:pPr marL="0" lvl="0" indent="0" algn="l" rtl="0">
              <a:spcBef>
                <a:spcPts val="0"/>
              </a:spcBef>
              <a:spcAft>
                <a:spcPts val="0"/>
              </a:spcAft>
              <a:buNone/>
            </a:pPr>
            <a:endParaRPr/>
          </a:p>
          <a:p>
            <a:pPr marL="0" lvl="0" indent="0" algn="l" rtl="0">
              <a:spcBef>
                <a:spcPts val="0"/>
              </a:spcBef>
              <a:spcAft>
                <a:spcPts val="0"/>
              </a:spcAft>
              <a:buNone/>
            </a:pPr>
            <a:r>
              <a:rPr lang="en-US"/>
              <a:t>How will they continue to monitor his progress? Every time he engages with art materials? Once a week? How will they know he is making progress? What criterion would they set to consider the goal fluently learned?</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93" name="Google Shape;193;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a:t>
            </a:r>
            <a:r>
              <a:rPr lang="en-US" dirty="0" err="1"/>
              <a:t>vimeo.com</a:t>
            </a:r>
            <a:r>
              <a:rPr lang="en-US" dirty="0"/>
              <a:t>/</a:t>
            </a:r>
            <a:r>
              <a:rPr lang="en-US" dirty="0" err="1"/>
              <a:t>draccess</a:t>
            </a:r>
            <a:r>
              <a:rPr lang="en-US" dirty="0"/>
              <a:t> </a:t>
            </a:r>
            <a:endParaRPr dirty="0"/>
          </a:p>
        </p:txBody>
      </p:sp>
      <p:sp>
        <p:nvSpPr>
          <p:cNvPr id="199" name="Google Shape;199;p2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2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6" name="Google Shape;206;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7" name="Google Shape;67;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3" name="Google Shape;7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4" name="Google Shape;74;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Google Shape;80;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Facilitator will ask the question (first bullet) and  support discussion. After the group provides their answers, click again and talk about the need to gather data from multiple sources using a variety of formal and informal methods to inform a systematic approach to planning for child and family outcomes.</a:t>
            </a:r>
            <a:endParaRPr/>
          </a:p>
          <a:p>
            <a:pPr marL="0" lvl="0" indent="0" algn="l" rtl="0">
              <a:spcBef>
                <a:spcPts val="0"/>
              </a:spcBef>
              <a:spcAft>
                <a:spcPts val="0"/>
              </a:spcAft>
              <a:buNone/>
            </a:pPr>
            <a:endParaRPr sz="1200" b="0" i="0" u="none" strike="noStrike">
              <a:solidFill>
                <a:schemeClr val="dk1"/>
              </a:solidFill>
              <a:latin typeface="Calibri"/>
              <a:ea typeface="Calibri"/>
              <a:cs typeface="Calibri"/>
              <a:sym typeface="Calibri"/>
            </a:endParaRPr>
          </a:p>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This is most effectively accomplished through the use of a data-driven decision cycle (i.e., plan, implement, assess, and revise) </a:t>
            </a:r>
            <a:endParaRPr/>
          </a:p>
        </p:txBody>
      </p:sp>
      <p:sp>
        <p:nvSpPr>
          <p:cNvPr id="81" name="Google Shape;81;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Google Shape;87;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1">
                <a:solidFill>
                  <a:schemeClr val="dk1"/>
                </a:solidFill>
                <a:latin typeface="Calibri"/>
                <a:ea typeface="Calibri"/>
                <a:cs typeface="Calibri"/>
                <a:sym typeface="Calibri"/>
              </a:rPr>
              <a:t>Data-based Practice </a:t>
            </a:r>
            <a:r>
              <a:rPr lang="en-US" sz="1200">
                <a:solidFill>
                  <a:schemeClr val="dk1"/>
                </a:solidFill>
                <a:latin typeface="Calibri"/>
                <a:ea typeface="Calibri"/>
                <a:cs typeface="Calibri"/>
                <a:sym typeface="Calibri"/>
              </a:rPr>
              <a:t>is essential to support positive change</a:t>
            </a:r>
            <a:endParaRPr/>
          </a:p>
          <a:p>
            <a:pPr marL="0" lvl="0" indent="0" algn="l" rtl="0">
              <a:spcBef>
                <a:spcPts val="0"/>
              </a:spcBef>
              <a:spcAft>
                <a:spcPts val="0"/>
              </a:spcAft>
              <a:buNone/>
            </a:pPr>
            <a:r>
              <a:rPr lang="en-US" sz="1200">
                <a:solidFill>
                  <a:schemeClr val="dk1"/>
                </a:solidFill>
                <a:latin typeface="Calibri"/>
                <a:ea typeface="Calibri"/>
                <a:cs typeface="Calibri"/>
                <a:sym typeface="Calibri"/>
              </a:rPr>
              <a:t>Effective practices use systematic data collection on child progress in order to track child progress</a:t>
            </a:r>
            <a:endParaRPr/>
          </a:p>
          <a:p>
            <a:pPr marL="0" lvl="0" indent="0" algn="l" rtl="0">
              <a:spcBef>
                <a:spcPts val="0"/>
              </a:spcBef>
              <a:spcAft>
                <a:spcPts val="0"/>
              </a:spcAft>
              <a:buNone/>
            </a:pPr>
            <a:r>
              <a:rPr lang="en-US" sz="1200">
                <a:solidFill>
                  <a:schemeClr val="dk1"/>
                </a:solidFill>
                <a:latin typeface="Calibri"/>
                <a:ea typeface="Calibri"/>
                <a:cs typeface="Calibri"/>
                <a:sym typeface="Calibri"/>
              </a:rPr>
              <a:t>Data are also collected to examine the success of the intervention program as a whole </a:t>
            </a:r>
            <a:endParaRPr/>
          </a:p>
          <a:p>
            <a:pPr marL="0" lvl="0" indent="0" algn="l" rtl="0">
              <a:spcBef>
                <a:spcPts val="0"/>
              </a:spcBef>
              <a:spcAft>
                <a:spcPts val="0"/>
              </a:spcAft>
              <a:buNone/>
            </a:pPr>
            <a:endParaRPr/>
          </a:p>
        </p:txBody>
      </p:sp>
      <p:sp>
        <p:nvSpPr>
          <p:cNvPr id="88" name="Google Shape;88;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Google Shape;94;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The image shows five rectangles connected by a continuous arrow: the top rectangle is labeled “gathering information”, the next is labeled “documenting”, the next rectangle which is on the bottom right is called “analyzing”. The next rectangle is to the left on the bottom of the circle which is “planning” and the final rectangle, which connects to the first at the end of the circle, is called “Implementing”.</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Best-practice methods use Data Based Decision Making, which ensure that data is continually gathered and documented in a transparent, secure and collaborative manner – is analyzed using an operationalized and objective approach, and used for ongoing planning and intervention implementation. Data continuously informs what aspects of planning and implementation needs to be modified or improved, and documents progress at the each level: of the child/family, program, and service provision systems.</a:t>
            </a:r>
            <a:endParaRPr dirty="0"/>
          </a:p>
        </p:txBody>
      </p:sp>
      <p:sp>
        <p:nvSpPr>
          <p:cNvPr id="95" name="Google Shape;95;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9" name="Google Shape;119;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60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195000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48357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515903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3" name="TextBox 1">
            <a:extLst>
              <a:ext uri="{FF2B5EF4-FFF2-40B4-BE49-F238E27FC236}">
                <a16:creationId xmlns:a16="http://schemas.microsoft.com/office/drawing/2014/main" id="{2B207F46-7EF3-8DE2-AD4D-5879A5015308}"/>
              </a:ext>
            </a:extLst>
          </p:cNvPr>
          <p:cNvSpPr txBox="1"/>
          <p:nvPr userDrawn="1"/>
        </p:nvSpPr>
        <p:spPr>
          <a:xfrm>
            <a:off x="178068" y="2152657"/>
            <a:ext cx="8787865" cy="2552686"/>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This is a product of the Early Childhood Personnel Center (ECPC) awarded to the University of Connecticut Center for Excellence in Developmental Disabilities and was made possible by Cooperative Agreement #H325B170008 which is funded by the U.S. Department of Education, Office of Special Education Programs. However, the content does not necessarily represent the policy of the Department of Education, and you should not assume endorsement by the Federal Government. University of Connecticut Center for Excellence in Developmental Disabilities Education, Research and Service© 2022. All rights reserved.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263 Farmington Avenue, Farmington, CT 06030-6222 • 860.679.1500 • infoucedd@uchc.edu</a:t>
            </a:r>
          </a:p>
        </p:txBody>
      </p:sp>
    </p:spTree>
    <p:extLst>
      <p:ext uri="{BB962C8B-B14F-4D97-AF65-F5344CB8AC3E}">
        <p14:creationId xmlns:p14="http://schemas.microsoft.com/office/powerpoint/2010/main" val="2795128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11803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1">
                <a:solidFill>
                  <a:srgbClr val="121F88"/>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005370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628650" y="2743199"/>
            <a:ext cx="3886200" cy="3433763"/>
          </a:xfrm>
          <a:solidFill>
            <a:srgbClr val="8FAFCF"/>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199"/>
            <a:ext cx="3886200" cy="3433763"/>
          </a:xfrm>
          <a:solidFill>
            <a:srgbClr val="FF9797"/>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2704348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2401488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0735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223801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002060"/>
                </a:solidFill>
                <a:latin typeface="+mn-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05836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19261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9144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3969426" y="6027457"/>
            <a:ext cx="1369001"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93168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ctdinstitut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connectmodules.dec-sped.org/connect-modules/resources/handouts/connect-handout-1-14/"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vimeo.com/154116309"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vimeo.com/154116309"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vimeo.com/draccess"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
          <p:cNvSpPr txBox="1">
            <a:spLocks noGrp="1"/>
          </p:cNvSpPr>
          <p:nvPr>
            <p:ph type="ctrTitle"/>
          </p:nvPr>
        </p:nvSpPr>
        <p:spPr>
          <a:xfrm>
            <a:off x="861611" y="868362"/>
            <a:ext cx="7641771"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3600"/>
              <a:buFont typeface="Calibri"/>
              <a:buNone/>
            </a:pPr>
            <a:r>
              <a:rPr lang="en-US" sz="4000" dirty="0"/>
              <a:t>Using Responsive and Reciprocal Interactions, Interventions, and Instruction</a:t>
            </a:r>
            <a:endParaRPr sz="4000" dirty="0"/>
          </a:p>
        </p:txBody>
      </p:sp>
      <p:sp>
        <p:nvSpPr>
          <p:cNvPr id="64" name="Google Shape;64;p1"/>
          <p:cNvSpPr txBox="1">
            <a:spLocks noGrp="1"/>
          </p:cNvSpPr>
          <p:nvPr>
            <p:ph type="subTitle" idx="1"/>
          </p:nvPr>
        </p:nvSpPr>
        <p:spPr>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dirty="0"/>
              <a:t>Initial Practice-Based Professional Preparation Standards Early Interventionists/Early Childhood Special Educators </a:t>
            </a:r>
            <a:endParaRPr dirty="0"/>
          </a:p>
          <a:p>
            <a:pPr marL="0" lvl="0" indent="0" algn="ctr" rtl="0">
              <a:lnSpc>
                <a:spcPct val="90000"/>
              </a:lnSpc>
              <a:spcBef>
                <a:spcPts val="1000"/>
              </a:spcBef>
              <a:spcAft>
                <a:spcPts val="0"/>
              </a:spcAft>
              <a:buClr>
                <a:schemeClr val="dk1"/>
              </a:buClr>
              <a:buSzPts val="2400"/>
              <a:buNone/>
            </a:pPr>
            <a:r>
              <a:rPr lang="en-US" dirty="0"/>
              <a:t>6.7</a:t>
            </a:r>
            <a:endParaRPr dirty="0"/>
          </a:p>
          <a:p>
            <a:pPr marL="0" lvl="0" indent="0" algn="ctr" rtl="0">
              <a:lnSpc>
                <a:spcPct val="90000"/>
              </a:lnSpc>
              <a:spcBef>
                <a:spcPts val="1000"/>
              </a:spcBef>
              <a:spcAft>
                <a:spcPts val="0"/>
              </a:spcAft>
              <a:buClr>
                <a:schemeClr val="dk1"/>
              </a:buClr>
              <a:buSzPts val="2400"/>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Methods of Measuring Interaction</a:t>
            </a:r>
            <a:endParaRPr dirty="0"/>
          </a:p>
        </p:txBody>
      </p:sp>
      <p:sp>
        <p:nvSpPr>
          <p:cNvPr id="128" name="Google Shape;128;p9"/>
          <p:cNvSpPr txBox="1">
            <a:spLocks noGrp="1"/>
          </p:cNvSpPr>
          <p:nvPr>
            <p:ph idx="1"/>
          </p:nvPr>
        </p:nvSpPr>
        <p:spPr>
          <a:xfrm>
            <a:off x="628650" y="1390918"/>
            <a:ext cx="7886700" cy="4786045"/>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Family interviews – how does the child initiate/respond to interactional bids at home with parents, peers? How does the child express preferences?</a:t>
            </a:r>
            <a:endParaRPr dirty="0"/>
          </a:p>
          <a:p>
            <a:pPr marL="228600" lvl="0" indent="-228600" algn="l" rtl="0">
              <a:lnSpc>
                <a:spcPct val="150000"/>
              </a:lnSpc>
              <a:spcBef>
                <a:spcPts val="1000"/>
              </a:spcBef>
              <a:spcAft>
                <a:spcPts val="0"/>
              </a:spcAft>
              <a:buClr>
                <a:schemeClr val="dk1"/>
              </a:buClr>
              <a:buSzPts val="2800"/>
              <a:buChar char="•"/>
            </a:pPr>
            <a:r>
              <a:rPr lang="en-US" dirty="0"/>
              <a:t>Functional Behavior Assessments – using observational assessments to determine the purpose of challenging behaviors</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Assistive Technology (AT) Assessments</a:t>
            </a:r>
            <a:endParaRPr dirty="0"/>
          </a:p>
        </p:txBody>
      </p:sp>
      <p:sp>
        <p:nvSpPr>
          <p:cNvPr id="135" name="Google Shape;135;p10"/>
          <p:cNvSpPr txBox="1">
            <a:spLocks noGrp="1"/>
          </p:cNvSpPr>
          <p:nvPr>
            <p:ph idx="1"/>
          </p:nvPr>
        </p:nvSpPr>
        <p:spPr>
          <a:xfrm>
            <a:off x="628650" y="1403797"/>
            <a:ext cx="7886700" cy="4773166"/>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150000"/>
              </a:lnSpc>
              <a:spcBef>
                <a:spcPts val="0"/>
              </a:spcBef>
              <a:spcAft>
                <a:spcPts val="0"/>
              </a:spcAft>
              <a:buClr>
                <a:schemeClr val="dk1"/>
              </a:buClr>
              <a:buSzPct val="100000"/>
              <a:buNone/>
            </a:pPr>
            <a:r>
              <a:rPr lang="en-US" dirty="0"/>
              <a:t>Working with families, use systematic and ongoing assessment to plan and monitor the need for AT to ensure full access to participation and interaction</a:t>
            </a:r>
            <a:endParaRPr dirty="0"/>
          </a:p>
          <a:p>
            <a:pPr marL="0" lvl="0" indent="0" algn="l" rtl="0">
              <a:lnSpc>
                <a:spcPct val="150000"/>
              </a:lnSpc>
              <a:spcBef>
                <a:spcPts val="1000"/>
              </a:spcBef>
              <a:spcAft>
                <a:spcPts val="0"/>
              </a:spcAft>
              <a:buClr>
                <a:schemeClr val="dk1"/>
              </a:buClr>
              <a:buSzPct val="100000"/>
              <a:buNone/>
            </a:pPr>
            <a:r>
              <a:rPr lang="en-US" dirty="0"/>
              <a:t>Sample tools and resources:</a:t>
            </a:r>
            <a:endParaRPr dirty="0"/>
          </a:p>
          <a:p>
            <a:pPr marL="685800" lvl="1" indent="-228600" algn="l" rtl="0">
              <a:lnSpc>
                <a:spcPct val="150000"/>
              </a:lnSpc>
              <a:spcBef>
                <a:spcPts val="500"/>
              </a:spcBef>
              <a:spcAft>
                <a:spcPts val="0"/>
              </a:spcAft>
              <a:buClr>
                <a:schemeClr val="dk1"/>
              </a:buClr>
              <a:buSzPct val="100000"/>
              <a:buChar char="•"/>
            </a:pPr>
            <a:r>
              <a:rPr lang="en-US" dirty="0"/>
              <a:t>Quality Indicators for Assistive Technology (QIAT)</a:t>
            </a:r>
            <a:endParaRPr dirty="0"/>
          </a:p>
          <a:p>
            <a:pPr marL="685800" lvl="1" indent="-228600" algn="l" rtl="0">
              <a:lnSpc>
                <a:spcPct val="150000"/>
              </a:lnSpc>
              <a:spcBef>
                <a:spcPts val="500"/>
              </a:spcBef>
              <a:spcAft>
                <a:spcPts val="0"/>
              </a:spcAft>
              <a:buClr>
                <a:schemeClr val="dk1"/>
              </a:buClr>
              <a:buSzPct val="100000"/>
              <a:buChar char="•"/>
            </a:pPr>
            <a:r>
              <a:rPr lang="en-US" dirty="0"/>
              <a:t>Student, Environments, Tasks and Tools (SETT) Framework</a:t>
            </a:r>
            <a:endParaRPr dirty="0"/>
          </a:p>
          <a:p>
            <a:pPr marL="685800" lvl="1" indent="-228600">
              <a:lnSpc>
                <a:spcPct val="150000"/>
              </a:lnSpc>
              <a:buSzPct val="100000"/>
            </a:pPr>
            <a:r>
              <a:rPr lang="en-US" dirty="0"/>
              <a:t>Center of Technology and Disability: </a:t>
            </a:r>
            <a:r>
              <a:rPr lang="en-US" dirty="0">
                <a:hlinkClick r:id="rId3"/>
              </a:rPr>
              <a:t>https://www.ctdinstitute.org</a:t>
            </a:r>
            <a:r>
              <a:rPr lang="en-US" dirty="0"/>
              <a:t> </a:t>
            </a:r>
            <a:endParaRPr dirty="0"/>
          </a:p>
          <a:p>
            <a:pPr marL="228600" lvl="0" indent="-64135"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Environmental Assessments to Support Social Interaction Goals: A Sample</a:t>
            </a:r>
            <a:endParaRPr dirty="0"/>
          </a:p>
        </p:txBody>
      </p:sp>
      <p:sp>
        <p:nvSpPr>
          <p:cNvPr id="141" name="Google Shape;141;p11"/>
          <p:cNvSpPr txBox="1">
            <a:spLocks noGrp="1"/>
          </p:cNvSpPr>
          <p:nvPr>
            <p:ph idx="1"/>
          </p:nvPr>
        </p:nvSpPr>
        <p:spPr>
          <a:xfrm>
            <a:off x="628650" y="1558344"/>
            <a:ext cx="7886700" cy="4618619"/>
          </a:xfrm>
          <a:prstGeom prst="rect">
            <a:avLst/>
          </a:prstGeom>
          <a:noFill/>
          <a:ln>
            <a:noFill/>
          </a:ln>
        </p:spPr>
        <p:txBody>
          <a:bodyPr spcFirstLastPara="1" wrap="square" lIns="91425" tIns="45700" rIns="91425" bIns="45700" anchor="t" anchorCtr="0">
            <a:normAutofit fontScale="92500" lnSpcReduction="20000"/>
          </a:bodyPr>
          <a:lstStyle/>
          <a:p>
            <a:pPr marL="457200" lvl="1" indent="0" algn="l" rtl="0">
              <a:lnSpc>
                <a:spcPct val="150000"/>
              </a:lnSpc>
              <a:spcBef>
                <a:spcPts val="0"/>
              </a:spcBef>
              <a:spcAft>
                <a:spcPts val="0"/>
              </a:spcAft>
              <a:buClr>
                <a:schemeClr val="dk1"/>
              </a:buClr>
              <a:buSzPct val="100000"/>
              <a:buNone/>
            </a:pPr>
            <a:r>
              <a:rPr lang="en-US" b="1" dirty="0"/>
              <a:t>Environmental Rating Scales (ERS-3)</a:t>
            </a:r>
            <a:endParaRPr dirty="0"/>
          </a:p>
          <a:p>
            <a:pPr marL="685800" lvl="1" indent="-228600" algn="l" rtl="0">
              <a:lnSpc>
                <a:spcPct val="150000"/>
              </a:lnSpc>
              <a:spcBef>
                <a:spcPts val="500"/>
              </a:spcBef>
              <a:spcAft>
                <a:spcPts val="0"/>
              </a:spcAft>
              <a:buClr>
                <a:schemeClr val="dk1"/>
              </a:buClr>
              <a:buSzPct val="100000"/>
              <a:buChar char="•"/>
            </a:pPr>
            <a:r>
              <a:rPr lang="en-US" dirty="0"/>
              <a:t>ITERS-3: Infants and Toddlers. ECERS-3: Preschool, FCCERS-3: Family Child Care Provider</a:t>
            </a:r>
            <a:endParaRPr dirty="0"/>
          </a:p>
          <a:p>
            <a:pPr marL="457200" lvl="1" indent="0" algn="l" rtl="0">
              <a:lnSpc>
                <a:spcPct val="150000"/>
              </a:lnSpc>
              <a:spcBef>
                <a:spcPts val="500"/>
              </a:spcBef>
              <a:spcAft>
                <a:spcPts val="0"/>
              </a:spcAft>
              <a:buClr>
                <a:schemeClr val="dk1"/>
              </a:buClr>
              <a:buSzPct val="100000"/>
              <a:buNone/>
            </a:pPr>
            <a:r>
              <a:rPr lang="en-US" b="1" dirty="0"/>
              <a:t>Classroom Assessment Scoring System (CLASS)</a:t>
            </a:r>
            <a:endParaRPr dirty="0"/>
          </a:p>
          <a:p>
            <a:pPr marL="685800" lvl="1" indent="-228600" algn="l" rtl="0">
              <a:lnSpc>
                <a:spcPct val="150000"/>
              </a:lnSpc>
              <a:spcBef>
                <a:spcPts val="500"/>
              </a:spcBef>
              <a:spcAft>
                <a:spcPts val="0"/>
              </a:spcAft>
              <a:buClr>
                <a:schemeClr val="dk1"/>
              </a:buClr>
              <a:buSzPct val="100000"/>
              <a:buChar char="•"/>
            </a:pPr>
            <a:r>
              <a:rPr lang="en-US" dirty="0"/>
              <a:t>Early childhood, K-12</a:t>
            </a:r>
            <a:endParaRPr dirty="0"/>
          </a:p>
          <a:p>
            <a:pPr marL="457200" lvl="1" indent="0" algn="l" rtl="0">
              <a:lnSpc>
                <a:spcPct val="150000"/>
              </a:lnSpc>
              <a:spcBef>
                <a:spcPts val="500"/>
              </a:spcBef>
              <a:spcAft>
                <a:spcPts val="0"/>
              </a:spcAft>
              <a:buClr>
                <a:schemeClr val="dk1"/>
              </a:buClr>
              <a:buSzPct val="100000"/>
              <a:buNone/>
            </a:pPr>
            <a:r>
              <a:rPr lang="en-US" b="1" dirty="0"/>
              <a:t>Parenting Interactions with Children: Checklist of Observations Linked to Outcomes (PICCOLO)</a:t>
            </a:r>
            <a:endParaRPr dirty="0"/>
          </a:p>
          <a:p>
            <a:pPr marL="685800" lvl="1" indent="-228600" algn="l" rtl="0">
              <a:lnSpc>
                <a:spcPct val="150000"/>
              </a:lnSpc>
              <a:spcBef>
                <a:spcPts val="500"/>
              </a:spcBef>
              <a:spcAft>
                <a:spcPts val="0"/>
              </a:spcAft>
              <a:buClr>
                <a:schemeClr val="dk1"/>
              </a:buClr>
              <a:buSzPct val="100000"/>
              <a:buChar char="•"/>
            </a:pPr>
            <a:r>
              <a:rPr lang="en-US" dirty="0"/>
              <a:t>Assess and monitor quality of parent-child interactions from 10-47 months</a:t>
            </a:r>
            <a:endParaRPr dirty="0"/>
          </a:p>
          <a:p>
            <a:pPr marL="685800" lvl="1" indent="-87630" algn="l" rtl="0">
              <a:lnSpc>
                <a:spcPct val="90000"/>
              </a:lnSpc>
              <a:spcBef>
                <a:spcPts val="500"/>
              </a:spcBef>
              <a:spcAft>
                <a:spcPts val="0"/>
              </a:spcAft>
              <a:buClr>
                <a:schemeClr val="dk1"/>
              </a:buClr>
              <a:buSzPct val="100000"/>
              <a:buNone/>
            </a:pPr>
            <a:endParaRPr dirty="0"/>
          </a:p>
          <a:p>
            <a:pPr marL="1143000" lvl="2" indent="-111125" algn="l" rtl="0">
              <a:lnSpc>
                <a:spcPct val="90000"/>
              </a:lnSpc>
              <a:spcBef>
                <a:spcPts val="500"/>
              </a:spcBef>
              <a:spcAft>
                <a:spcPts val="0"/>
              </a:spcAft>
              <a:buClr>
                <a:schemeClr val="dk1"/>
              </a:buClr>
              <a:buSzPct val="100000"/>
              <a:buNone/>
            </a:pPr>
            <a:endParaRPr dirty="0"/>
          </a:p>
          <a:p>
            <a:pPr marL="914400" lvl="2" indent="0" algn="l" rtl="0">
              <a:lnSpc>
                <a:spcPct val="90000"/>
              </a:lnSpc>
              <a:spcBef>
                <a:spcPts val="500"/>
              </a:spcBef>
              <a:spcAft>
                <a:spcPts val="0"/>
              </a:spcAft>
              <a:buClr>
                <a:schemeClr val="dk1"/>
              </a:buClr>
              <a:buSzPct val="100000"/>
              <a:buNone/>
            </a:pPr>
            <a:endParaRPr dirty="0"/>
          </a:p>
          <a:p>
            <a:pPr marL="1143000" lvl="2" indent="-111125" algn="l" rtl="0">
              <a:lnSpc>
                <a:spcPct val="90000"/>
              </a:lnSpc>
              <a:spcBef>
                <a:spcPts val="500"/>
              </a:spcBef>
              <a:spcAft>
                <a:spcPts val="0"/>
              </a:spcAft>
              <a:buClr>
                <a:schemeClr val="dk1"/>
              </a:buClr>
              <a:buSzPct val="100000"/>
              <a:buNone/>
            </a:pPr>
            <a:endParaRPr dirty="0"/>
          </a:p>
          <a:p>
            <a:pPr marL="1143000" lvl="2" indent="-111125" algn="l" rtl="0">
              <a:lnSpc>
                <a:spcPct val="90000"/>
              </a:lnSpc>
              <a:spcBef>
                <a:spcPts val="500"/>
              </a:spcBef>
              <a:spcAft>
                <a:spcPts val="0"/>
              </a:spcAft>
              <a:buClr>
                <a:schemeClr val="dk1"/>
              </a:buClr>
              <a:buSzPct val="100000"/>
              <a:buNone/>
            </a:pPr>
            <a:endParaRPr dirty="0"/>
          </a:p>
          <a:p>
            <a:pPr marL="1143000" lvl="2" indent="-111125" algn="l" rtl="0">
              <a:lnSpc>
                <a:spcPct val="90000"/>
              </a:lnSpc>
              <a:spcBef>
                <a:spcPts val="500"/>
              </a:spcBef>
              <a:spcAft>
                <a:spcPts val="0"/>
              </a:spcAft>
              <a:buClr>
                <a:schemeClr val="dk1"/>
              </a:buClr>
              <a:buSzPct val="100000"/>
              <a:buNone/>
            </a:pPr>
            <a:endParaRPr dirty="0"/>
          </a:p>
          <a:p>
            <a:pPr marL="457200" lvl="1" indent="0" algn="l" rtl="0">
              <a:lnSpc>
                <a:spcPct val="90000"/>
              </a:lnSpc>
              <a:spcBef>
                <a:spcPts val="500"/>
              </a:spcBef>
              <a:spcAft>
                <a:spcPts val="0"/>
              </a:spcAft>
              <a:buClr>
                <a:schemeClr val="dk1"/>
              </a:buClr>
              <a:buSzPct val="100000"/>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1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spcBef>
                <a:spcPts val="0"/>
              </a:spcBef>
              <a:buClr>
                <a:schemeClr val="dk1"/>
              </a:buClr>
              <a:buSzPts val="3600"/>
            </a:pPr>
            <a:r>
              <a:rPr lang="en-US" sz="3600" dirty="0"/>
              <a:t>Using Data to Identify and Monitor Priority Learning Targets (PLTs)</a:t>
            </a:r>
            <a:endParaRPr sz="3600" dirty="0"/>
          </a:p>
        </p:txBody>
      </p:sp>
      <p:sp>
        <p:nvSpPr>
          <p:cNvPr id="148" name="Google Shape;148;p12"/>
          <p:cNvSpPr txBox="1">
            <a:spLocks noGrp="1"/>
          </p:cNvSpPr>
          <p:nvPr>
            <p:ph idx="1"/>
          </p:nvPr>
        </p:nvSpPr>
        <p:spPr>
          <a:xfrm>
            <a:off x="628650" y="1596980"/>
            <a:ext cx="7886700" cy="4579983"/>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a:t>Record child behaviors and functional competencies that occur naturally across daily activities and routines</a:t>
            </a:r>
            <a:endParaRPr/>
          </a:p>
          <a:p>
            <a:pPr marL="228600" lvl="0" indent="-228600" algn="l" rtl="0">
              <a:lnSpc>
                <a:spcPct val="150000"/>
              </a:lnSpc>
              <a:spcBef>
                <a:spcPts val="1000"/>
              </a:spcBef>
              <a:spcAft>
                <a:spcPts val="0"/>
              </a:spcAft>
              <a:buClr>
                <a:schemeClr val="dk1"/>
              </a:buClr>
              <a:buSzPts val="2800"/>
              <a:buChar char="•"/>
            </a:pPr>
            <a:r>
              <a:rPr lang="en-US"/>
              <a:t>This process helps to identify priority learning targets (PLTs) to inform embedded instruction and progress monitoring</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Priority Learning Targets (PLTs)</a:t>
            </a:r>
            <a:endParaRPr dirty="0"/>
          </a:p>
        </p:txBody>
      </p:sp>
      <p:sp>
        <p:nvSpPr>
          <p:cNvPr id="155" name="Google Shape;155;p13"/>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A PLT is a behavioral objective that describes a describes and observable, measurable, and developmentally proximal skill that the family and teacher want to support (Bishop et al., 2020)</a:t>
            </a:r>
            <a:endParaRPr dirty="0"/>
          </a:p>
          <a:p>
            <a:pPr marL="0" lvl="0" indent="0" algn="l" rtl="0">
              <a:lnSpc>
                <a:spcPct val="150000"/>
              </a:lnSpc>
              <a:spcBef>
                <a:spcPts val="1000"/>
              </a:spcBef>
              <a:spcAft>
                <a:spcPts val="0"/>
              </a:spcAft>
              <a:buClr>
                <a:schemeClr val="dk1"/>
              </a:buClr>
              <a:buSzPts val="2800"/>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Using PLTs to Support Child Outcomes in the Early Childhood Classroom</a:t>
            </a:r>
            <a:endParaRPr dirty="0"/>
          </a:p>
        </p:txBody>
      </p:sp>
      <p:sp>
        <p:nvSpPr>
          <p:cNvPr id="162" name="Google Shape;162;p14"/>
          <p:cNvSpPr txBox="1">
            <a:spLocks noGrp="1"/>
          </p:cNvSpPr>
          <p:nvPr>
            <p:ph idx="1"/>
          </p:nvPr>
        </p:nvSpPr>
        <p:spPr>
          <a:xfrm>
            <a:off x="628650" y="1579150"/>
            <a:ext cx="7886700" cy="4597800"/>
          </a:xfrm>
          <a:prstGeom prst="rect">
            <a:avLst/>
          </a:prstGeom>
          <a:noFill/>
          <a:ln>
            <a:noFill/>
          </a:ln>
        </p:spPr>
        <p:txBody>
          <a:bodyPr spcFirstLastPara="1" wrap="square" lIns="91425" tIns="45700" rIns="91425" bIns="45700" anchor="t" anchorCtr="0">
            <a:noAutofit/>
          </a:bodyPr>
          <a:lstStyle/>
          <a:p>
            <a:pPr marL="228600" lvl="0" indent="-215900" algn="l" rtl="0">
              <a:lnSpc>
                <a:spcPct val="150000"/>
              </a:lnSpc>
              <a:spcBef>
                <a:spcPts val="0"/>
              </a:spcBef>
              <a:spcAft>
                <a:spcPts val="0"/>
              </a:spcAft>
              <a:buClr>
                <a:schemeClr val="dk1"/>
              </a:buClr>
              <a:buSzPts val="2200"/>
              <a:buChar char="•"/>
            </a:pPr>
            <a:r>
              <a:rPr lang="en-US" sz="2200" dirty="0"/>
              <a:t>Clear statement of functional behavior child will learn</a:t>
            </a:r>
            <a:endParaRPr sz="2600" dirty="0"/>
          </a:p>
          <a:p>
            <a:pPr marL="228600" lvl="0" indent="-215900" algn="l" rtl="0">
              <a:lnSpc>
                <a:spcPct val="150000"/>
              </a:lnSpc>
              <a:spcBef>
                <a:spcPts val="1000"/>
              </a:spcBef>
              <a:spcAft>
                <a:spcPts val="0"/>
              </a:spcAft>
              <a:buClr>
                <a:schemeClr val="dk1"/>
              </a:buClr>
              <a:buSzPts val="2200"/>
              <a:buChar char="•"/>
            </a:pPr>
            <a:r>
              <a:rPr lang="en-US" sz="2200" dirty="0"/>
              <a:t>Conditions under which the child will demonstrate skills (e.g., independently, following a model, with familiar adults and peers)</a:t>
            </a:r>
            <a:endParaRPr sz="2600" dirty="0"/>
          </a:p>
          <a:p>
            <a:pPr marL="228600" lvl="0" indent="-215900" algn="l" rtl="0">
              <a:lnSpc>
                <a:spcPct val="150000"/>
              </a:lnSpc>
              <a:spcBef>
                <a:spcPts val="1000"/>
              </a:spcBef>
              <a:spcAft>
                <a:spcPts val="0"/>
              </a:spcAft>
              <a:buClr>
                <a:schemeClr val="dk1"/>
              </a:buClr>
              <a:buSzPts val="2200"/>
              <a:buChar char="•"/>
            </a:pPr>
            <a:r>
              <a:rPr lang="en-US" sz="2200" dirty="0"/>
              <a:t>Activities within which the child will use the functional behavior</a:t>
            </a:r>
            <a:endParaRPr sz="2600" dirty="0"/>
          </a:p>
          <a:p>
            <a:pPr marL="228600" lvl="0" indent="-215900" algn="l" rtl="0">
              <a:lnSpc>
                <a:spcPct val="150000"/>
              </a:lnSpc>
              <a:spcBef>
                <a:spcPts val="1000"/>
              </a:spcBef>
              <a:spcAft>
                <a:spcPts val="0"/>
              </a:spcAft>
              <a:buClr>
                <a:schemeClr val="dk1"/>
              </a:buClr>
              <a:buSzPts val="2200"/>
              <a:buChar char="•"/>
            </a:pPr>
            <a:r>
              <a:rPr lang="en-US" sz="2200" dirty="0"/>
              <a:t>Criterion for determining when the functional behavior has been acquired</a:t>
            </a:r>
            <a:endParaRPr sz="2600" dirty="0"/>
          </a:p>
          <a:p>
            <a:pPr marL="228600" lvl="0" indent="-215900" algn="l" rtl="0">
              <a:lnSpc>
                <a:spcPct val="150000"/>
              </a:lnSpc>
              <a:spcBef>
                <a:spcPts val="1000"/>
              </a:spcBef>
              <a:spcAft>
                <a:spcPts val="0"/>
              </a:spcAft>
              <a:buClr>
                <a:schemeClr val="dk1"/>
              </a:buClr>
              <a:buSzPts val="2200"/>
              <a:buChar char="•"/>
            </a:pPr>
            <a:r>
              <a:rPr lang="en-US" sz="2200" dirty="0"/>
              <a:t>Aligned with curriculum and IEP goals</a:t>
            </a:r>
            <a:endParaRPr sz="2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Informal Data Collection</a:t>
            </a:r>
            <a:endParaRPr dirty="0"/>
          </a:p>
        </p:txBody>
      </p:sp>
      <p:sp>
        <p:nvSpPr>
          <p:cNvPr id="168" name="Google Shape;168;p15"/>
          <p:cNvSpPr txBox="1">
            <a:spLocks noGrp="1"/>
          </p:cNvSpPr>
          <p:nvPr>
            <p:ph idx="1"/>
          </p:nvPr>
        </p:nvSpPr>
        <p:spPr>
          <a:xfrm>
            <a:off x="628650" y="1275008"/>
            <a:ext cx="7886700" cy="4901955"/>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150000"/>
              </a:lnSpc>
              <a:spcBef>
                <a:spcPts val="0"/>
              </a:spcBef>
              <a:spcAft>
                <a:spcPts val="0"/>
              </a:spcAft>
              <a:buClr>
                <a:schemeClr val="dk1"/>
              </a:buClr>
              <a:buSzPct val="100000"/>
              <a:buChar char="•"/>
            </a:pPr>
            <a:r>
              <a:rPr lang="en-US" dirty="0"/>
              <a:t>Informal data collection using teacher or provider-created forms, or other dedicated data collection tools:</a:t>
            </a:r>
            <a:endParaRPr dirty="0"/>
          </a:p>
          <a:p>
            <a:pPr marL="685800" lvl="1" indent="-228600" algn="l" rtl="0">
              <a:lnSpc>
                <a:spcPct val="150000"/>
              </a:lnSpc>
              <a:spcBef>
                <a:spcPts val="500"/>
              </a:spcBef>
              <a:spcAft>
                <a:spcPts val="0"/>
              </a:spcAft>
              <a:buClr>
                <a:schemeClr val="dk1"/>
              </a:buClr>
              <a:buSzPct val="100000"/>
              <a:buChar char="•"/>
            </a:pPr>
            <a:r>
              <a:rPr lang="en-US" u="sng" dirty="0">
                <a:solidFill>
                  <a:schemeClr val="hlink"/>
                </a:solidFill>
                <a:hlinkClick r:id="rId3"/>
              </a:rPr>
              <a:t>https://connectmodules.dec-sped.org/connect-modules/resources/handouts/connect-handout-1-14/</a:t>
            </a:r>
            <a:endParaRPr dirty="0"/>
          </a:p>
          <a:p>
            <a:pPr marL="228600" lvl="0" indent="-228600" algn="l" rtl="0">
              <a:lnSpc>
                <a:spcPct val="150000"/>
              </a:lnSpc>
              <a:spcBef>
                <a:spcPts val="1000"/>
              </a:spcBef>
              <a:spcAft>
                <a:spcPts val="0"/>
              </a:spcAft>
              <a:buClr>
                <a:schemeClr val="dk1"/>
              </a:buClr>
              <a:buSzPct val="100000"/>
              <a:buChar char="•"/>
            </a:pPr>
            <a:r>
              <a:rPr lang="en-US" dirty="0"/>
              <a:t>Use data about frequency, duration, rate, accuracy, and level of support as appropriate to the goal</a:t>
            </a:r>
            <a:endParaRPr dirty="0"/>
          </a:p>
          <a:p>
            <a:pPr marL="228600" lvl="0" indent="-228600" algn="l" rtl="0">
              <a:lnSpc>
                <a:spcPct val="150000"/>
              </a:lnSpc>
              <a:spcBef>
                <a:spcPts val="1000"/>
              </a:spcBef>
              <a:spcAft>
                <a:spcPts val="0"/>
              </a:spcAft>
              <a:buClr>
                <a:schemeClr val="dk1"/>
              </a:buClr>
              <a:buSzPct val="100000"/>
              <a:buChar char="•"/>
            </a:pPr>
            <a:r>
              <a:rPr lang="en-US" dirty="0"/>
              <a:t>May target: social initiations, requests, turn-taking, cooperation, waiting in line, etc.</a:t>
            </a:r>
            <a:endParaRPr dirty="0"/>
          </a:p>
          <a:p>
            <a:pPr marL="228600" lvl="0" indent="-64135"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Preparing for Progress Monitoring</a:t>
            </a:r>
            <a:endParaRPr dirty="0"/>
          </a:p>
        </p:txBody>
      </p:sp>
      <p:sp>
        <p:nvSpPr>
          <p:cNvPr id="175" name="Google Shape;175;p16"/>
          <p:cNvSpPr txBox="1">
            <a:spLocks noGrp="1"/>
          </p:cNvSpPr>
          <p:nvPr>
            <p:ph idx="1"/>
          </p:nvPr>
        </p:nvSpPr>
        <p:spPr>
          <a:xfrm>
            <a:off x="628650" y="1481070"/>
            <a:ext cx="7886700" cy="4695893"/>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150000"/>
              </a:lnSpc>
              <a:spcBef>
                <a:spcPts val="0"/>
              </a:spcBef>
              <a:spcAft>
                <a:spcPts val="0"/>
              </a:spcAft>
              <a:buClr>
                <a:schemeClr val="dk1"/>
              </a:buClr>
              <a:buSzPct val="100000"/>
              <a:buChar char="•"/>
            </a:pPr>
            <a:r>
              <a:rPr lang="en-US" dirty="0"/>
              <a:t>What data will be collected? (specific definition of PLT so that everyone agrees on target)</a:t>
            </a:r>
            <a:endParaRPr dirty="0"/>
          </a:p>
          <a:p>
            <a:pPr marL="228600" lvl="0" indent="-228600" algn="l" rtl="0">
              <a:lnSpc>
                <a:spcPct val="150000"/>
              </a:lnSpc>
              <a:spcBef>
                <a:spcPts val="1000"/>
              </a:spcBef>
              <a:spcAft>
                <a:spcPts val="0"/>
              </a:spcAft>
              <a:buClr>
                <a:schemeClr val="dk1"/>
              </a:buClr>
              <a:buSzPct val="100000"/>
              <a:buChar char="•"/>
            </a:pPr>
            <a:r>
              <a:rPr lang="en-US" dirty="0"/>
              <a:t>How will it be collected? (e.g., matrix forms for school, home)</a:t>
            </a:r>
            <a:endParaRPr dirty="0"/>
          </a:p>
          <a:p>
            <a:pPr marL="228600" lvl="0" indent="-228600" algn="l" rtl="0">
              <a:lnSpc>
                <a:spcPct val="150000"/>
              </a:lnSpc>
              <a:spcBef>
                <a:spcPts val="1000"/>
              </a:spcBef>
              <a:spcAft>
                <a:spcPts val="0"/>
              </a:spcAft>
              <a:buClr>
                <a:schemeClr val="dk1"/>
              </a:buClr>
              <a:buSzPct val="100000"/>
              <a:buChar char="•"/>
            </a:pPr>
            <a:r>
              <a:rPr lang="en-US" dirty="0"/>
              <a:t>When and how often will it be collected? (e.g., during free play, 3 times a week)</a:t>
            </a:r>
            <a:endParaRPr dirty="0"/>
          </a:p>
          <a:p>
            <a:pPr marL="228600" lvl="0" indent="-228600" algn="l" rtl="0">
              <a:lnSpc>
                <a:spcPct val="150000"/>
              </a:lnSpc>
              <a:spcBef>
                <a:spcPts val="1000"/>
              </a:spcBef>
              <a:spcAft>
                <a:spcPts val="0"/>
              </a:spcAft>
              <a:buClr>
                <a:schemeClr val="dk1"/>
              </a:buClr>
              <a:buSzPct val="100000"/>
              <a:buChar char="•"/>
            </a:pPr>
            <a:r>
              <a:rPr lang="en-US" dirty="0"/>
              <a:t>Who will collect the data? (e.g., teacher, EI/ECSE provider, family members)</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Making Data-Informed Decisions</a:t>
            </a:r>
            <a:endParaRPr dirty="0"/>
          </a:p>
        </p:txBody>
      </p:sp>
      <p:sp>
        <p:nvSpPr>
          <p:cNvPr id="182" name="Google Shape;182;p17"/>
          <p:cNvSpPr txBox="1">
            <a:spLocks noGrp="1"/>
          </p:cNvSpPr>
          <p:nvPr>
            <p:ph idx="1"/>
          </p:nvPr>
        </p:nvSpPr>
        <p:spPr>
          <a:xfrm>
            <a:off x="628650" y="1403797"/>
            <a:ext cx="7886700" cy="4773166"/>
          </a:xfrm>
          <a:prstGeom prst="rect">
            <a:avLst/>
          </a:prstGeom>
          <a:noFill/>
          <a:ln>
            <a:noFill/>
          </a:ln>
        </p:spPr>
        <p:txBody>
          <a:bodyPr spcFirstLastPara="1" wrap="square" lIns="91425" tIns="45700" rIns="91425" bIns="45700" anchor="t" anchorCtr="0">
            <a:normAutofit fontScale="92500"/>
          </a:bodyPr>
          <a:lstStyle/>
          <a:p>
            <a:pPr marL="0" lvl="0" indent="0" algn="l" rtl="0">
              <a:lnSpc>
                <a:spcPct val="150000"/>
              </a:lnSpc>
              <a:spcBef>
                <a:spcPts val="0"/>
              </a:spcBef>
              <a:spcAft>
                <a:spcPts val="0"/>
              </a:spcAft>
              <a:buClr>
                <a:schemeClr val="dk1"/>
              </a:buClr>
              <a:buSzPct val="100000"/>
              <a:buNone/>
            </a:pPr>
            <a:r>
              <a:rPr lang="en-US" dirty="0"/>
              <a:t>Regularly summarizing data to:</a:t>
            </a:r>
            <a:endParaRPr dirty="0"/>
          </a:p>
          <a:p>
            <a:pPr marL="228600" lvl="0" indent="-228600" algn="l" rtl="0">
              <a:lnSpc>
                <a:spcPct val="150000"/>
              </a:lnSpc>
              <a:spcBef>
                <a:spcPts val="1000"/>
              </a:spcBef>
              <a:spcAft>
                <a:spcPts val="0"/>
              </a:spcAft>
              <a:buClr>
                <a:schemeClr val="dk1"/>
              </a:buClr>
              <a:buSzPct val="100000"/>
              <a:buChar char="•"/>
            </a:pPr>
            <a:r>
              <a:rPr lang="en-US" dirty="0"/>
              <a:t>Evaluate the success of embedded instruction</a:t>
            </a:r>
            <a:endParaRPr dirty="0"/>
          </a:p>
          <a:p>
            <a:pPr marL="228600" lvl="0" indent="-228600" algn="l" rtl="0">
              <a:lnSpc>
                <a:spcPct val="150000"/>
              </a:lnSpc>
              <a:spcBef>
                <a:spcPts val="1000"/>
              </a:spcBef>
              <a:spcAft>
                <a:spcPts val="0"/>
              </a:spcAft>
              <a:buClr>
                <a:schemeClr val="dk1"/>
              </a:buClr>
              <a:buSzPct val="100000"/>
              <a:buChar char="•"/>
            </a:pPr>
            <a:r>
              <a:rPr lang="en-US" dirty="0"/>
              <a:t>Make plans to modify instruction by changing the level of support (taper, increase)</a:t>
            </a:r>
            <a:endParaRPr dirty="0"/>
          </a:p>
          <a:p>
            <a:pPr marL="228600" lvl="0" indent="-228600" algn="l" rtl="0">
              <a:lnSpc>
                <a:spcPct val="150000"/>
              </a:lnSpc>
              <a:spcBef>
                <a:spcPts val="1000"/>
              </a:spcBef>
              <a:spcAft>
                <a:spcPts val="0"/>
              </a:spcAft>
              <a:buClr>
                <a:schemeClr val="dk1"/>
              </a:buClr>
              <a:buSzPct val="100000"/>
              <a:buChar char="•"/>
            </a:pPr>
            <a:r>
              <a:rPr lang="en-US" dirty="0"/>
              <a:t>Make plans to modify materials or procedures as patterns are identified</a:t>
            </a:r>
            <a:endParaRPr dirty="0"/>
          </a:p>
          <a:p>
            <a:pPr marL="228600" lvl="0" indent="-228600" algn="l" rtl="0">
              <a:lnSpc>
                <a:spcPct val="150000"/>
              </a:lnSpc>
              <a:spcBef>
                <a:spcPts val="1000"/>
              </a:spcBef>
              <a:spcAft>
                <a:spcPts val="0"/>
              </a:spcAft>
              <a:buClr>
                <a:schemeClr val="dk1"/>
              </a:buClr>
              <a:buSzPct val="100000"/>
              <a:buChar char="•"/>
            </a:pPr>
            <a:r>
              <a:rPr lang="en-US" dirty="0"/>
              <a:t>Revise or create new PLTs</a:t>
            </a:r>
            <a:endParaRPr dirty="0"/>
          </a:p>
          <a:p>
            <a:pPr marL="228600" lvl="0" indent="-64135"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1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dirty="0"/>
              <a:t>Activity</a:t>
            </a:r>
            <a:endParaRPr dirty="0"/>
          </a:p>
        </p:txBody>
      </p:sp>
      <p:sp>
        <p:nvSpPr>
          <p:cNvPr id="189" name="Google Shape;189;p18"/>
          <p:cNvSpPr txBox="1">
            <a:spLocks noGrp="1"/>
          </p:cNvSpPr>
          <p:nvPr>
            <p:ph idx="1"/>
          </p:nvPr>
        </p:nvSpPr>
        <p:spPr>
          <a:xfrm>
            <a:off x="628650" y="1416676"/>
            <a:ext cx="7886700" cy="4760287"/>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150000"/>
              </a:lnSpc>
              <a:spcBef>
                <a:spcPts val="0"/>
              </a:spcBef>
              <a:spcAft>
                <a:spcPts val="0"/>
              </a:spcAft>
              <a:buClr>
                <a:schemeClr val="dk1"/>
              </a:buClr>
              <a:buSzPts val="2800"/>
              <a:buNone/>
            </a:pPr>
            <a:r>
              <a:rPr lang="en-US" dirty="0"/>
              <a:t>Watch “</a:t>
            </a:r>
            <a:r>
              <a:rPr lang="en-US" dirty="0">
                <a:hlinkClick r:id="rId3"/>
              </a:rPr>
              <a:t>Cody Plays with Glue</a:t>
            </a:r>
            <a:r>
              <a:rPr lang="en-US" dirty="0"/>
              <a:t>” on the next slide, then continue to the following slide for discussion questions</a:t>
            </a:r>
          </a:p>
          <a:p>
            <a:pPr marL="228600" lvl="0" indent="-228600" algn="l" rtl="0">
              <a:lnSpc>
                <a:spcPct val="150000"/>
              </a:lnSpc>
              <a:spcBef>
                <a:spcPts val="1000"/>
              </a:spcBef>
              <a:spcAft>
                <a:spcPts val="0"/>
              </a:spcAft>
              <a:buClr>
                <a:schemeClr val="dk1"/>
              </a:buClr>
              <a:buSzPts val="2800"/>
              <a:buChar char="•"/>
            </a:pPr>
            <a:r>
              <a:rPr lang="en-US" dirty="0"/>
              <a:t>Cody will consistently initiate (with gaze, gestures, sounds, words) at least two positive interactions with peers and/or respond to invitations to interact with peers while playing together during art time so that he increases the amount of interaction he has with peers each day</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2"/>
          <p:cNvSpPr txBox="1">
            <a:spLocks noGrp="1"/>
          </p:cNvSpPr>
          <p:nvPr>
            <p:ph type="title"/>
          </p:nvPr>
        </p:nvSpPr>
        <p:spPr>
          <a:xfrm>
            <a:off x="628650" y="210381"/>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kern="1200" dirty="0">
                <a:latin typeface="Calibri" panose="020F0502020204030204" pitchFamily="34" charset="0"/>
                <a:ea typeface="+mj-ea"/>
                <a:cs typeface="Calibri" panose="020F0502020204030204" pitchFamily="34" charset="0"/>
              </a:rPr>
              <a:t>Standard</a:t>
            </a:r>
            <a:r>
              <a:rPr lang="en-US" sz="3600" dirty="0">
                <a:solidFill>
                  <a:schemeClr val="dk1"/>
                </a:solidFill>
                <a:latin typeface="Calibri" panose="020F0502020204030204" pitchFamily="34" charset="0"/>
                <a:cs typeface="Calibri" panose="020F0502020204030204" pitchFamily="34" charset="0"/>
                <a:sym typeface="Calibri"/>
              </a:rPr>
              <a:t> </a:t>
            </a:r>
            <a:r>
              <a:rPr lang="en-US" sz="3600" dirty="0">
                <a:latin typeface="Calibri" panose="020F0502020204030204" pitchFamily="34" charset="0"/>
                <a:cs typeface="Calibri" panose="020F0502020204030204" pitchFamily="34" charset="0"/>
                <a:sym typeface="Calibri"/>
              </a:rPr>
              <a:t>6</a:t>
            </a:r>
            <a:endParaRPr sz="3600" kern="1200" dirty="0">
              <a:latin typeface="Calibri" panose="020F0502020204030204" pitchFamily="34" charset="0"/>
              <a:ea typeface="+mj-ea"/>
              <a:cs typeface="Calibri" panose="020F0502020204030204" pitchFamily="34" charset="0"/>
            </a:endParaRPr>
          </a:p>
        </p:txBody>
      </p:sp>
      <p:sp>
        <p:nvSpPr>
          <p:cNvPr id="59" name="Google Shape;59;p2"/>
          <p:cNvSpPr txBox="1">
            <a:spLocks noGrp="1"/>
          </p:cNvSpPr>
          <p:nvPr>
            <p:ph idx="1"/>
          </p:nvPr>
        </p:nvSpPr>
        <p:spPr>
          <a:xfrm>
            <a:off x="546442" y="1069144"/>
            <a:ext cx="8051116" cy="4855111"/>
          </a:xfrm>
          <a:prstGeom prst="rect">
            <a:avLst/>
          </a:prstGeom>
          <a:noFill/>
          <a:ln>
            <a:noFill/>
          </a:ln>
        </p:spPr>
        <p:txBody>
          <a:bodyPr spcFirstLastPara="1" wrap="square" lIns="91425" tIns="45700" rIns="91425" bIns="45700" anchor="t" anchorCtr="0">
            <a:normAutofit fontScale="77500" lnSpcReduction="20000"/>
          </a:bodyPr>
          <a:lstStyle/>
          <a:p>
            <a:pPr marL="0" lvl="0" indent="0">
              <a:lnSpc>
                <a:spcPct val="150000"/>
              </a:lnSpc>
              <a:spcBef>
                <a:spcPts val="0"/>
              </a:spcBef>
              <a:buClr>
                <a:schemeClr val="dk1"/>
              </a:buClr>
              <a:buSzPct val="100000"/>
              <a:buNone/>
            </a:pPr>
            <a:r>
              <a:rPr lang="en-US" dirty="0"/>
              <a:t>Candidates plan and implement intentional, systematic, evidence-based, responsive interactions, interventions, and instruction to support all children’s learning and development across all developmental and content domains in partnership with families and other professionals. Candidates facilitate equitable access and participation for all children and families within natural and inclusive environments through culturally responsive and affirming practices and relationships. Candidates use data-based decision-making to plan for, adapt, and improve interactions, interventions, and instruction to ensure fidelity of implementation. </a:t>
            </a:r>
            <a:endParaRPr dirty="0"/>
          </a:p>
        </p:txBody>
      </p:sp>
    </p:spTree>
    <p:extLst>
      <p:ext uri="{BB962C8B-B14F-4D97-AF65-F5344CB8AC3E}">
        <p14:creationId xmlns:p14="http://schemas.microsoft.com/office/powerpoint/2010/main" val="4219877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618" y="268307"/>
            <a:ext cx="7886700" cy="1325563"/>
          </a:xfrm>
        </p:spPr>
        <p:txBody>
          <a:bodyPr>
            <a:normAutofit/>
          </a:bodyPr>
          <a:lstStyle/>
          <a:p>
            <a:pPr algn="ctr"/>
            <a:r>
              <a:rPr lang="en-US" sz="4000" dirty="0">
                <a:hlinkClick r:id="rId3"/>
              </a:rPr>
              <a:t>Activity Video: Cody Plays With Glue</a:t>
            </a:r>
            <a:endParaRPr lang="en-US" sz="4000" dirty="0"/>
          </a:p>
        </p:txBody>
      </p:sp>
      <p:sp>
        <p:nvSpPr>
          <p:cNvPr id="6" name="Rectangle 5"/>
          <p:cNvSpPr/>
          <p:nvPr/>
        </p:nvSpPr>
        <p:spPr>
          <a:xfrm>
            <a:off x="3408309" y="5577248"/>
            <a:ext cx="2241318" cy="276999"/>
          </a:xfrm>
          <a:prstGeom prst="rect">
            <a:avLst/>
          </a:prstGeom>
        </p:spPr>
        <p:txBody>
          <a:bodyPr wrap="none">
            <a:spAutoFit/>
          </a:bodyPr>
          <a:lstStyle/>
          <a:p>
            <a:pPr algn="ctr"/>
            <a:r>
              <a:rPr lang="en-US" sz="1200" dirty="0">
                <a:latin typeface="+mn-lt"/>
                <a:hlinkClick r:id="rId3"/>
              </a:rPr>
              <a:t>https://vimeo.com/154116309</a:t>
            </a:r>
            <a:r>
              <a:rPr lang="en-US" sz="1200" dirty="0">
                <a:latin typeface="+mn-lt"/>
              </a:rPr>
              <a:t> </a:t>
            </a:r>
          </a:p>
        </p:txBody>
      </p:sp>
      <p:pic>
        <p:nvPicPr>
          <p:cNvPr id="4" name="Picture 3">
            <a:hlinkClick r:id="rId3"/>
            <a:extLst>
              <a:ext uri="{FF2B5EF4-FFF2-40B4-BE49-F238E27FC236}">
                <a16:creationId xmlns:a16="http://schemas.microsoft.com/office/drawing/2014/main" id="{9C8D2640-6F54-41F4-918B-27D523D9A7B8}"/>
              </a:ext>
            </a:extLst>
          </p:cNvPr>
          <p:cNvPicPr>
            <a:picLocks noChangeAspect="1"/>
          </p:cNvPicPr>
          <p:nvPr/>
        </p:nvPicPr>
        <p:blipFill>
          <a:blip r:embed="rId4"/>
          <a:stretch>
            <a:fillRect/>
          </a:stretch>
        </p:blipFill>
        <p:spPr>
          <a:xfrm>
            <a:off x="934706" y="1480458"/>
            <a:ext cx="7014858" cy="3539218"/>
          </a:xfrm>
          <a:prstGeom prst="rect">
            <a:avLst/>
          </a:prstGeom>
        </p:spPr>
      </p:pic>
    </p:spTree>
    <p:extLst>
      <p:ext uri="{BB962C8B-B14F-4D97-AF65-F5344CB8AC3E}">
        <p14:creationId xmlns:p14="http://schemas.microsoft.com/office/powerpoint/2010/main" val="31546723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1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Activity: Discussion Questions</a:t>
            </a:r>
            <a:endParaRPr dirty="0"/>
          </a:p>
        </p:txBody>
      </p:sp>
      <p:sp>
        <p:nvSpPr>
          <p:cNvPr id="196" name="Google Shape;196;p19"/>
          <p:cNvSpPr txBox="1">
            <a:spLocks noGrp="1"/>
          </p:cNvSpPr>
          <p:nvPr>
            <p:ph idx="1"/>
          </p:nvPr>
        </p:nvSpPr>
        <p:spPr>
          <a:xfrm>
            <a:off x="628650" y="1352282"/>
            <a:ext cx="7886700" cy="4824681"/>
          </a:xfrm>
          <a:prstGeom prst="rect">
            <a:avLst/>
          </a:prstGeom>
          <a:noFill/>
          <a:ln>
            <a:noFill/>
          </a:ln>
        </p:spPr>
        <p:txBody>
          <a:bodyPr spcFirstLastPara="1" wrap="square" lIns="91425" tIns="45700" rIns="91425" bIns="45700" anchor="t" anchorCtr="0">
            <a:normAutofit fontScale="85000" lnSpcReduction="10000"/>
          </a:bodyPr>
          <a:lstStyle/>
          <a:p>
            <a:pPr marL="228600" lvl="0" indent="-228600" algn="l" rtl="0">
              <a:lnSpc>
                <a:spcPct val="150000"/>
              </a:lnSpc>
              <a:spcBef>
                <a:spcPts val="0"/>
              </a:spcBef>
              <a:spcAft>
                <a:spcPts val="0"/>
              </a:spcAft>
              <a:buClr>
                <a:schemeClr val="dk1"/>
              </a:buClr>
              <a:buSzPct val="100000"/>
              <a:buChar char="•"/>
            </a:pPr>
            <a:r>
              <a:rPr lang="en-US" dirty="0"/>
              <a:t>Based on Cody’s goal, what behaviors (PLTs) would you like to collect data for during this play routine? Describe them.</a:t>
            </a:r>
            <a:endParaRPr dirty="0"/>
          </a:p>
          <a:p>
            <a:pPr marL="228600" lvl="0" indent="-228600" algn="l" rtl="0">
              <a:lnSpc>
                <a:spcPct val="150000"/>
              </a:lnSpc>
              <a:spcBef>
                <a:spcPts val="1000"/>
              </a:spcBef>
              <a:spcAft>
                <a:spcPts val="0"/>
              </a:spcAft>
              <a:buClr>
                <a:schemeClr val="dk1"/>
              </a:buClr>
              <a:buSzPct val="100000"/>
              <a:buChar char="•"/>
            </a:pPr>
            <a:r>
              <a:rPr lang="en-US" dirty="0"/>
              <a:t>How would this data inform your plans to modify this intervention/instruction to enhance Cody’s progress?</a:t>
            </a:r>
            <a:endParaRPr dirty="0"/>
          </a:p>
          <a:p>
            <a:pPr marL="228600" lvl="0" indent="-228600" algn="l" rtl="0">
              <a:lnSpc>
                <a:spcPct val="150000"/>
              </a:lnSpc>
              <a:spcBef>
                <a:spcPts val="1000"/>
              </a:spcBef>
              <a:spcAft>
                <a:spcPts val="0"/>
              </a:spcAft>
              <a:buClr>
                <a:schemeClr val="dk1"/>
              </a:buClr>
              <a:buSzPct val="100000"/>
              <a:buChar char="•"/>
            </a:pPr>
            <a:r>
              <a:rPr lang="en-US" dirty="0"/>
              <a:t>What strategies might the teacher use to support increased interaction? What data would you collect on how adults support his goals? </a:t>
            </a:r>
            <a:endParaRPr dirty="0"/>
          </a:p>
          <a:p>
            <a:pPr marL="228600" lvl="0" indent="-228600" algn="l" rtl="0">
              <a:lnSpc>
                <a:spcPct val="150000"/>
              </a:lnSpc>
              <a:spcBef>
                <a:spcPts val="1000"/>
              </a:spcBef>
              <a:spcAft>
                <a:spcPts val="0"/>
              </a:spcAft>
              <a:buClr>
                <a:schemeClr val="dk1"/>
              </a:buClr>
              <a:buSzPct val="100000"/>
              <a:buChar char="•"/>
            </a:pPr>
            <a:r>
              <a:rPr lang="en-US" dirty="0"/>
              <a:t>How will you monitor his progress towards his goal?</a:t>
            </a:r>
            <a:endParaRPr dirty="0"/>
          </a:p>
          <a:p>
            <a:pPr marL="0" lvl="0" indent="0"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References and Resources</a:t>
            </a:r>
            <a:endParaRPr dirty="0"/>
          </a:p>
        </p:txBody>
      </p:sp>
      <p:sp>
        <p:nvSpPr>
          <p:cNvPr id="202" name="Google Shape;202;p20"/>
          <p:cNvSpPr txBox="1">
            <a:spLocks noGrp="1"/>
          </p:cNvSpPr>
          <p:nvPr>
            <p:ph idx="1"/>
          </p:nvPr>
        </p:nvSpPr>
        <p:spPr>
          <a:xfrm>
            <a:off x="628650" y="1596980"/>
            <a:ext cx="7886700" cy="4579983"/>
          </a:xfrm>
          <a:prstGeom prst="rect">
            <a:avLst/>
          </a:prstGeom>
          <a:noFill/>
          <a:ln>
            <a:noFill/>
          </a:ln>
        </p:spPr>
        <p:txBody>
          <a:bodyPr spcFirstLastPara="1" wrap="square" lIns="91425" tIns="45700" rIns="91425" bIns="45700" anchor="t" anchorCtr="0">
            <a:normAutofit fontScale="92500" lnSpcReduction="10000"/>
          </a:bodyPr>
          <a:lstStyle/>
          <a:p>
            <a:pPr lvl="0">
              <a:lnSpc>
                <a:spcPct val="150000"/>
              </a:lnSpc>
              <a:spcBef>
                <a:spcPts val="0"/>
              </a:spcBef>
              <a:buClr>
                <a:schemeClr val="dk1"/>
              </a:buClr>
              <a:buSzPct val="100000"/>
            </a:pPr>
            <a:r>
              <a:rPr lang="en-US" dirty="0"/>
              <a:t>Bishop, C., Shannon, D., Harrington, J. (2020). Progress Monitoring Within the Embedded Instruction Approach: Collecting, Sharing and Interpreting Data to Inform Instruction. In: </a:t>
            </a:r>
            <a:r>
              <a:rPr lang="en-US" i="1" dirty="0"/>
              <a:t>Assessment: Recommended Practices for Young Children and Families</a:t>
            </a:r>
            <a:r>
              <a:rPr lang="en-US" dirty="0"/>
              <a:t>, Division for Early Childhood (DEC) Recommended Practices Monograph Series, No. 7. </a:t>
            </a:r>
            <a:endParaRPr dirty="0"/>
          </a:p>
          <a:p>
            <a:pPr marL="228600" lvl="0" indent="-228600" algn="l" rtl="0">
              <a:lnSpc>
                <a:spcPct val="90000"/>
              </a:lnSpc>
              <a:spcBef>
                <a:spcPts val="1000"/>
              </a:spcBef>
              <a:spcAft>
                <a:spcPts val="0"/>
              </a:spcAft>
              <a:buClr>
                <a:schemeClr val="dk1"/>
              </a:buClr>
              <a:buSzPct val="100000"/>
              <a:buChar char="•"/>
            </a:pPr>
            <a:r>
              <a:rPr lang="en-US" u="sng" dirty="0">
                <a:solidFill>
                  <a:schemeClr val="hlink"/>
                </a:solidFill>
                <a:hlinkClick r:id="rId3"/>
              </a:rPr>
              <a:t>Desired Results Access Project (vimeo.com)</a:t>
            </a:r>
            <a:endParaRPr dirty="0"/>
          </a:p>
          <a:p>
            <a:pPr marL="228600" lvl="0" indent="-64135"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sz="3600" dirty="0"/>
              <a:t>References and Resources</a:t>
            </a:r>
            <a:endParaRPr sz="3600" dirty="0"/>
          </a:p>
        </p:txBody>
      </p:sp>
      <p:sp>
        <p:nvSpPr>
          <p:cNvPr id="209" name="Google Shape;209;p21"/>
          <p:cNvSpPr txBox="1">
            <a:spLocks noGrp="1"/>
          </p:cNvSpPr>
          <p:nvPr>
            <p:ph idx="1"/>
          </p:nvPr>
        </p:nvSpPr>
        <p:spPr>
          <a:xfrm>
            <a:off x="628650" y="1493949"/>
            <a:ext cx="7886700" cy="4683014"/>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Peck, N.F. &amp; </a:t>
            </a:r>
            <a:r>
              <a:rPr lang="en-US" dirty="0" err="1"/>
              <a:t>Neeper</a:t>
            </a:r>
            <a:r>
              <a:rPr lang="en-US" dirty="0"/>
              <a:t>, L.S. (2020). Assessment and assistive technology: providing support for early childhood teams. In: </a:t>
            </a:r>
            <a:r>
              <a:rPr lang="en-US" i="1" dirty="0"/>
              <a:t>Assessment: Recommended Practices for Young Children and Families</a:t>
            </a:r>
            <a:r>
              <a:rPr lang="en-US" dirty="0"/>
              <a:t>, DEC Recommended Practices Monograph Series, No. 7. </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79;p34">
            <a:extLst>
              <a:ext uri="{FF2B5EF4-FFF2-40B4-BE49-F238E27FC236}">
                <a16:creationId xmlns:a16="http://schemas.microsoft.com/office/drawing/2014/main" id="{0BB464DE-6300-49BF-9E67-8479C98890F7}"/>
              </a:ext>
            </a:extLst>
          </p:cNvPr>
          <p:cNvSpPr txBox="1">
            <a:spLocks/>
          </p:cNvSpPr>
          <p:nvPr/>
        </p:nvSpPr>
        <p:spPr>
          <a:xfrm>
            <a:off x="628650" y="428921"/>
            <a:ext cx="7886700" cy="1325563"/>
          </a:xfrm>
          <a:prstGeom prst="rect">
            <a:avLst/>
          </a:prstGeom>
          <a:noFill/>
          <a:ln>
            <a:noFill/>
          </a:ln>
        </p:spPr>
        <p:txBody>
          <a:bodyPr spcFirstLastPara="1" wrap="square" lIns="91425" tIns="45700" rIns="91425" bIns="45700" anchor="ctr" anchorCtr="0">
            <a:normAutofit/>
          </a:bodyPr>
          <a:lst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a:lstStyle>
          <a:p>
            <a:pPr algn="ctr">
              <a:spcBef>
                <a:spcPts val="0"/>
              </a:spcBef>
              <a:buClr>
                <a:schemeClr val="dk1"/>
              </a:buClr>
              <a:buSzPts val="3600"/>
              <a:buFont typeface="Calibri"/>
              <a:buNone/>
            </a:pPr>
            <a:r>
              <a:rPr lang="en-US" sz="3600" dirty="0">
                <a:latin typeface="Calibri" panose="020F0502020204030204" pitchFamily="34" charset="0"/>
                <a:cs typeface="Calibri" panose="020F0502020204030204" pitchFamily="34" charset="0"/>
              </a:rPr>
              <a:t>Disclaimer</a:t>
            </a:r>
            <a:endParaRPr lang="en-US" dirty="0"/>
          </a:p>
        </p:txBody>
      </p:sp>
    </p:spTree>
    <p:extLst>
      <p:ext uri="{BB962C8B-B14F-4D97-AF65-F5344CB8AC3E}">
        <p14:creationId xmlns:p14="http://schemas.microsoft.com/office/powerpoint/2010/main" val="3789979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Component 6.7</a:t>
            </a:r>
            <a:endParaRPr dirty="0"/>
          </a:p>
        </p:txBody>
      </p:sp>
      <p:sp>
        <p:nvSpPr>
          <p:cNvPr id="70" name="Google Shape;70;p2"/>
          <p:cNvSpPr txBox="1">
            <a:spLocks noGrp="1"/>
          </p:cNvSpPr>
          <p:nvPr>
            <p:ph idx="1"/>
          </p:nvPr>
        </p:nvSpPr>
        <p:spPr>
          <a:xfrm>
            <a:off x="628650" y="1384300"/>
            <a:ext cx="7886700" cy="4792663"/>
          </a:xfrm>
          <a:prstGeom prst="rect">
            <a:avLst/>
          </a:prstGeom>
          <a:noFill/>
          <a:ln>
            <a:noFill/>
          </a:ln>
        </p:spPr>
        <p:txBody>
          <a:bodyPr spcFirstLastPara="1" wrap="square" lIns="91425" tIns="45700" rIns="91425" bIns="45700" anchor="t" anchorCtr="0">
            <a:normAutofit/>
          </a:bodyPr>
          <a:lstStyle/>
          <a:p>
            <a:pPr marL="0" lvl="0" indent="0" algn="l" rtl="0">
              <a:lnSpc>
                <a:spcPct val="150000"/>
              </a:lnSpc>
              <a:spcBef>
                <a:spcPts val="0"/>
              </a:spcBef>
              <a:spcAft>
                <a:spcPts val="0"/>
              </a:spcAft>
              <a:buClr>
                <a:schemeClr val="dk1"/>
              </a:buClr>
              <a:buSzPts val="2800"/>
              <a:buNone/>
            </a:pPr>
            <a:r>
              <a:rPr lang="en-US" dirty="0"/>
              <a:t>Candidates plan for, adapt, and improve approaches to interactions, interventions, and instruction based on multiple sources of data across a range of natural environments and inclusive settings. </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Objectives</a:t>
            </a:r>
            <a:endParaRPr dirty="0"/>
          </a:p>
        </p:txBody>
      </p:sp>
      <p:sp>
        <p:nvSpPr>
          <p:cNvPr id="77" name="Google Shape;77;p3"/>
          <p:cNvSpPr txBox="1">
            <a:spLocks noGrp="1"/>
          </p:cNvSpPr>
          <p:nvPr>
            <p:ph idx="1"/>
          </p:nvPr>
        </p:nvSpPr>
        <p:spPr>
          <a:xfrm>
            <a:off x="628650" y="1387011"/>
            <a:ext cx="7886700" cy="4789952"/>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150000"/>
              </a:lnSpc>
              <a:spcBef>
                <a:spcPts val="0"/>
              </a:spcBef>
              <a:spcAft>
                <a:spcPts val="0"/>
              </a:spcAft>
              <a:buClr>
                <a:schemeClr val="dk1"/>
              </a:buClr>
              <a:buSzPct val="100000"/>
              <a:buChar char="•"/>
            </a:pPr>
            <a:r>
              <a:rPr lang="en-US" dirty="0"/>
              <a:t>Describe a planning process that uses multiple sources of data across a range of natural environments and inclusive settings to identify adaptations and improvements to interactions, interventions, and instruction. </a:t>
            </a:r>
            <a:endParaRPr dirty="0"/>
          </a:p>
          <a:p>
            <a:pPr marL="228600" lvl="0" indent="-228600" algn="l" rtl="0">
              <a:lnSpc>
                <a:spcPct val="150000"/>
              </a:lnSpc>
              <a:spcBef>
                <a:spcPts val="1000"/>
              </a:spcBef>
              <a:spcAft>
                <a:spcPts val="0"/>
              </a:spcAft>
              <a:buClr>
                <a:schemeClr val="dk1"/>
              </a:buClr>
              <a:buSzPct val="116666"/>
              <a:buChar char="•"/>
            </a:pPr>
            <a:r>
              <a:rPr lang="en-US" dirty="0"/>
              <a:t>Identify data collection methods and systems to use during interactions, interventions, and instruction to document, monitor and improve child progress.</a:t>
            </a:r>
            <a:endParaRP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4"/>
          <p:cNvSpPr txBox="1">
            <a:spLocks noGrp="1"/>
          </p:cNvSpPr>
          <p:nvPr>
            <p:ph type="title"/>
          </p:nvPr>
        </p:nvSpPr>
        <p:spPr>
          <a:xfrm>
            <a:off x="370114" y="134936"/>
            <a:ext cx="8371115" cy="1690689"/>
          </a:xfrm>
          <a:prstGeom prst="rect">
            <a:avLst/>
          </a:prstGeom>
          <a:noFill/>
          <a:ln>
            <a:noFill/>
          </a:ln>
        </p:spPr>
        <p:txBody>
          <a:bodyPr spcFirstLastPara="1" wrap="square" lIns="91425" tIns="45700" rIns="91425" bIns="45700" anchor="ctr" anchorCtr="0">
            <a:noAutofit/>
          </a:bodyPr>
          <a:lstStyle/>
          <a:p>
            <a:pPr lvl="0" algn="ctr">
              <a:buSzPct val="100000"/>
            </a:pPr>
            <a:r>
              <a:rPr lang="en-US" sz="3600" dirty="0"/>
              <a:t>Using Data to Implement Responsive Interventions and Instruction Across Learning Environments</a:t>
            </a:r>
            <a:endParaRPr sz="3600" dirty="0"/>
          </a:p>
        </p:txBody>
      </p:sp>
      <p:sp>
        <p:nvSpPr>
          <p:cNvPr id="84" name="Google Shape;84;p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How do EI/ECSE providers decide how to implement evidence-based practices to children in the context of everyday learning opportunities?</a:t>
            </a:r>
            <a:endParaRPr dirty="0"/>
          </a:p>
          <a:p>
            <a:pPr marL="685800" lvl="1" indent="-228600" algn="l" rtl="0">
              <a:lnSpc>
                <a:spcPct val="150000"/>
              </a:lnSpc>
              <a:spcBef>
                <a:spcPts val="500"/>
              </a:spcBef>
              <a:spcAft>
                <a:spcPts val="0"/>
              </a:spcAft>
              <a:buClr>
                <a:schemeClr val="dk1"/>
              </a:buClr>
              <a:buSzPts val="2400"/>
              <a:buChar char="•"/>
            </a:pPr>
            <a:r>
              <a:rPr lang="en-US" dirty="0"/>
              <a:t>Use data from multiple sources (formal and informal) to inform plans/modifications needed to promote positive outcomes</a:t>
            </a:r>
            <a:endParaRPr dirty="0"/>
          </a:p>
          <a:p>
            <a:pPr marL="457200" lvl="1" indent="0" algn="l" rtl="0">
              <a:lnSpc>
                <a:spcPct val="90000"/>
              </a:lnSpc>
              <a:spcBef>
                <a:spcPts val="500"/>
              </a:spcBef>
              <a:spcAft>
                <a:spcPts val="0"/>
              </a:spcAft>
              <a:buClr>
                <a:schemeClr val="dk1"/>
              </a:buClr>
              <a:buSzPts val="2400"/>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spcBef>
                <a:spcPts val="0"/>
              </a:spcBef>
              <a:buClr>
                <a:schemeClr val="dk1"/>
              </a:buClr>
              <a:buSzPts val="3600"/>
            </a:pPr>
            <a:r>
              <a:rPr lang="en-US" dirty="0"/>
              <a:t>Data-Driven</a:t>
            </a:r>
            <a:r>
              <a:rPr lang="en-US" sz="3600" b="0" dirty="0">
                <a:solidFill>
                  <a:schemeClr val="dk1"/>
                </a:solidFill>
              </a:rPr>
              <a:t> </a:t>
            </a:r>
            <a:r>
              <a:rPr lang="en-US" sz="3600" dirty="0"/>
              <a:t>Practice</a:t>
            </a:r>
            <a:endParaRPr dirty="0"/>
          </a:p>
        </p:txBody>
      </p:sp>
      <p:sp>
        <p:nvSpPr>
          <p:cNvPr id="91" name="Google Shape;91;p5"/>
          <p:cNvSpPr txBox="1">
            <a:spLocks noGrp="1"/>
          </p:cNvSpPr>
          <p:nvPr>
            <p:ph idx="1"/>
          </p:nvPr>
        </p:nvSpPr>
        <p:spPr>
          <a:xfrm>
            <a:off x="628650" y="1558344"/>
            <a:ext cx="7886700" cy="4618619"/>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520"/>
              <a:buChar char="•"/>
            </a:pPr>
            <a:r>
              <a:rPr lang="en-US" sz="3600" dirty="0">
                <a:latin typeface="Calibri"/>
                <a:ea typeface="Calibri"/>
                <a:cs typeface="Calibri"/>
                <a:sym typeface="Calibri"/>
              </a:rPr>
              <a:t>Effective practices always include the use of systematic data collection to inform planning, intervention, and progress monitoring to support full participation and positive interactions</a:t>
            </a: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spcBef>
                <a:spcPts val="0"/>
              </a:spcBef>
              <a:buClr>
                <a:schemeClr val="dk1"/>
              </a:buClr>
              <a:buSzPts val="3600"/>
            </a:pPr>
            <a:r>
              <a:rPr lang="en-US" dirty="0"/>
              <a:t>Data Based Decision Making</a:t>
            </a:r>
            <a:endParaRPr dirty="0"/>
          </a:p>
        </p:txBody>
      </p:sp>
      <p:grpSp>
        <p:nvGrpSpPr>
          <p:cNvPr id="98" name="Google Shape;98;p6"/>
          <p:cNvGrpSpPr/>
          <p:nvPr/>
        </p:nvGrpSpPr>
        <p:grpSpPr>
          <a:xfrm>
            <a:off x="2034701" y="1411583"/>
            <a:ext cx="5171230" cy="4089138"/>
            <a:chOff x="1406052" y="-25331"/>
            <a:chExt cx="5171230" cy="4089138"/>
          </a:xfrm>
        </p:grpSpPr>
        <p:sp>
          <p:nvSpPr>
            <p:cNvPr id="99" name="Google Shape;99;p6"/>
            <p:cNvSpPr/>
            <p:nvPr/>
          </p:nvSpPr>
          <p:spPr>
            <a:xfrm>
              <a:off x="1971815" y="-25331"/>
              <a:ext cx="4039704" cy="4039704"/>
            </a:xfrm>
            <a:custGeom>
              <a:avLst/>
              <a:gdLst/>
              <a:ahLst/>
              <a:cxnLst/>
              <a:rect l="l" t="t" r="r" b="b"/>
              <a:pathLst>
                <a:path w="120000" h="120000" extrusionOk="0">
                  <a:moveTo>
                    <a:pt x="79112" y="6918"/>
                  </a:moveTo>
                  <a:lnTo>
                    <a:pt x="79112" y="6918"/>
                  </a:lnTo>
                  <a:cubicBezTo>
                    <a:pt x="103143" y="15570"/>
                    <a:pt x="118364" y="39287"/>
                    <a:pt x="116219" y="64738"/>
                  </a:cubicBezTo>
                  <a:cubicBezTo>
                    <a:pt x="114074" y="90189"/>
                    <a:pt x="95098" y="111024"/>
                    <a:pt x="69958" y="115532"/>
                  </a:cubicBezTo>
                  <a:cubicBezTo>
                    <a:pt x="44818" y="120040"/>
                    <a:pt x="19785" y="107097"/>
                    <a:pt x="8930" y="83977"/>
                  </a:cubicBezTo>
                  <a:cubicBezTo>
                    <a:pt x="-1924" y="60857"/>
                    <a:pt x="4107" y="33329"/>
                    <a:pt x="23635" y="16866"/>
                  </a:cubicBezTo>
                  <a:lnTo>
                    <a:pt x="21591" y="13942"/>
                  </a:lnTo>
                  <a:lnTo>
                    <a:pt x="29587" y="16482"/>
                  </a:lnTo>
                  <a:lnTo>
                    <a:pt x="29506" y="25267"/>
                  </a:lnTo>
                  <a:lnTo>
                    <a:pt x="27463" y="22344"/>
                  </a:lnTo>
                  <a:lnTo>
                    <a:pt x="27463" y="22344"/>
                  </a:lnTo>
                  <a:cubicBezTo>
                    <a:pt x="10459" y="37037"/>
                    <a:pt x="5411" y="61304"/>
                    <a:pt x="15147" y="81559"/>
                  </a:cubicBezTo>
                  <a:cubicBezTo>
                    <a:pt x="24882" y="101814"/>
                    <a:pt x="46985" y="113030"/>
                    <a:pt x="69081" y="108930"/>
                  </a:cubicBezTo>
                  <a:cubicBezTo>
                    <a:pt x="91177" y="104829"/>
                    <a:pt x="107782" y="86428"/>
                    <a:pt x="109602" y="64029"/>
                  </a:cubicBezTo>
                  <a:cubicBezTo>
                    <a:pt x="111421" y="41630"/>
                    <a:pt x="98003" y="20790"/>
                    <a:pt x="76858" y="13177"/>
                  </a:cubicBezTo>
                  <a:close/>
                </a:path>
              </a:pathLst>
            </a:custGeom>
            <a:solidFill>
              <a:srgbClr val="CACA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6"/>
            <p:cNvSpPr/>
            <p:nvPr/>
          </p:nvSpPr>
          <p:spPr>
            <a:xfrm>
              <a:off x="3044426" y="193"/>
              <a:ext cx="1894482" cy="947241"/>
            </a:xfrm>
            <a:prstGeom prst="roundRect">
              <a:avLst>
                <a:gd name="adj" fmla="val 16667"/>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6"/>
            <p:cNvSpPr txBox="1"/>
            <p:nvPr/>
          </p:nvSpPr>
          <p:spPr>
            <a:xfrm>
              <a:off x="3090666" y="46433"/>
              <a:ext cx="1802002" cy="854761"/>
            </a:xfrm>
            <a:prstGeom prst="rect">
              <a:avLst/>
            </a:prstGeom>
            <a:noFill/>
            <a:ln>
              <a:noFill/>
            </a:ln>
          </p:spPr>
          <p:txBody>
            <a:bodyPr spcFirstLastPara="1" wrap="square" lIns="83800" tIns="83800" rIns="83800" bIns="83800" anchor="ctr" anchorCtr="0">
              <a:noAutofit/>
            </a:bodyPr>
            <a:lstStyle/>
            <a:p>
              <a:pPr marL="0" marR="0" lvl="0" indent="0" algn="ctr" rtl="0">
                <a:lnSpc>
                  <a:spcPct val="90000"/>
                </a:lnSpc>
                <a:spcBef>
                  <a:spcPts val="0"/>
                </a:spcBef>
                <a:spcAft>
                  <a:spcPts val="0"/>
                </a:spcAft>
                <a:buClr>
                  <a:schemeClr val="lt1"/>
                </a:buClr>
                <a:buSzPts val="2200"/>
                <a:buFont typeface="Calibri"/>
                <a:buNone/>
              </a:pPr>
              <a:r>
                <a:rPr lang="en-US" sz="2200" b="0" i="0" u="none" strike="noStrike" cap="none">
                  <a:solidFill>
                    <a:schemeClr val="lt1"/>
                  </a:solidFill>
                  <a:latin typeface="Calibri"/>
                  <a:ea typeface="Calibri"/>
                  <a:cs typeface="Calibri"/>
                  <a:sym typeface="Calibri"/>
                </a:rPr>
                <a:t>Gathering Information</a:t>
              </a:r>
              <a:endParaRPr/>
            </a:p>
          </p:txBody>
        </p:sp>
        <p:sp>
          <p:nvSpPr>
            <p:cNvPr id="102" name="Google Shape;102;p6"/>
            <p:cNvSpPr/>
            <p:nvPr/>
          </p:nvSpPr>
          <p:spPr>
            <a:xfrm>
              <a:off x="4682800" y="1190541"/>
              <a:ext cx="1894482" cy="947241"/>
            </a:xfrm>
            <a:prstGeom prst="roundRect">
              <a:avLst>
                <a:gd name="adj" fmla="val 16667"/>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6"/>
            <p:cNvSpPr txBox="1"/>
            <p:nvPr/>
          </p:nvSpPr>
          <p:spPr>
            <a:xfrm>
              <a:off x="4729040" y="1236781"/>
              <a:ext cx="1802002" cy="854761"/>
            </a:xfrm>
            <a:prstGeom prst="rect">
              <a:avLst/>
            </a:prstGeom>
            <a:noFill/>
            <a:ln>
              <a:noFill/>
            </a:ln>
          </p:spPr>
          <p:txBody>
            <a:bodyPr spcFirstLastPara="1" wrap="square" lIns="83800" tIns="83800" rIns="83800" bIns="83800" anchor="ctr" anchorCtr="0">
              <a:noAutofit/>
            </a:bodyPr>
            <a:lstStyle/>
            <a:p>
              <a:pPr marL="0" marR="0" lvl="0" indent="0" algn="ctr" rtl="0">
                <a:lnSpc>
                  <a:spcPct val="90000"/>
                </a:lnSpc>
                <a:spcBef>
                  <a:spcPts val="0"/>
                </a:spcBef>
                <a:spcAft>
                  <a:spcPts val="0"/>
                </a:spcAft>
                <a:buClr>
                  <a:schemeClr val="lt1"/>
                </a:buClr>
                <a:buSzPts val="2200"/>
                <a:buFont typeface="Calibri"/>
                <a:buNone/>
              </a:pPr>
              <a:r>
                <a:rPr lang="en-US" sz="2200" b="0" i="0" u="none" strike="noStrike" cap="none">
                  <a:solidFill>
                    <a:schemeClr val="lt1"/>
                  </a:solidFill>
                  <a:latin typeface="Calibri"/>
                  <a:ea typeface="Calibri"/>
                  <a:cs typeface="Calibri"/>
                  <a:sym typeface="Calibri"/>
                </a:rPr>
                <a:t>Documenting</a:t>
              </a:r>
              <a:endParaRPr/>
            </a:p>
          </p:txBody>
        </p:sp>
        <p:sp>
          <p:nvSpPr>
            <p:cNvPr id="104" name="Google Shape;104;p6"/>
            <p:cNvSpPr/>
            <p:nvPr/>
          </p:nvSpPr>
          <p:spPr>
            <a:xfrm>
              <a:off x="4056996" y="3116566"/>
              <a:ext cx="1894482" cy="947241"/>
            </a:xfrm>
            <a:prstGeom prst="roundRect">
              <a:avLst>
                <a:gd name="adj" fmla="val 16667"/>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6"/>
            <p:cNvSpPr txBox="1"/>
            <p:nvPr/>
          </p:nvSpPr>
          <p:spPr>
            <a:xfrm>
              <a:off x="4103236" y="3162806"/>
              <a:ext cx="1802002" cy="854761"/>
            </a:xfrm>
            <a:prstGeom prst="rect">
              <a:avLst/>
            </a:prstGeom>
            <a:noFill/>
            <a:ln>
              <a:noFill/>
            </a:ln>
          </p:spPr>
          <p:txBody>
            <a:bodyPr spcFirstLastPara="1" wrap="square" lIns="83800" tIns="83800" rIns="83800" bIns="83800" anchor="ctr" anchorCtr="0">
              <a:noAutofit/>
            </a:bodyPr>
            <a:lstStyle/>
            <a:p>
              <a:pPr marL="0" marR="0" lvl="0" indent="0" algn="ctr" rtl="0">
                <a:lnSpc>
                  <a:spcPct val="90000"/>
                </a:lnSpc>
                <a:spcBef>
                  <a:spcPts val="0"/>
                </a:spcBef>
                <a:spcAft>
                  <a:spcPts val="0"/>
                </a:spcAft>
                <a:buClr>
                  <a:schemeClr val="lt1"/>
                </a:buClr>
                <a:buSzPts val="2200"/>
                <a:buFont typeface="Calibri"/>
                <a:buNone/>
              </a:pPr>
              <a:r>
                <a:rPr lang="en-US" sz="2200" b="0" i="0" u="none" strike="noStrike" cap="none">
                  <a:solidFill>
                    <a:schemeClr val="lt1"/>
                  </a:solidFill>
                  <a:latin typeface="Calibri"/>
                  <a:ea typeface="Calibri"/>
                  <a:cs typeface="Calibri"/>
                  <a:sym typeface="Calibri"/>
                </a:rPr>
                <a:t>Analyzing</a:t>
              </a:r>
              <a:endParaRPr/>
            </a:p>
          </p:txBody>
        </p:sp>
        <p:sp>
          <p:nvSpPr>
            <p:cNvPr id="106" name="Google Shape;106;p6"/>
            <p:cNvSpPr/>
            <p:nvPr/>
          </p:nvSpPr>
          <p:spPr>
            <a:xfrm>
              <a:off x="2031855" y="3116566"/>
              <a:ext cx="1894482" cy="947241"/>
            </a:xfrm>
            <a:prstGeom prst="roundRect">
              <a:avLst>
                <a:gd name="adj" fmla="val 16667"/>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6"/>
            <p:cNvSpPr txBox="1"/>
            <p:nvPr/>
          </p:nvSpPr>
          <p:spPr>
            <a:xfrm>
              <a:off x="2078095" y="3162806"/>
              <a:ext cx="1802002" cy="854761"/>
            </a:xfrm>
            <a:prstGeom prst="rect">
              <a:avLst/>
            </a:prstGeom>
            <a:noFill/>
            <a:ln>
              <a:noFill/>
            </a:ln>
          </p:spPr>
          <p:txBody>
            <a:bodyPr spcFirstLastPara="1" wrap="square" lIns="83800" tIns="83800" rIns="83800" bIns="83800" anchor="ctr" anchorCtr="0">
              <a:noAutofit/>
            </a:bodyPr>
            <a:lstStyle/>
            <a:p>
              <a:pPr marL="0" marR="0" lvl="0" indent="0" algn="ctr" rtl="0">
                <a:lnSpc>
                  <a:spcPct val="90000"/>
                </a:lnSpc>
                <a:spcBef>
                  <a:spcPts val="0"/>
                </a:spcBef>
                <a:spcAft>
                  <a:spcPts val="0"/>
                </a:spcAft>
                <a:buClr>
                  <a:schemeClr val="lt1"/>
                </a:buClr>
                <a:buSzPts val="2200"/>
                <a:buFont typeface="Calibri"/>
                <a:buNone/>
              </a:pPr>
              <a:r>
                <a:rPr lang="en-US" sz="2200" b="0" i="0" u="none" strike="noStrike" cap="none">
                  <a:solidFill>
                    <a:schemeClr val="lt1"/>
                  </a:solidFill>
                  <a:latin typeface="Calibri"/>
                  <a:ea typeface="Calibri"/>
                  <a:cs typeface="Calibri"/>
                  <a:sym typeface="Calibri"/>
                </a:rPr>
                <a:t>Planning</a:t>
              </a:r>
              <a:endParaRPr/>
            </a:p>
          </p:txBody>
        </p:sp>
        <p:sp>
          <p:nvSpPr>
            <p:cNvPr id="108" name="Google Shape;108;p6"/>
            <p:cNvSpPr/>
            <p:nvPr/>
          </p:nvSpPr>
          <p:spPr>
            <a:xfrm>
              <a:off x="1406052" y="1190541"/>
              <a:ext cx="1894482" cy="947241"/>
            </a:xfrm>
            <a:prstGeom prst="roundRect">
              <a:avLst>
                <a:gd name="adj" fmla="val 16667"/>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6"/>
            <p:cNvSpPr txBox="1"/>
            <p:nvPr/>
          </p:nvSpPr>
          <p:spPr>
            <a:xfrm>
              <a:off x="1452292" y="1236781"/>
              <a:ext cx="1802002" cy="854761"/>
            </a:xfrm>
            <a:prstGeom prst="rect">
              <a:avLst/>
            </a:prstGeom>
            <a:noFill/>
            <a:ln>
              <a:noFill/>
            </a:ln>
          </p:spPr>
          <p:txBody>
            <a:bodyPr spcFirstLastPara="1" wrap="square" lIns="83800" tIns="83800" rIns="83800" bIns="83800" anchor="ctr" anchorCtr="0">
              <a:noAutofit/>
            </a:bodyPr>
            <a:lstStyle/>
            <a:p>
              <a:pPr marL="0" marR="0" lvl="0" indent="0" algn="ctr" rtl="0">
                <a:lnSpc>
                  <a:spcPct val="90000"/>
                </a:lnSpc>
                <a:spcBef>
                  <a:spcPts val="0"/>
                </a:spcBef>
                <a:spcAft>
                  <a:spcPts val="0"/>
                </a:spcAft>
                <a:buClr>
                  <a:schemeClr val="lt1"/>
                </a:buClr>
                <a:buSzPts val="2200"/>
                <a:buFont typeface="Calibri"/>
                <a:buNone/>
              </a:pPr>
              <a:r>
                <a:rPr lang="en-US" sz="2200" b="0" i="0" u="none" strike="noStrike" cap="none">
                  <a:solidFill>
                    <a:schemeClr val="lt1"/>
                  </a:solidFill>
                  <a:latin typeface="Calibri"/>
                  <a:ea typeface="Calibri"/>
                  <a:cs typeface="Calibri"/>
                  <a:sym typeface="Calibri"/>
                </a:rPr>
                <a:t>Implementing</a:t>
              </a:r>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Measuring Elements of Interaction</a:t>
            </a:r>
            <a:endParaRPr dirty="0"/>
          </a:p>
        </p:txBody>
      </p:sp>
      <p:sp>
        <p:nvSpPr>
          <p:cNvPr id="115" name="Google Shape;115;p7"/>
          <p:cNvSpPr txBox="1">
            <a:spLocks noGrp="1"/>
          </p:cNvSpPr>
          <p:nvPr>
            <p:ph idx="1"/>
          </p:nvPr>
        </p:nvSpPr>
        <p:spPr>
          <a:xfrm>
            <a:off x="628650" y="1545465"/>
            <a:ext cx="7886700" cy="4631498"/>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150000"/>
              </a:lnSpc>
              <a:spcBef>
                <a:spcPts val="0"/>
              </a:spcBef>
              <a:spcAft>
                <a:spcPts val="0"/>
              </a:spcAft>
              <a:buClr>
                <a:schemeClr val="dk1"/>
              </a:buClr>
              <a:buSzPct val="100000"/>
              <a:buChar char="•"/>
            </a:pPr>
            <a:r>
              <a:rPr lang="en-US" dirty="0"/>
              <a:t>Children with delays/disabilities often use subtle or idiosyncratic cues to initiate interactions and demonstrate their preferences</a:t>
            </a:r>
            <a:endParaRPr dirty="0"/>
          </a:p>
          <a:p>
            <a:pPr marL="228600" lvl="0" indent="-228600" algn="l" rtl="0">
              <a:lnSpc>
                <a:spcPct val="150000"/>
              </a:lnSpc>
              <a:spcBef>
                <a:spcPts val="1000"/>
              </a:spcBef>
              <a:spcAft>
                <a:spcPts val="0"/>
              </a:spcAft>
              <a:buClr>
                <a:schemeClr val="dk1"/>
              </a:buClr>
              <a:buSzPct val="100000"/>
              <a:buChar char="•"/>
            </a:pPr>
            <a:r>
              <a:rPr lang="en-US" dirty="0"/>
              <a:t>Adults need to gather data about how children show their desire to interact or to express preferences</a:t>
            </a:r>
            <a:endParaRPr dirty="0"/>
          </a:p>
          <a:p>
            <a:pPr marL="685800" lvl="1" indent="-228600" algn="l" rtl="0">
              <a:lnSpc>
                <a:spcPct val="150000"/>
              </a:lnSpc>
              <a:spcBef>
                <a:spcPts val="500"/>
              </a:spcBef>
              <a:spcAft>
                <a:spcPts val="0"/>
              </a:spcAft>
              <a:buClr>
                <a:schemeClr val="dk1"/>
              </a:buClr>
              <a:buSzPct val="100000"/>
              <a:buChar char="•"/>
            </a:pPr>
            <a:r>
              <a:rPr lang="en-US" dirty="0"/>
              <a:t>Eye gaze, head turns, facial expressions</a:t>
            </a:r>
            <a:endParaRPr dirty="0"/>
          </a:p>
          <a:p>
            <a:pPr marL="685800" lvl="1" indent="-228600" algn="l" rtl="0">
              <a:lnSpc>
                <a:spcPct val="150000"/>
              </a:lnSpc>
              <a:spcBef>
                <a:spcPts val="500"/>
              </a:spcBef>
              <a:spcAft>
                <a:spcPts val="0"/>
              </a:spcAft>
              <a:buClr>
                <a:schemeClr val="dk1"/>
              </a:buClr>
              <a:buSzPct val="100000"/>
              <a:buChar char="•"/>
            </a:pPr>
            <a:r>
              <a:rPr lang="en-US" dirty="0"/>
              <a:t>Sounds, gestures, or words</a:t>
            </a:r>
            <a:endParaRPr dirty="0"/>
          </a:p>
          <a:p>
            <a:pPr marL="685800" lvl="1" indent="-228600" algn="l" rtl="0">
              <a:lnSpc>
                <a:spcPct val="150000"/>
              </a:lnSpc>
              <a:spcBef>
                <a:spcPts val="500"/>
              </a:spcBef>
              <a:spcAft>
                <a:spcPts val="0"/>
              </a:spcAft>
              <a:buClr>
                <a:schemeClr val="dk1"/>
              </a:buClr>
              <a:buSzPct val="100000"/>
              <a:buChar char="•"/>
            </a:pPr>
            <a:r>
              <a:rPr lang="en-US" dirty="0"/>
              <a:t>Challenging behaviors</a:t>
            </a:r>
            <a:endParaRPr dirty="0"/>
          </a:p>
          <a:p>
            <a:pPr marL="457200" lvl="1" indent="0" algn="l" rtl="0">
              <a:lnSpc>
                <a:spcPct val="90000"/>
              </a:lnSpc>
              <a:spcBef>
                <a:spcPts val="500"/>
              </a:spcBef>
              <a:spcAft>
                <a:spcPts val="0"/>
              </a:spcAft>
              <a:buClr>
                <a:schemeClr val="dk1"/>
              </a:buClr>
              <a:buSzPct val="100000"/>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Measuring Interaction</a:t>
            </a:r>
            <a:endParaRPr dirty="0"/>
          </a:p>
        </p:txBody>
      </p:sp>
      <p:sp>
        <p:nvSpPr>
          <p:cNvPr id="122" name="Google Shape;122;p8"/>
          <p:cNvSpPr txBox="1">
            <a:spLocks noGrp="1"/>
          </p:cNvSpPr>
          <p:nvPr>
            <p:ph idx="1"/>
          </p:nvPr>
        </p:nvSpPr>
        <p:spPr>
          <a:xfrm>
            <a:off x="628650" y="1378039"/>
            <a:ext cx="7886700" cy="4798924"/>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150000"/>
              </a:lnSpc>
              <a:spcBef>
                <a:spcPts val="0"/>
              </a:spcBef>
              <a:spcAft>
                <a:spcPts val="0"/>
              </a:spcAft>
              <a:buClr>
                <a:schemeClr val="dk1"/>
              </a:buClr>
              <a:buSzPct val="100000"/>
              <a:buChar char="•"/>
            </a:pPr>
            <a:r>
              <a:rPr lang="en-US" dirty="0"/>
              <a:t>Challenging behaviors may emerge from failed attempts to interact or express preferences</a:t>
            </a:r>
            <a:endParaRPr dirty="0"/>
          </a:p>
          <a:p>
            <a:pPr marL="228600" lvl="0" indent="-228600" algn="l" rtl="0">
              <a:lnSpc>
                <a:spcPct val="150000"/>
              </a:lnSpc>
              <a:spcBef>
                <a:spcPts val="1000"/>
              </a:spcBef>
              <a:spcAft>
                <a:spcPts val="0"/>
              </a:spcAft>
              <a:buClr>
                <a:schemeClr val="dk1"/>
              </a:buClr>
              <a:buSzPct val="100000"/>
              <a:buChar char="•"/>
            </a:pPr>
            <a:r>
              <a:rPr lang="en-US" dirty="0"/>
              <a:t>Teachers support interaction goals by helping peers understand the way a child with disabilities asks to join play or indicates preferences</a:t>
            </a:r>
            <a:endParaRPr dirty="0"/>
          </a:p>
          <a:p>
            <a:pPr marL="228600" lvl="0" indent="-228600" algn="l" rtl="0">
              <a:lnSpc>
                <a:spcPct val="150000"/>
              </a:lnSpc>
              <a:spcBef>
                <a:spcPts val="1000"/>
              </a:spcBef>
              <a:spcAft>
                <a:spcPts val="0"/>
              </a:spcAft>
              <a:buClr>
                <a:schemeClr val="dk1"/>
              </a:buClr>
              <a:buSzPct val="100000"/>
              <a:buChar char="•"/>
            </a:pPr>
            <a:r>
              <a:rPr lang="en-US" dirty="0"/>
              <a:t>Teachers and families can scaffold increasingly effective communication behaviors over time based on ongoing data</a:t>
            </a:r>
            <a:endParaRPr dirty="0"/>
          </a:p>
        </p:txBody>
      </p:sp>
    </p:spTree>
  </p:cSld>
  <p:clrMapOvr>
    <a:masterClrMapping/>
  </p:clrMapOvr>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ptual framework" id="{2EB3D6CF-8678-4B2C-8160-1091A07A243C}" vid="{A51B28CF-7AEB-454A-87CC-F5EE92733CD5}"/>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TotalTime>
  <Words>2291</Words>
  <Application>Microsoft Office PowerPoint</Application>
  <PresentationFormat>On-screen Show (4:3)</PresentationFormat>
  <Paragraphs>159</Paragraphs>
  <Slides>24</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2_Office Theme</vt:lpstr>
      <vt:lpstr>Using Responsive and Reciprocal Interactions, Interventions, and Instruction</vt:lpstr>
      <vt:lpstr>Standard 6</vt:lpstr>
      <vt:lpstr>Component 6.7</vt:lpstr>
      <vt:lpstr>Objectives</vt:lpstr>
      <vt:lpstr>Using Data to Implement Responsive Interventions and Instruction Across Learning Environments</vt:lpstr>
      <vt:lpstr>Data-Driven Practice</vt:lpstr>
      <vt:lpstr>Data Based Decision Making</vt:lpstr>
      <vt:lpstr>Measuring Elements of Interaction</vt:lpstr>
      <vt:lpstr>Measuring Interaction</vt:lpstr>
      <vt:lpstr>Methods of Measuring Interaction</vt:lpstr>
      <vt:lpstr>Assistive Technology (AT) Assessments</vt:lpstr>
      <vt:lpstr>Environmental Assessments to Support Social Interaction Goals: A Sample</vt:lpstr>
      <vt:lpstr>Using Data to Identify and Monitor Priority Learning Targets (PLTs)</vt:lpstr>
      <vt:lpstr>Priority Learning Targets (PLTs)</vt:lpstr>
      <vt:lpstr>Using PLTs to Support Child Outcomes in the Early Childhood Classroom</vt:lpstr>
      <vt:lpstr>Informal Data Collection</vt:lpstr>
      <vt:lpstr>Preparing for Progress Monitoring</vt:lpstr>
      <vt:lpstr>Making Data-Informed Decisions</vt:lpstr>
      <vt:lpstr>Activity</vt:lpstr>
      <vt:lpstr>Activity Video: Cody Plays With Glue</vt:lpstr>
      <vt:lpstr>Activity: Discussion Questions</vt:lpstr>
      <vt:lpstr>References and Resources</vt:lpstr>
      <vt:lpstr>References and 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Responsive and Reciprocal Interactions, Interventions, and Instruction</dc:title>
  <dc:creator>Killmeyer,Susan</dc:creator>
  <cp:lastModifiedBy>Darla Gundler</cp:lastModifiedBy>
  <cp:revision>11</cp:revision>
  <dcterms:created xsi:type="dcterms:W3CDTF">2021-03-15T13:58:23Z</dcterms:created>
  <dcterms:modified xsi:type="dcterms:W3CDTF">2023-09-14T21:54:10Z</dcterms:modified>
</cp:coreProperties>
</file>