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2" r:id="rId1"/>
  </p:sldMasterIdLst>
  <p:notesMasterIdLst>
    <p:notesMasterId r:id="rId25"/>
  </p:notesMasterIdLst>
  <p:sldIdLst>
    <p:sldId id="256" r:id="rId2"/>
    <p:sldId id="277"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6" r:id="rId19"/>
    <p:sldId id="272" r:id="rId20"/>
    <p:sldId id="273" r:id="rId21"/>
    <p:sldId id="274" r:id="rId22"/>
    <p:sldId id="275" r:id="rId23"/>
    <p:sldId id="278" r:id="rId24"/>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6" roundtripDataSignature="AMtx7mgxvBHYKKK7wxJTlWNCW9IPMNHOH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09" autoAdjust="0"/>
    <p:restoredTop sz="80814" autoAdjust="0"/>
  </p:normalViewPr>
  <p:slideViewPr>
    <p:cSldViewPr snapToGrid="0">
      <p:cViewPr varScale="1">
        <p:scale>
          <a:sx n="79" d="100"/>
          <a:sy n="79" d="100"/>
        </p:scale>
        <p:origin x="2160" y="96"/>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customschemas.google.com/relationships/presentationmetadata" Target="meta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journals.sagepub.com/doi/10.1177/0271121415595550"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academicjournals.org/journal/ERR/article-full-text/6CC5AF053837" TargetMode="External"/><Relationship Id="rId2" Type="http://schemas.openxmlformats.org/officeDocument/2006/relationships/slide" Target="../slides/slide20.xml"/><Relationship Id="rId1" Type="http://schemas.openxmlformats.org/officeDocument/2006/relationships/notesMaster" Target="../notesMasters/notesMaster1.xml"/><Relationship Id="rId5" Type="http://schemas.openxmlformats.org/officeDocument/2006/relationships/hyperlink" Target="https://link.springer.com/article/10.1007%2Fs10643-019-00980-2" TargetMode="External"/><Relationship Id="rId4" Type="http://schemas.openxmlformats.org/officeDocument/2006/relationships/hyperlink" Target="https://journals.lww.com/iycjournal/fulltext/2003/01000/coaching_families_and_colleagues__a_process_for.5.aspx" TargetMode="Externa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s://journals.lww.com/iycjournal/Fulltext/2014/10000/Coaching_With_Parents_in_Early_Intervention__An.4.aspx"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journals.sagepub.com/doi/10.1177/1053815116630327"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61" name="Google Shape;61;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4" name="Google Shape;114;p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0" name="Google Shape;120;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1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6" name="Google Shape;126;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Kempt &amp; Turnbull (2014)</a:t>
            </a:r>
            <a:endParaRPr/>
          </a:p>
          <a:p>
            <a:pPr marL="0" lvl="0" indent="0" algn="l" rtl="0">
              <a:spcBef>
                <a:spcPts val="0"/>
              </a:spcBef>
              <a:spcAft>
                <a:spcPts val="0"/>
              </a:spcAft>
              <a:buNone/>
            </a:pPr>
            <a:endParaRPr/>
          </a:p>
        </p:txBody>
      </p:sp>
      <p:sp>
        <p:nvSpPr>
          <p:cNvPr id="127" name="Google Shape;127;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3" name="Google Shape;133;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Facilitator will support discussion that when  a provider works only with the child, and does not actively support adult learning, the dosage of the intervention is simply the amount of time the provider spends with the child. The degree to which the therapy generalizes is limited to how a child spontaneously changes his or her behavior with minimal /untrained adult support or scaffolding. Support discussion around how many hours a day an intervention can be used when embedded across everyday routines at home and at school.</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Ask the group to give examples of embedded instruction/intervention strategies based on their specialty.</a:t>
            </a:r>
            <a:endParaRPr dirty="0"/>
          </a:p>
        </p:txBody>
      </p:sp>
      <p:sp>
        <p:nvSpPr>
          <p:cNvPr id="134" name="Google Shape;134;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1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0" name="Google Shape;140;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err="1"/>
              <a:t>Inbar-Furst</a:t>
            </a:r>
            <a:r>
              <a:rPr lang="en-US" dirty="0"/>
              <a:t>, H., Douglas, S.N. &amp; </a:t>
            </a:r>
            <a:r>
              <a:rPr lang="en-US" dirty="0" err="1"/>
              <a:t>Meadan</a:t>
            </a:r>
            <a:r>
              <a:rPr lang="en-US" dirty="0"/>
              <a:t>, H. Promoting Caregiver Coaching Practices Within Early Intervention: Reflection and Feedback. Early Childhood </a:t>
            </a:r>
            <a:r>
              <a:rPr lang="en-US" dirty="0" err="1"/>
              <a:t>Educ</a:t>
            </a:r>
            <a:r>
              <a:rPr lang="en-US" dirty="0"/>
              <a:t> J 48, 21–27 (2020). https://doi.org/10.1007/s10643-019-00980-2</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Although the provider interacts primarily with the adult, there may be instances during the introduction or illustration of a technique when a coach may choose to demonstrate the practice with the child in the moment. </a:t>
            </a:r>
            <a:endParaRPr dirty="0"/>
          </a:p>
        </p:txBody>
      </p:sp>
      <p:sp>
        <p:nvSpPr>
          <p:cNvPr id="141" name="Google Shape;141;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1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7" name="Google Shape;147;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Inbar-Furst, H., Douglas, S.N. &amp; Meadan, H. Promoting Caregiver Coaching Practices Within Early Intervention: Reflection and Feedback. Early Childhood Educ J 48, 21–27 (2020). https://doi.org/10.1007/s10643-019-00980-2</a:t>
            </a:r>
            <a:endParaRPr/>
          </a:p>
          <a:p>
            <a:pPr marL="0" lvl="0" indent="0" algn="l" rtl="0">
              <a:spcBef>
                <a:spcPts val="0"/>
              </a:spcBef>
              <a:spcAft>
                <a:spcPts val="0"/>
              </a:spcAft>
              <a:buNone/>
            </a:pPr>
            <a:endParaRPr/>
          </a:p>
          <a:p>
            <a:pPr marL="0" lvl="0" indent="0" algn="l" rtl="0">
              <a:spcBef>
                <a:spcPts val="0"/>
              </a:spcBef>
              <a:spcAft>
                <a:spcPts val="0"/>
              </a:spcAft>
              <a:buNone/>
            </a:pPr>
            <a:r>
              <a:rPr lang="en-US"/>
              <a:t>Guided practice may include role-plays as well.</a:t>
            </a:r>
            <a:endParaRPr/>
          </a:p>
          <a:p>
            <a:pPr marL="0" lvl="0" indent="0" algn="l" rtl="0">
              <a:spcBef>
                <a:spcPts val="0"/>
              </a:spcBef>
              <a:spcAft>
                <a:spcPts val="0"/>
              </a:spcAft>
              <a:buNone/>
            </a:pPr>
            <a:endParaRPr/>
          </a:p>
          <a:p>
            <a:pPr marL="0" lvl="0" indent="0" algn="l" rtl="0">
              <a:spcBef>
                <a:spcPts val="0"/>
              </a:spcBef>
              <a:spcAft>
                <a:spcPts val="0"/>
              </a:spcAft>
              <a:buNone/>
            </a:pPr>
            <a:r>
              <a:rPr lang="en-US"/>
              <a:t>Effective coaching supports expectations of the adult learner that changes in child behaviors may happen gradually over time, rather than immediately, depending on the target.</a:t>
            </a:r>
            <a:endParaRPr/>
          </a:p>
        </p:txBody>
      </p:sp>
      <p:sp>
        <p:nvSpPr>
          <p:cNvPr id="148" name="Google Shape;148;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https://vimeo.com/139801249</a:t>
            </a:r>
            <a:endParaRPr dirty="0"/>
          </a:p>
        </p:txBody>
      </p:sp>
      <p:sp>
        <p:nvSpPr>
          <p:cNvPr id="154" name="Google Shape;154;p1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1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0" name="Google Shape;160;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Support discussion that the use of the coaching model empowered teachers to build individual child goals into instruction plans by giving them the chance to see how it is done, and by practicing the strategies themselves as the coach observes and provides feedback. Support discussion that the collaboration seemed to be horizontal,  as the coach made sure to find out what the teachers’ needs were and to craft solutions together that worked well for them. </a:t>
            </a:r>
            <a:endParaRPr dirty="0"/>
          </a:p>
          <a:p>
            <a:pPr marL="0" lvl="0" indent="0" algn="l" rtl="0">
              <a:spcBef>
                <a:spcPts val="0"/>
              </a:spcBef>
              <a:spcAft>
                <a:spcPts val="0"/>
              </a:spcAft>
              <a:buNone/>
            </a:pPr>
            <a:r>
              <a:rPr lang="en-US" dirty="0"/>
              <a:t>https://eclkc.ohs.acf.hhs.gov/professional-development/article/practice-based-coaching-pbc</a:t>
            </a:r>
            <a:endParaRPr dirty="0"/>
          </a:p>
          <a:p>
            <a:pPr marL="0" lvl="0" indent="0" algn="l" rtl="0">
              <a:spcBef>
                <a:spcPts val="0"/>
              </a:spcBef>
              <a:spcAft>
                <a:spcPts val="0"/>
              </a:spcAft>
              <a:buNone/>
            </a:pPr>
            <a:endParaRPr dirty="0"/>
          </a:p>
        </p:txBody>
      </p:sp>
      <p:sp>
        <p:nvSpPr>
          <p:cNvPr id="161" name="Google Shape;161;p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https://eclkc.ohs.acf.hhs.gov/professional-development/article/practice-based-coaching-pbc</a:t>
            </a:r>
          </a:p>
          <a:p>
            <a:r>
              <a:rPr lang="en-US" sz="1200" b="0" i="0" u="none" strike="noStrike" cap="none" dirty="0">
                <a:solidFill>
                  <a:schemeClr val="dk1"/>
                </a:solidFill>
                <a:effectLst/>
                <a:latin typeface="Calibri"/>
                <a:ea typeface="Calibri"/>
                <a:cs typeface="Calibri"/>
                <a:sym typeface="Calibri"/>
              </a:rPr>
              <a:t>https://view.vzaar.com/21959855/player?apiOn=true&amp;GAOn=true</a:t>
            </a:r>
            <a:endParaRPr lang="en-US"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18</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1558387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1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None/>
            </a:pPr>
            <a:r>
              <a:rPr lang="en-US" dirty="0">
                <a:hlinkClick r:id="rId3"/>
              </a:rPr>
              <a:t>Applying an Evidence-Based Framework to the Early Childhood Coaching Literature - Kathleen </a:t>
            </a:r>
            <a:r>
              <a:rPr lang="en-US" dirty="0" err="1">
                <a:hlinkClick r:id="rId3"/>
              </a:rPr>
              <a:t>Artman</a:t>
            </a:r>
            <a:r>
              <a:rPr lang="en-US" dirty="0">
                <a:hlinkClick r:id="rId3"/>
              </a:rPr>
              <a:t>-Meeker, Angel Fettig, Erin E. Barton, Ashley Penney, </a:t>
            </a:r>
            <a:r>
              <a:rPr lang="en-US" dirty="0" err="1">
                <a:hlinkClick r:id="rId3"/>
              </a:rPr>
              <a:t>Songtian</a:t>
            </a:r>
            <a:r>
              <a:rPr lang="en-US" dirty="0">
                <a:hlinkClick r:id="rId3"/>
              </a:rPr>
              <a:t> Zeng, 2015 (sagepub.com)</a:t>
            </a:r>
            <a:endParaRPr lang="en-US" dirty="0"/>
          </a:p>
          <a:p>
            <a:pPr marL="0" lvl="0" indent="0" algn="l" rtl="0">
              <a:spcBef>
                <a:spcPts val="0"/>
              </a:spcBef>
              <a:spcAft>
                <a:spcPts val="0"/>
              </a:spcAft>
              <a:buNone/>
            </a:pPr>
            <a:r>
              <a:rPr lang="en-US" dirty="0"/>
              <a:t>https://journals.sagepub.com/doi/10.1177/0271121415595550</a:t>
            </a:r>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None/>
            </a:pPr>
            <a:r>
              <a:rPr lang="en-US" dirty="0"/>
              <a:t>https://divisionearlychildhood.egnyte.com/dl/7urLPWCt5U/?</a:t>
            </a:r>
            <a:endParaRPr dirty="0"/>
          </a:p>
        </p:txBody>
      </p:sp>
      <p:sp>
        <p:nvSpPr>
          <p:cNvPr id="167" name="Google Shape;167;p1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2:notes"/>
          <p:cNvSpPr txBox="1">
            <a:spLocks noGrp="1"/>
          </p:cNvSpPr>
          <p:nvPr>
            <p:ph type="body" idx="1"/>
          </p:nvPr>
        </p:nvSpPr>
        <p:spPr>
          <a:xfrm>
            <a:off x="685800" y="4473892"/>
            <a:ext cx="5486400" cy="3660458"/>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6" name="Google Shape;56;p2:notes"/>
          <p:cNvSpPr>
            <a:spLocks noGrp="1" noRot="1" noChangeAspect="1"/>
          </p:cNvSpPr>
          <p:nvPr>
            <p:ph type="sldImg" idx="2"/>
          </p:nvPr>
        </p:nvSpPr>
        <p:spPr>
          <a:xfrm>
            <a:off x="13382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719064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hlinkClick r:id="rId3"/>
              </a:rPr>
              <a:t>Educational Research and Reviews - </a:t>
            </a:r>
            <a:r>
              <a:rPr lang="en-US" dirty="0" err="1">
                <a:hlinkClick r:id="rId3"/>
              </a:rPr>
              <a:t>metasynthesis</a:t>
            </a:r>
            <a:r>
              <a:rPr lang="en-US" dirty="0">
                <a:hlinkClick r:id="rId3"/>
              </a:rPr>
              <a:t> of in-service professional development research: features associated with positive educator and student outcomes (academicjournals.org)</a:t>
            </a:r>
            <a:endParaRPr lang="en-US" dirty="0"/>
          </a:p>
          <a:p>
            <a:pPr marL="0" lvl="0" indent="0" algn="l" rtl="0">
              <a:spcBef>
                <a:spcPts val="0"/>
              </a:spcBef>
              <a:spcAft>
                <a:spcPts val="0"/>
              </a:spcAft>
              <a:buNone/>
            </a:pPr>
            <a:r>
              <a:rPr lang="en-US" dirty="0"/>
              <a:t>https://academicjournals.org/journal/ERR/article-full-text/6CC5AF053837</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hlinkClick r:id="rId4"/>
              </a:rPr>
              <a:t>Coaching Families and Colleagues: A Process for </a:t>
            </a:r>
            <a:r>
              <a:rPr lang="en-US" dirty="0" err="1">
                <a:hlinkClick r:id="rId4"/>
              </a:rPr>
              <a:t>Collaboratio</a:t>
            </a:r>
            <a:r>
              <a:rPr lang="en-US" dirty="0">
                <a:hlinkClick r:id="rId4"/>
              </a:rPr>
              <a:t>... : Infants &amp; Young Children (lww.com)</a:t>
            </a:r>
            <a:endParaRPr lang="en-US" dirty="0"/>
          </a:p>
          <a:p>
            <a:pPr marL="0" lvl="0" indent="0" algn="l" rtl="0">
              <a:spcBef>
                <a:spcPts val="0"/>
              </a:spcBef>
              <a:spcAft>
                <a:spcPts val="0"/>
              </a:spcAft>
              <a:buNone/>
            </a:pPr>
            <a:r>
              <a:rPr lang="en-US" dirty="0"/>
              <a:t>https://journals.lww.com/iycjournal/fulltext/2003/01000/coaching_families_and_colleagues__a_process_for.5.aspx</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hlinkClick r:id="rId5"/>
              </a:rPr>
              <a:t>Promoting Caregiver Coaching Practices Within Early Intervention: Reflection and Feedback | </a:t>
            </a:r>
            <a:r>
              <a:rPr lang="en-US" dirty="0" err="1">
                <a:hlinkClick r:id="rId5"/>
              </a:rPr>
              <a:t>SpringerLink</a:t>
            </a:r>
            <a:endParaRPr lang="en-US" dirty="0"/>
          </a:p>
          <a:p>
            <a:pPr marL="0" lvl="0" indent="0" algn="l" rtl="0">
              <a:spcBef>
                <a:spcPts val="0"/>
              </a:spcBef>
              <a:spcAft>
                <a:spcPts val="0"/>
              </a:spcAft>
              <a:buNone/>
            </a:pPr>
            <a:r>
              <a:rPr lang="en-US" dirty="0"/>
              <a:t>https://link.springer.com/article/10.1007%2Fs10643-019-00980-2</a:t>
            </a:r>
            <a:endParaRPr dirty="0"/>
          </a:p>
        </p:txBody>
      </p:sp>
      <p:sp>
        <p:nvSpPr>
          <p:cNvPr id="173" name="Google Shape;173;p1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1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hlinkClick r:id="rId3"/>
              </a:rPr>
              <a:t>Coaching With Parents in Early Intervention: An </a:t>
            </a:r>
            <a:r>
              <a:rPr lang="en-US" dirty="0" err="1">
                <a:hlinkClick r:id="rId3"/>
              </a:rPr>
              <a:t>Interdiscipl</a:t>
            </a:r>
            <a:r>
              <a:rPr lang="en-US" dirty="0">
                <a:hlinkClick r:id="rId3"/>
              </a:rPr>
              <a:t>... : Infants &amp; Young Children (lww.com)</a:t>
            </a:r>
            <a:endParaRPr lang="en-US" dirty="0"/>
          </a:p>
          <a:p>
            <a:pPr marL="0" lvl="0" indent="0" algn="l" rtl="0">
              <a:spcBef>
                <a:spcPts val="0"/>
              </a:spcBef>
              <a:spcAft>
                <a:spcPts val="0"/>
              </a:spcAft>
              <a:buNone/>
            </a:pPr>
            <a:r>
              <a:rPr lang="en-US" dirty="0"/>
              <a:t>https://journals.lww.com/iycjournal/Fulltext/2014/10000/Coaching_With_Parents_in_Early_Intervention__An.4.aspx</a:t>
            </a:r>
            <a:endParaRPr dirty="0"/>
          </a:p>
        </p:txBody>
      </p:sp>
      <p:sp>
        <p:nvSpPr>
          <p:cNvPr id="179" name="Google Shape;179;p1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p2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hlinkClick r:id="rId3"/>
              </a:rPr>
              <a:t>Internet-Based Parent-Implemented Intervention for Young Children With Autism: A Pilot Study - </a:t>
            </a:r>
            <a:r>
              <a:rPr lang="en-US" dirty="0" err="1">
                <a:hlinkClick r:id="rId3"/>
              </a:rPr>
              <a:t>Hedda</a:t>
            </a:r>
            <a:r>
              <a:rPr lang="en-US" dirty="0">
                <a:hlinkClick r:id="rId3"/>
              </a:rPr>
              <a:t> </a:t>
            </a:r>
            <a:r>
              <a:rPr lang="en-US" dirty="0" err="1">
                <a:hlinkClick r:id="rId3"/>
              </a:rPr>
              <a:t>Meadan</a:t>
            </a:r>
            <a:r>
              <a:rPr lang="en-US" dirty="0">
                <a:hlinkClick r:id="rId3"/>
              </a:rPr>
              <a:t>, Melinda R. Snodgrass, Lori E. Meyer, Kim W. Fisher, Moon Y. Chung, James W. Halle, 2016 (sagepub.com)</a:t>
            </a:r>
            <a:endParaRPr lang="en-US" dirty="0"/>
          </a:p>
          <a:p>
            <a:pPr marL="0" lvl="0" indent="0" algn="l" rtl="0">
              <a:spcBef>
                <a:spcPts val="0"/>
              </a:spcBef>
              <a:spcAft>
                <a:spcPts val="0"/>
              </a:spcAft>
              <a:buNone/>
            </a:pPr>
            <a:r>
              <a:rPr lang="en-US" dirty="0"/>
              <a:t>https://journals.sagepub.com/doi/10.1177/1053815116630327</a:t>
            </a:r>
            <a:endParaRPr dirty="0"/>
          </a:p>
        </p:txBody>
      </p:sp>
      <p:sp>
        <p:nvSpPr>
          <p:cNvPr id="185" name="Google Shape;185;p2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7" name="Google Shape;67;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3" name="Google Shape;73;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4" name="Google Shape;74;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p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0" name="Google Shape;80;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DEC RPs: Interaction</a:t>
            </a:r>
            <a:endParaRPr/>
          </a:p>
        </p:txBody>
      </p:sp>
      <p:sp>
        <p:nvSpPr>
          <p:cNvPr id="81" name="Google Shape;81;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7" name="Google Shape;87;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When the groups reconvene, ask them the following questions:</a:t>
            </a:r>
            <a:endParaRPr/>
          </a:p>
          <a:p>
            <a:pPr marL="0" lvl="0" indent="0" algn="l" rtl="0">
              <a:spcBef>
                <a:spcPts val="0"/>
              </a:spcBef>
              <a:spcAft>
                <a:spcPts val="0"/>
              </a:spcAft>
              <a:buNone/>
            </a:pPr>
            <a:endParaRPr/>
          </a:p>
          <a:p>
            <a:pPr marL="228600" lvl="0" indent="-228600" algn="l" rtl="0">
              <a:spcBef>
                <a:spcPts val="0"/>
              </a:spcBef>
              <a:spcAft>
                <a:spcPts val="0"/>
              </a:spcAft>
              <a:buClr>
                <a:schemeClr val="dk1"/>
              </a:buClr>
              <a:buSzPts val="1200"/>
              <a:buFont typeface="Calibri"/>
              <a:buAutoNum type="arabicPeriod"/>
            </a:pPr>
            <a:r>
              <a:rPr lang="en-US" b="1"/>
              <a:t>Do you feel like you could easily do the taught activity well now? Why or why not?  What was helpful, and what might have been missing? </a:t>
            </a:r>
            <a:endParaRPr/>
          </a:p>
          <a:p>
            <a:pPr marL="457200" lvl="1" indent="0" algn="l" rtl="0">
              <a:spcBef>
                <a:spcPts val="0"/>
              </a:spcBef>
              <a:spcAft>
                <a:spcPts val="0"/>
              </a:spcAft>
              <a:buClr>
                <a:schemeClr val="dk1"/>
              </a:buClr>
              <a:buSzPts val="1200"/>
              <a:buFont typeface="Calibri"/>
              <a:buNone/>
            </a:pPr>
            <a:r>
              <a:rPr lang="en-US" b="0"/>
              <a:t>Support discussion around the fact that those who have not learned or at least tried the process before will not yet be ready to do this easily and will need additional support like visual examples, modeling how it’s done, practice doing it, feedback from the person teaching it  to know if they are doing it correctly or not, and a chance to reflect how the practice went for them when they try it. Ask about their motivation to learn that particular thing –  if they aren’t interested, they most likely won’t try to do it or to learn more about it. </a:t>
            </a:r>
            <a:endParaRPr/>
          </a:p>
          <a:p>
            <a:pPr marL="228600" lvl="0" indent="-228600" algn="l" rtl="0">
              <a:spcBef>
                <a:spcPts val="0"/>
              </a:spcBef>
              <a:spcAft>
                <a:spcPts val="0"/>
              </a:spcAft>
              <a:buClr>
                <a:schemeClr val="dk1"/>
              </a:buClr>
              <a:buSzPts val="1200"/>
              <a:buFont typeface="Calibri"/>
              <a:buAutoNum type="arabicPeriod"/>
            </a:pPr>
            <a:r>
              <a:rPr lang="en-US" b="1"/>
              <a:t>How quickly do you learn how to do something new? – for instance – baking bread, or leaning a new dance step? </a:t>
            </a:r>
            <a:endParaRPr/>
          </a:p>
          <a:p>
            <a:pPr marL="457200" lvl="1" indent="0" algn="l" rtl="0">
              <a:spcBef>
                <a:spcPts val="0"/>
              </a:spcBef>
              <a:spcAft>
                <a:spcPts val="0"/>
              </a:spcAft>
              <a:buClr>
                <a:schemeClr val="dk1"/>
              </a:buClr>
              <a:buSzPts val="1200"/>
              <a:buFont typeface="Calibri"/>
              <a:buNone/>
            </a:pPr>
            <a:r>
              <a:rPr lang="en-US" b="0"/>
              <a:t>Support discussion that new skills unfold over time and are learned better when 1) they are motivated to learn those skills and 2) a supportive and  knowledgeable person is guiding their learning in a clear and easy-to-follow way. </a:t>
            </a:r>
            <a:endParaRPr/>
          </a:p>
          <a:p>
            <a:pPr marL="228600" lvl="0" indent="-152400" algn="l" rtl="0">
              <a:spcBef>
                <a:spcPts val="0"/>
              </a:spcBef>
              <a:spcAft>
                <a:spcPts val="0"/>
              </a:spcAft>
              <a:buClr>
                <a:schemeClr val="dk1"/>
              </a:buClr>
              <a:buSzPts val="1200"/>
              <a:buFont typeface="Calibri"/>
              <a:buNone/>
            </a:pPr>
            <a:endParaRPr/>
          </a:p>
        </p:txBody>
      </p:sp>
      <p:sp>
        <p:nvSpPr>
          <p:cNvPr id="88" name="Google Shape;88;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94" name="Google Shape;94;p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0" name="Google Shape;100;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Dunst, Bruder, Hamby (2019)</a:t>
            </a:r>
            <a:endParaRPr/>
          </a:p>
        </p:txBody>
      </p:sp>
      <p:sp>
        <p:nvSpPr>
          <p:cNvPr id="101" name="Google Shape;101;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7" name="Google Shape;107;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Shelden &amp; Rush, 2004</a:t>
            </a:r>
            <a:endParaRPr/>
          </a:p>
        </p:txBody>
      </p:sp>
      <p:sp>
        <p:nvSpPr>
          <p:cNvPr id="108" name="Google Shape;108;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122363"/>
            <a:ext cx="7772400" cy="2387600"/>
          </a:xfrm>
        </p:spPr>
        <p:txBody>
          <a:bodyPr anchor="b"/>
          <a:lstStyle>
            <a:lvl1pPr algn="ctr">
              <a:defRPr sz="6000" b="1">
                <a:solidFill>
                  <a:srgbClr val="121F88"/>
                </a:solidFill>
                <a:latin typeface="+mn-lt"/>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158605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94562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585712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3" name="TextBox 1">
            <a:extLst>
              <a:ext uri="{FF2B5EF4-FFF2-40B4-BE49-F238E27FC236}">
                <a16:creationId xmlns:a16="http://schemas.microsoft.com/office/drawing/2014/main" id="{05C0F738-BFEE-FAE1-A3AB-3B050DD44903}"/>
              </a:ext>
            </a:extLst>
          </p:cNvPr>
          <p:cNvSpPr txBox="1"/>
          <p:nvPr userDrawn="1"/>
        </p:nvSpPr>
        <p:spPr>
          <a:xfrm>
            <a:off x="178068" y="2152657"/>
            <a:ext cx="8787865" cy="2552686"/>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This is a product of the Early Childhood Personnel Center (ECPC) awarded to the University of Connecticut Center for Excellence in Developmental Disabilities and was made possible by Cooperative Agreement #H325B170008 which is funded by the U.S. Department of Education, Office of Special Education Programs. However, the content does not necessarily represent the policy of the Department of Education, and you should not assume endorsement by the Federal Government. University of Connecticut Center for Excellence in Developmental Disabilities Education, Research and Service© 2022. All rights reserved. </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263 Farmington Avenue, Farmington, CT 06030-6222 • 860.679.1500 • infoucedd@uchc.edu</a:t>
            </a:r>
          </a:p>
        </p:txBody>
      </p:sp>
    </p:spTree>
    <p:extLst>
      <p:ext uri="{BB962C8B-B14F-4D97-AF65-F5344CB8AC3E}">
        <p14:creationId xmlns:p14="http://schemas.microsoft.com/office/powerpoint/2010/main" val="919163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52224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b="1">
                <a:solidFill>
                  <a:srgbClr val="121F88"/>
                </a:solidFill>
                <a:latin typeface="+mn-lt"/>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532560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sz="half" idx="1"/>
          </p:nvPr>
        </p:nvSpPr>
        <p:spPr>
          <a:xfrm>
            <a:off x="628650" y="2743199"/>
            <a:ext cx="3886200" cy="3433763"/>
          </a:xfrm>
          <a:solidFill>
            <a:srgbClr val="8FAFCF"/>
          </a:solidFill>
        </p:spPr>
        <p:txBody>
          <a:bodyPr/>
          <a:lstStyle>
            <a:lvl1pPr>
              <a:defRPr sz="2400"/>
            </a:lvl1pPr>
            <a:lvl2pPr>
              <a:defRPr sz="2000"/>
            </a:lvl2pPr>
            <a:lvl3pPr>
              <a:defRPr sz="1800"/>
            </a:lvl3pPr>
            <a:lvl4pPr>
              <a:defRPr sz="1600"/>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Content Placeholder 2"/>
          <p:cNvSpPr>
            <a:spLocks noGrp="1"/>
          </p:cNvSpPr>
          <p:nvPr>
            <p:ph sz="half" idx="10" hasCustomPrompt="1"/>
          </p:nvPr>
        </p:nvSpPr>
        <p:spPr>
          <a:xfrm>
            <a:off x="628650" y="1998955"/>
            <a:ext cx="3886200" cy="628836"/>
          </a:xfrm>
          <a:solidFill>
            <a:srgbClr val="1B2246"/>
          </a:solidFill>
          <a:ln w="38100">
            <a:solidFill>
              <a:srgbClr val="8FAFCF"/>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
        <p:nvSpPr>
          <p:cNvPr id="6" name="Content Placeholder 2"/>
          <p:cNvSpPr>
            <a:spLocks noGrp="1"/>
          </p:cNvSpPr>
          <p:nvPr>
            <p:ph sz="half" idx="11"/>
          </p:nvPr>
        </p:nvSpPr>
        <p:spPr>
          <a:xfrm>
            <a:off x="4629150" y="2743199"/>
            <a:ext cx="3886200" cy="3433763"/>
          </a:xfrm>
          <a:solidFill>
            <a:srgbClr val="FF9797"/>
          </a:solidFill>
        </p:spPr>
        <p:txBody>
          <a:bodyPr/>
          <a:lstStyle>
            <a:lvl1pPr>
              <a:defRPr sz="2400"/>
            </a:lvl1pPr>
            <a:lvl2pPr>
              <a:defRPr sz="2000"/>
            </a:lvl2pPr>
            <a:lvl3pPr>
              <a:defRPr sz="1800"/>
            </a:lvl3pPr>
            <a:lvl4pPr>
              <a:defRPr sz="1600"/>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2"/>
          <p:cNvSpPr>
            <a:spLocks noGrp="1"/>
          </p:cNvSpPr>
          <p:nvPr>
            <p:ph sz="half" idx="12" hasCustomPrompt="1"/>
          </p:nvPr>
        </p:nvSpPr>
        <p:spPr>
          <a:xfrm>
            <a:off x="4629150" y="1998955"/>
            <a:ext cx="3886200" cy="628836"/>
          </a:xfrm>
          <a:solidFill>
            <a:srgbClr val="C00000"/>
          </a:solidFill>
          <a:ln w="38100">
            <a:solidFill>
              <a:srgbClr val="FF9797"/>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Tree>
    <p:extLst>
      <p:ext uri="{BB962C8B-B14F-4D97-AF65-F5344CB8AC3E}">
        <p14:creationId xmlns:p14="http://schemas.microsoft.com/office/powerpoint/2010/main" val="824719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Tree>
    <p:extLst>
      <p:ext uri="{BB962C8B-B14F-4D97-AF65-F5344CB8AC3E}">
        <p14:creationId xmlns:p14="http://schemas.microsoft.com/office/powerpoint/2010/main" val="540406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0598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432769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b="1">
                <a:solidFill>
                  <a:srgbClr val="002060"/>
                </a:solidFill>
                <a:latin typeface="+mn-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011521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38516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9" name="Group 18"/>
          <p:cNvGrpSpPr/>
          <p:nvPr userDrawn="1"/>
        </p:nvGrpSpPr>
        <p:grpSpPr>
          <a:xfrm>
            <a:off x="0" y="6421043"/>
            <a:ext cx="9144000" cy="2"/>
            <a:chOff x="0" y="6475411"/>
            <a:chExt cx="9144000" cy="2"/>
          </a:xfrm>
        </p:grpSpPr>
        <p:cxnSp>
          <p:nvCxnSpPr>
            <p:cNvPr id="8" name="AutoShape 2"/>
            <p:cNvCxnSpPr>
              <a:cxnSpLocks noChangeShapeType="1"/>
            </p:cNvCxnSpPr>
            <p:nvPr userDrawn="1"/>
          </p:nvCxnSpPr>
          <p:spPr bwMode="auto">
            <a:xfrm>
              <a:off x="0" y="6475413"/>
              <a:ext cx="9144000" cy="0"/>
            </a:xfrm>
            <a:prstGeom prst="straightConnector1">
              <a:avLst/>
            </a:prstGeom>
            <a:noFill/>
            <a:ln w="57150" cmpd="sng">
              <a:solidFill>
                <a:srgbClr val="121F88"/>
              </a:solidFill>
              <a:round/>
              <a:headEnd type="none" w="med" len="med"/>
              <a:tailEnd type="none" w="med" len="med"/>
            </a:ln>
            <a:extLst>
              <a:ext uri="{909E8E84-426E-40DD-AFC4-6F175D3DCCD1}">
                <a14:hiddenFill xmlns:a14="http://schemas.microsoft.com/office/drawing/2010/main">
                  <a:noFill/>
                </a14:hiddenFill>
              </a:ext>
            </a:extLst>
          </p:spPr>
        </p:cxnSp>
        <p:cxnSp>
          <p:nvCxnSpPr>
            <p:cNvPr id="13" name="AutoShape 2"/>
            <p:cNvCxnSpPr>
              <a:cxnSpLocks noChangeShapeType="1"/>
            </p:cNvCxnSpPr>
            <p:nvPr userDrawn="1"/>
          </p:nvCxnSpPr>
          <p:spPr bwMode="auto">
            <a:xfrm>
              <a:off x="3888581" y="6475411"/>
              <a:ext cx="1519238" cy="0"/>
            </a:xfrm>
            <a:prstGeom prst="straightConnector1">
              <a:avLst/>
            </a:prstGeom>
            <a:noFill/>
            <a:ln w="57150" cmpd="sng">
              <a:solidFill>
                <a:schemeClr val="bg1"/>
              </a:solidFill>
              <a:round/>
              <a:headEnd type="none" w="med" len="med"/>
              <a:tailEnd type="none" w="med" len="med"/>
            </a:ln>
            <a:extLst>
              <a:ext uri="{909E8E84-426E-40DD-AFC4-6F175D3DCCD1}">
                <a14:hiddenFill xmlns:a14="http://schemas.microsoft.com/office/drawing/2010/main">
                  <a:noFill/>
                </a14:hiddenFill>
              </a:ext>
            </a:extLst>
          </p:spPr>
        </p:cxnSp>
      </p:grpSp>
      <p:pic>
        <p:nvPicPr>
          <p:cNvPr id="10"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bwMode="auto">
          <a:xfrm>
            <a:off x="3969426" y="6027457"/>
            <a:ext cx="1369001" cy="78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5324628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lnSpc>
          <a:spcPct val="90000"/>
        </a:lnSpc>
        <a:spcBef>
          <a:spcPct val="0"/>
        </a:spcBef>
        <a:buNone/>
        <a:defRPr sz="4400" b="1" kern="1200">
          <a:solidFill>
            <a:srgbClr val="121F88"/>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vimeo.com/139801249"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eclkc.ohs.acf.hhs.gov/professional-development/article/practice-based-coaching-pbc"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eclkc.ohs.acf.hhs.gov/professional-development/article/practice-based-coaching-pbc"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view.vzaar.com/21959855/player?apiOn=true&amp;GAOn=true"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journals.sagepub.com/doi/10.1177/0271121415595550"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s://divisionearlychildhood.egnyte.com/dl/7urLPWCt5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academicjournals.org/journal/ERR/article-full-text/6CC5AF053837v"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hyperlink" Target="https://link.springer.com/article/10.1007%2Fs10643-019-00980-2" TargetMode="External"/><Relationship Id="rId4" Type="http://schemas.openxmlformats.org/officeDocument/2006/relationships/hyperlink" Target="https://journals.lww.com/iycjournal/fulltext/2003/01000/coaching_families_and_colleagues__a_process_for.5.asp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journals.lww.com/iycjournal/Fulltext/2014/10000/Coaching_With_Parents_in_Early_Intervention__An.4.aspx"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journals.sagepub.com/doi/10.1177/1053815116630327"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
          <p:cNvSpPr txBox="1">
            <a:spLocks noGrp="1"/>
          </p:cNvSpPr>
          <p:nvPr>
            <p:ph type="ctrTitle"/>
          </p:nvPr>
        </p:nvSpPr>
        <p:spPr>
          <a:xfrm>
            <a:off x="685800" y="983488"/>
            <a:ext cx="7772400" cy="2387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3600"/>
              <a:buFont typeface="Calibri"/>
              <a:buNone/>
            </a:pPr>
            <a:r>
              <a:rPr lang="en-US" sz="4000" dirty="0"/>
              <a:t>Using Responsive and Reciprocal Interactions, Interventions, and Instruction</a:t>
            </a:r>
            <a:endParaRPr sz="4000" dirty="0"/>
          </a:p>
        </p:txBody>
      </p:sp>
      <p:sp>
        <p:nvSpPr>
          <p:cNvPr id="64" name="Google Shape;64;p1"/>
          <p:cNvSpPr txBox="1">
            <a:spLocks noGrp="1"/>
          </p:cNvSpPr>
          <p:nvPr>
            <p:ph type="subTitle" idx="1"/>
          </p:nvPr>
        </p:nvSpPr>
        <p:spPr>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r>
              <a:rPr lang="en-US" dirty="0"/>
              <a:t>Initial Practice-Based Professional Preparation Standards Early Interventionists/Early Childhood Special Educators </a:t>
            </a:r>
            <a:endParaRPr dirty="0"/>
          </a:p>
          <a:p>
            <a:pPr marL="0" lvl="0" indent="0" algn="ctr" rtl="0">
              <a:lnSpc>
                <a:spcPct val="90000"/>
              </a:lnSpc>
              <a:spcBef>
                <a:spcPts val="1000"/>
              </a:spcBef>
              <a:spcAft>
                <a:spcPts val="0"/>
              </a:spcAft>
              <a:buClr>
                <a:schemeClr val="dk1"/>
              </a:buClr>
              <a:buSzPts val="2400"/>
              <a:buNone/>
            </a:pPr>
            <a:r>
              <a:rPr lang="en-US" dirty="0"/>
              <a:t>6.6</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9"/>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Coaching in EI/ECSE Practice</a:t>
            </a:r>
            <a:endParaRPr dirty="0"/>
          </a:p>
        </p:txBody>
      </p:sp>
      <p:sp>
        <p:nvSpPr>
          <p:cNvPr id="117" name="Google Shape;117;p9"/>
          <p:cNvSpPr txBox="1">
            <a:spLocks noGrp="1"/>
          </p:cNvSpPr>
          <p:nvPr>
            <p:ph idx="1"/>
          </p:nvPr>
        </p:nvSpPr>
        <p:spPr>
          <a:xfrm>
            <a:off x="628650" y="1429555"/>
            <a:ext cx="7886700" cy="4747408"/>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A practice to support families of children with disabilities as well as EI/ECSE practitioners</a:t>
            </a:r>
            <a:endParaRPr dirty="0"/>
          </a:p>
          <a:p>
            <a:pPr marL="228600" lvl="0" indent="-228600" algn="l" rtl="0">
              <a:lnSpc>
                <a:spcPct val="150000"/>
              </a:lnSpc>
              <a:spcBef>
                <a:spcPts val="1000"/>
              </a:spcBef>
              <a:spcAft>
                <a:spcPts val="0"/>
              </a:spcAft>
              <a:buClr>
                <a:schemeClr val="dk1"/>
              </a:buClr>
              <a:buSzPts val="2800"/>
              <a:buChar char="•"/>
            </a:pPr>
            <a:r>
              <a:rPr lang="en-US" dirty="0"/>
              <a:t>Early intervention practitioners serve as coaches to maximize implementation of evidence-based practices across natural environments</a:t>
            </a: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0"/>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Coaching: Building Capacity </a:t>
            </a:r>
            <a:endParaRPr/>
          </a:p>
        </p:txBody>
      </p:sp>
      <p:sp>
        <p:nvSpPr>
          <p:cNvPr id="123" name="Google Shape;123;p10"/>
          <p:cNvSpPr txBox="1">
            <a:spLocks noGrp="1"/>
          </p:cNvSpPr>
          <p:nvPr>
            <p:ph idx="1"/>
          </p:nvPr>
        </p:nvSpPr>
        <p:spPr>
          <a:xfrm>
            <a:off x="628650" y="1558343"/>
            <a:ext cx="7886700" cy="4618619"/>
          </a:xfrm>
          <a:prstGeom prst="rect">
            <a:avLst/>
          </a:prstGeom>
          <a:noFill/>
          <a:ln>
            <a:noFill/>
          </a:ln>
        </p:spPr>
        <p:txBody>
          <a:bodyPr spcFirstLastPara="1" wrap="square" lIns="91425" tIns="45700" rIns="91425" bIns="45700" anchor="t" anchorCtr="0">
            <a:normAutofit fontScale="92500"/>
          </a:bodyPr>
          <a:lstStyle/>
          <a:p>
            <a:pPr marL="228600" lvl="0" indent="-228600" algn="l" rtl="0">
              <a:lnSpc>
                <a:spcPct val="150000"/>
              </a:lnSpc>
              <a:spcBef>
                <a:spcPts val="0"/>
              </a:spcBef>
              <a:spcAft>
                <a:spcPts val="0"/>
              </a:spcAft>
              <a:buClr>
                <a:schemeClr val="dk1"/>
              </a:buClr>
              <a:buSzPct val="100000"/>
              <a:buChar char="•"/>
            </a:pPr>
            <a:r>
              <a:rPr lang="en-US"/>
              <a:t>Family members are collaboratively supported to promote child learning and positive interactions at home and in the community in fully authentic contexts</a:t>
            </a:r>
            <a:endParaRPr/>
          </a:p>
          <a:p>
            <a:pPr marL="228600" lvl="0" indent="-228600" algn="l" rtl="0">
              <a:lnSpc>
                <a:spcPct val="150000"/>
              </a:lnSpc>
              <a:spcBef>
                <a:spcPts val="1000"/>
              </a:spcBef>
              <a:spcAft>
                <a:spcPts val="0"/>
              </a:spcAft>
              <a:buClr>
                <a:schemeClr val="dk1"/>
              </a:buClr>
              <a:buSzPct val="100000"/>
              <a:buChar char="•"/>
            </a:pPr>
            <a:r>
              <a:rPr lang="en-US"/>
              <a:t>Teachers are collaboratively supported to fully include children with disabilities and scaffold learning across learning environments with same-aged peers, in ways that work for everyone</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11"/>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Coaching: An evidence-based Practice</a:t>
            </a:r>
            <a:endParaRPr dirty="0"/>
          </a:p>
        </p:txBody>
      </p:sp>
      <p:sp>
        <p:nvSpPr>
          <p:cNvPr id="130" name="Google Shape;130;p11"/>
          <p:cNvSpPr txBox="1">
            <a:spLocks noGrp="1"/>
          </p:cNvSpPr>
          <p:nvPr>
            <p:ph idx="1"/>
          </p:nvPr>
        </p:nvSpPr>
        <p:spPr>
          <a:xfrm>
            <a:off x="976379" y="1300766"/>
            <a:ext cx="7886700" cy="4760287"/>
          </a:xfrm>
          <a:prstGeom prst="rect">
            <a:avLst/>
          </a:prstGeom>
          <a:noFill/>
          <a:ln>
            <a:noFill/>
          </a:ln>
        </p:spPr>
        <p:txBody>
          <a:bodyPr spcFirstLastPara="1" wrap="square" lIns="91425" tIns="45700" rIns="91425" bIns="45700" anchor="t" anchorCtr="0">
            <a:normAutofit fontScale="92500" lnSpcReduction="10000"/>
          </a:bodyPr>
          <a:lstStyle/>
          <a:p>
            <a:pPr marL="228600" lvl="0" indent="-228600" algn="l" rtl="0">
              <a:lnSpc>
                <a:spcPct val="150000"/>
              </a:lnSpc>
              <a:spcBef>
                <a:spcPts val="0"/>
              </a:spcBef>
              <a:spcAft>
                <a:spcPts val="0"/>
              </a:spcAft>
              <a:buClr>
                <a:schemeClr val="dk1"/>
              </a:buClr>
              <a:buSzPct val="100000"/>
              <a:buChar char="•"/>
            </a:pPr>
            <a:r>
              <a:rPr lang="en-US" dirty="0"/>
              <a:t>Improves caregiver competence and confidence  in implementing skills that promote child development </a:t>
            </a:r>
            <a:r>
              <a:rPr lang="en-US" sz="1900" dirty="0"/>
              <a:t>(Rush &amp; Shelden, 2011, Kemp &amp; Turnbull, 2014)</a:t>
            </a:r>
            <a:endParaRPr dirty="0"/>
          </a:p>
          <a:p>
            <a:pPr marL="228600" lvl="0" indent="-228600" algn="l" rtl="0">
              <a:lnSpc>
                <a:spcPct val="150000"/>
              </a:lnSpc>
              <a:spcBef>
                <a:spcPts val="1000"/>
              </a:spcBef>
              <a:spcAft>
                <a:spcPts val="0"/>
              </a:spcAft>
              <a:buClr>
                <a:schemeClr val="dk1"/>
              </a:buClr>
              <a:buSzPct val="100000"/>
              <a:buChar char="•"/>
            </a:pPr>
            <a:r>
              <a:rPr lang="en-US" dirty="0"/>
              <a:t>Improves outcomes for children in early intervention </a:t>
            </a:r>
            <a:r>
              <a:rPr lang="en-US" sz="2200" dirty="0"/>
              <a:t>(e.g., </a:t>
            </a:r>
            <a:r>
              <a:rPr lang="en-US" sz="2200" dirty="0" err="1"/>
              <a:t>Meadan</a:t>
            </a:r>
            <a:r>
              <a:rPr lang="en-US" sz="2200" dirty="0"/>
              <a:t> et al., 2016: </a:t>
            </a:r>
            <a:r>
              <a:rPr lang="en-US" sz="2200" dirty="0" err="1"/>
              <a:t>Althoff</a:t>
            </a:r>
            <a:r>
              <a:rPr lang="en-US" sz="2200" dirty="0"/>
              <a:t> et al., 2019)</a:t>
            </a:r>
            <a:endParaRPr dirty="0"/>
          </a:p>
          <a:p>
            <a:pPr marL="228600" lvl="0" indent="-228600" algn="l" rtl="0">
              <a:lnSpc>
                <a:spcPct val="150000"/>
              </a:lnSpc>
              <a:spcBef>
                <a:spcPts val="1000"/>
              </a:spcBef>
              <a:spcAft>
                <a:spcPts val="0"/>
              </a:spcAft>
              <a:buClr>
                <a:schemeClr val="dk1"/>
              </a:buClr>
              <a:buSzPct val="100000"/>
              <a:buChar char="•"/>
            </a:pPr>
            <a:r>
              <a:rPr lang="en-US" dirty="0"/>
              <a:t>Enables adults to address early intervention goals in the absence of EI/ECSE providers, increasing the dosage of intervention </a:t>
            </a:r>
            <a:r>
              <a:rPr lang="en-US" sz="2200" dirty="0"/>
              <a:t>(Mahoney &amp; McDonald, 2007)</a:t>
            </a:r>
            <a:endParaRPr dirty="0"/>
          </a:p>
          <a:p>
            <a:pPr marL="0" lvl="0" indent="0" algn="l" rtl="0">
              <a:lnSpc>
                <a:spcPct val="90000"/>
              </a:lnSpc>
              <a:spcBef>
                <a:spcPts val="1000"/>
              </a:spcBef>
              <a:spcAft>
                <a:spcPts val="0"/>
              </a:spcAft>
              <a:buClr>
                <a:schemeClr val="dk1"/>
              </a:buClr>
              <a:buSzPct val="100000"/>
              <a:buNone/>
            </a:pPr>
            <a:endParaRPr dirty="0"/>
          </a:p>
          <a:p>
            <a:pPr marL="228600" lvl="0" indent="-64135"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Activity</a:t>
            </a:r>
            <a:endParaRPr dirty="0"/>
          </a:p>
        </p:txBody>
      </p:sp>
      <p:sp>
        <p:nvSpPr>
          <p:cNvPr id="137" name="Google Shape;137;p12"/>
          <p:cNvSpPr txBox="1">
            <a:spLocks noGrp="1"/>
          </p:cNvSpPr>
          <p:nvPr>
            <p:ph idx="1"/>
          </p:nvPr>
        </p:nvSpPr>
        <p:spPr>
          <a:xfrm>
            <a:off x="628650" y="1416676"/>
            <a:ext cx="7886700" cy="4760287"/>
          </a:xfrm>
          <a:prstGeom prst="rect">
            <a:avLst/>
          </a:prstGeom>
          <a:noFill/>
          <a:ln>
            <a:noFill/>
          </a:ln>
        </p:spPr>
        <p:txBody>
          <a:bodyPr spcFirstLastPara="1" wrap="square" lIns="91425" tIns="45700" rIns="91425" bIns="45700" anchor="t" anchorCtr="0">
            <a:normAutofit fontScale="85000" lnSpcReduction="10000"/>
          </a:bodyPr>
          <a:lstStyle/>
          <a:p>
            <a:pPr marL="0" lvl="0" indent="0" algn="l" rtl="0">
              <a:lnSpc>
                <a:spcPct val="150000"/>
              </a:lnSpc>
              <a:spcBef>
                <a:spcPts val="0"/>
              </a:spcBef>
              <a:spcAft>
                <a:spcPts val="0"/>
              </a:spcAft>
              <a:buClr>
                <a:schemeClr val="dk1"/>
              </a:buClr>
              <a:buSzPct val="100000"/>
              <a:buNone/>
            </a:pPr>
            <a:r>
              <a:rPr lang="en-US" dirty="0"/>
              <a:t>Discuss the potential impact on intervention dosage and generalization of each of the two service delivery models:</a:t>
            </a:r>
            <a:endParaRPr dirty="0"/>
          </a:p>
          <a:p>
            <a:pPr marL="228600" lvl="0" indent="-228600" algn="l" rtl="0">
              <a:lnSpc>
                <a:spcPct val="150000"/>
              </a:lnSpc>
              <a:spcBef>
                <a:spcPts val="1000"/>
              </a:spcBef>
              <a:spcAft>
                <a:spcPts val="0"/>
              </a:spcAft>
              <a:buClr>
                <a:schemeClr val="dk1"/>
              </a:buClr>
              <a:buSzPct val="100000"/>
              <a:buChar char="•"/>
            </a:pPr>
            <a:r>
              <a:rPr lang="en-US" b="1" dirty="0"/>
              <a:t>Direct service therapy</a:t>
            </a:r>
            <a:r>
              <a:rPr lang="en-US" dirty="0"/>
              <a:t>: one-on-one instruction/intervention with child (adult in another room or primarily unengaged)</a:t>
            </a:r>
            <a:endParaRPr dirty="0"/>
          </a:p>
          <a:p>
            <a:pPr marL="228600" lvl="0" indent="-228600" algn="l" rtl="0">
              <a:lnSpc>
                <a:spcPct val="150000"/>
              </a:lnSpc>
              <a:spcBef>
                <a:spcPts val="1000"/>
              </a:spcBef>
              <a:spcAft>
                <a:spcPts val="0"/>
              </a:spcAft>
              <a:buClr>
                <a:schemeClr val="dk1"/>
              </a:buClr>
              <a:buSzPct val="100000"/>
              <a:buChar char="•"/>
            </a:pPr>
            <a:r>
              <a:rPr lang="en-US" b="1" dirty="0"/>
              <a:t>Coaching model</a:t>
            </a:r>
            <a:r>
              <a:rPr lang="en-US" dirty="0"/>
              <a:t>: works collaboratively with adults to learn and use intervention/instructional strategies with children/students in their care across natural routines</a:t>
            </a: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1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Characteristics of Effective Coaching</a:t>
            </a:r>
            <a:endParaRPr dirty="0"/>
          </a:p>
        </p:txBody>
      </p:sp>
      <p:sp>
        <p:nvSpPr>
          <p:cNvPr id="144" name="Google Shape;144;p13"/>
          <p:cNvSpPr txBox="1">
            <a:spLocks noGrp="1"/>
          </p:cNvSpPr>
          <p:nvPr>
            <p:ph idx="1"/>
          </p:nvPr>
        </p:nvSpPr>
        <p:spPr>
          <a:xfrm>
            <a:off x="628650" y="1326524"/>
            <a:ext cx="7886700" cy="4850439"/>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b="1" dirty="0"/>
              <a:t>Listening, questioning, brainstorming: </a:t>
            </a:r>
            <a:r>
              <a:rPr lang="en-US" dirty="0"/>
              <a:t>establishes trust and active participation </a:t>
            </a:r>
            <a:endParaRPr b="1" dirty="0"/>
          </a:p>
          <a:p>
            <a:pPr marL="228600" lvl="0" indent="-228600" algn="l" rtl="0">
              <a:lnSpc>
                <a:spcPct val="150000"/>
              </a:lnSpc>
              <a:spcBef>
                <a:spcPts val="1000"/>
              </a:spcBef>
              <a:spcAft>
                <a:spcPts val="0"/>
              </a:spcAft>
              <a:buClr>
                <a:schemeClr val="dk1"/>
              </a:buClr>
              <a:buSzPts val="2800"/>
              <a:buChar char="•"/>
            </a:pPr>
            <a:r>
              <a:rPr lang="en-US" b="1" dirty="0"/>
              <a:t>Joint planning</a:t>
            </a:r>
            <a:r>
              <a:rPr lang="en-US" dirty="0"/>
              <a:t>: Collaborative planning for implementation between sessions</a:t>
            </a:r>
            <a:endParaRPr dirty="0"/>
          </a:p>
          <a:p>
            <a:pPr marL="228600" lvl="0" indent="-228600" algn="l" rtl="0">
              <a:lnSpc>
                <a:spcPct val="150000"/>
              </a:lnSpc>
              <a:spcBef>
                <a:spcPts val="1000"/>
              </a:spcBef>
              <a:spcAft>
                <a:spcPts val="0"/>
              </a:spcAft>
              <a:buClr>
                <a:schemeClr val="dk1"/>
              </a:buClr>
              <a:buSzPts val="2800"/>
              <a:buChar char="•"/>
            </a:pPr>
            <a:r>
              <a:rPr lang="en-US" b="1" dirty="0"/>
              <a:t>Explanation and illustration: </a:t>
            </a:r>
            <a:r>
              <a:rPr lang="en-US" dirty="0"/>
              <a:t>clear explanation and demonstration of practice by modeling or use of video, other modalities</a:t>
            </a:r>
            <a:endParaRPr b="1"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1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Characteristics of Effective Coaching</a:t>
            </a:r>
            <a:endParaRPr dirty="0"/>
          </a:p>
        </p:txBody>
      </p:sp>
      <p:sp>
        <p:nvSpPr>
          <p:cNvPr id="151" name="Google Shape;151;p14"/>
          <p:cNvSpPr txBox="1">
            <a:spLocks noGrp="1"/>
          </p:cNvSpPr>
          <p:nvPr>
            <p:ph idx="1"/>
          </p:nvPr>
        </p:nvSpPr>
        <p:spPr>
          <a:xfrm>
            <a:off x="628650" y="1313645"/>
            <a:ext cx="7886700" cy="4863318"/>
          </a:xfrm>
          <a:prstGeom prst="rect">
            <a:avLst/>
          </a:prstGeom>
          <a:noFill/>
          <a:ln>
            <a:noFill/>
          </a:ln>
        </p:spPr>
        <p:txBody>
          <a:bodyPr spcFirstLastPara="1" wrap="square" lIns="91425" tIns="45700" rIns="91425" bIns="45700" anchor="t" anchorCtr="0">
            <a:normAutofit fontScale="77500" lnSpcReduction="20000"/>
          </a:bodyPr>
          <a:lstStyle/>
          <a:p>
            <a:pPr marL="228600" lvl="0" indent="-228600" algn="l" rtl="0">
              <a:lnSpc>
                <a:spcPct val="150000"/>
              </a:lnSpc>
              <a:spcBef>
                <a:spcPts val="0"/>
              </a:spcBef>
              <a:spcAft>
                <a:spcPts val="0"/>
              </a:spcAft>
              <a:buClr>
                <a:schemeClr val="dk1"/>
              </a:buClr>
              <a:buSzPct val="100000"/>
              <a:buChar char="•"/>
            </a:pPr>
            <a:r>
              <a:rPr lang="en-US" b="1" dirty="0"/>
              <a:t>Guided practice, observation, feedback: </a:t>
            </a:r>
            <a:r>
              <a:rPr lang="en-US" dirty="0"/>
              <a:t>multiple opportunities to practice in authentic contexts while being observed/recorded. Coach provides in-the-moment supportive and constructive feedback and summative feedback at the end of sessions</a:t>
            </a:r>
            <a:endParaRPr b="1" dirty="0"/>
          </a:p>
          <a:p>
            <a:pPr marL="228600" lvl="0" indent="-228600" algn="l" rtl="0">
              <a:lnSpc>
                <a:spcPct val="150000"/>
              </a:lnSpc>
              <a:spcBef>
                <a:spcPts val="1000"/>
              </a:spcBef>
              <a:spcAft>
                <a:spcPts val="0"/>
              </a:spcAft>
              <a:buClr>
                <a:schemeClr val="dk1"/>
              </a:buClr>
              <a:buSzPct val="100000"/>
              <a:buChar char="•"/>
            </a:pPr>
            <a:r>
              <a:rPr lang="en-US" b="1" dirty="0"/>
              <a:t>Reflection: </a:t>
            </a:r>
            <a:r>
              <a:rPr lang="en-US" dirty="0"/>
              <a:t>Opportunities to reflect on what went well, what felt difficult, identify new ways to make implementation happen more fluidly next time. </a:t>
            </a:r>
            <a:endParaRPr dirty="0"/>
          </a:p>
          <a:p>
            <a:pPr marL="228600" lvl="0" indent="-228600" algn="l" rtl="0">
              <a:lnSpc>
                <a:spcPct val="150000"/>
              </a:lnSpc>
              <a:spcBef>
                <a:spcPts val="1000"/>
              </a:spcBef>
              <a:spcAft>
                <a:spcPts val="0"/>
              </a:spcAft>
              <a:buClr>
                <a:schemeClr val="dk1"/>
              </a:buClr>
              <a:buSzPct val="100000"/>
              <a:buChar char="•"/>
            </a:pPr>
            <a:r>
              <a:rPr lang="en-US" b="1" dirty="0"/>
              <a:t>Short and long-term follow up: </a:t>
            </a:r>
            <a:r>
              <a:rPr lang="en-US" dirty="0"/>
              <a:t>frequent check-ins to monitor progress and identify the need for adjustments</a:t>
            </a:r>
            <a:endParaRPr dirty="0"/>
          </a:p>
          <a:p>
            <a:pPr marL="0" lvl="0" indent="0"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Activity: Home-Based Coaching</a:t>
            </a:r>
            <a:endParaRPr dirty="0"/>
          </a:p>
        </p:txBody>
      </p:sp>
      <p:sp>
        <p:nvSpPr>
          <p:cNvPr id="157" name="Google Shape;157;p15"/>
          <p:cNvSpPr txBox="1">
            <a:spLocks noGrp="1"/>
          </p:cNvSpPr>
          <p:nvPr>
            <p:ph idx="1"/>
          </p:nvPr>
        </p:nvSpPr>
        <p:spPr>
          <a:xfrm>
            <a:off x="628650" y="1403797"/>
            <a:ext cx="7886700" cy="4773166"/>
          </a:xfrm>
          <a:prstGeom prst="rect">
            <a:avLst/>
          </a:prstGeom>
          <a:noFill/>
          <a:ln>
            <a:noFill/>
          </a:ln>
        </p:spPr>
        <p:txBody>
          <a:bodyPr spcFirstLastPara="1" wrap="square" lIns="91425" tIns="45700" rIns="91425" bIns="45700" anchor="t" anchorCtr="0">
            <a:normAutofit fontScale="92500" lnSpcReduction="20000"/>
          </a:bodyPr>
          <a:lstStyle/>
          <a:p>
            <a:pPr marL="0" indent="0">
              <a:lnSpc>
                <a:spcPct val="150000"/>
              </a:lnSpc>
              <a:buClr>
                <a:schemeClr val="dk1"/>
              </a:buClr>
              <a:buSzPct val="100000"/>
              <a:buNone/>
            </a:pPr>
            <a:r>
              <a:rPr lang="en-US" dirty="0"/>
              <a:t>Watch “</a:t>
            </a:r>
            <a:r>
              <a:rPr lang="en-US" dirty="0">
                <a:hlinkClick r:id="rId3"/>
              </a:rPr>
              <a:t>A Home Visit with Julia’s Family</a:t>
            </a:r>
            <a:r>
              <a:rPr lang="en-US" dirty="0"/>
              <a:t>” then discuss the following questions; </a:t>
            </a:r>
          </a:p>
          <a:p>
            <a:pPr marL="228600" lvl="0" indent="-228600" algn="l" rtl="0">
              <a:lnSpc>
                <a:spcPct val="150000"/>
              </a:lnSpc>
              <a:spcBef>
                <a:spcPts val="1000"/>
              </a:spcBef>
              <a:spcAft>
                <a:spcPts val="0"/>
              </a:spcAft>
              <a:buClr>
                <a:schemeClr val="dk1"/>
              </a:buClr>
              <a:buSzPct val="100000"/>
              <a:buChar char="•"/>
            </a:pPr>
            <a:r>
              <a:rPr lang="en-US" dirty="0"/>
              <a:t>What characteristics of effective coaching did you see in this video example? </a:t>
            </a:r>
            <a:endParaRPr dirty="0"/>
          </a:p>
          <a:p>
            <a:pPr marL="228600" lvl="0" indent="-228600" algn="l" rtl="0">
              <a:lnSpc>
                <a:spcPct val="150000"/>
              </a:lnSpc>
              <a:spcBef>
                <a:spcPts val="1000"/>
              </a:spcBef>
              <a:spcAft>
                <a:spcPts val="0"/>
              </a:spcAft>
              <a:buClr>
                <a:schemeClr val="dk1"/>
              </a:buClr>
              <a:buSzPct val="100000"/>
              <a:buChar char="•"/>
            </a:pPr>
            <a:r>
              <a:rPr lang="en-US" dirty="0"/>
              <a:t>How did the provider protect this mother’s role as primary throughout this session?</a:t>
            </a:r>
            <a:endParaRPr dirty="0"/>
          </a:p>
          <a:p>
            <a:pPr marL="228600" lvl="0" indent="-228600" algn="l" rtl="0">
              <a:lnSpc>
                <a:spcPct val="150000"/>
              </a:lnSpc>
              <a:spcBef>
                <a:spcPts val="1000"/>
              </a:spcBef>
              <a:spcAft>
                <a:spcPts val="0"/>
              </a:spcAft>
              <a:buClr>
                <a:schemeClr val="dk1"/>
              </a:buClr>
              <a:buSzPct val="100000"/>
              <a:buChar char="•"/>
            </a:pPr>
            <a:r>
              <a:rPr lang="en-US" dirty="0"/>
              <a:t>How did she empower this mother to use interventions with her child after she left home?</a:t>
            </a: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16"/>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Activity: Coaching in Preschool Settings</a:t>
            </a:r>
            <a:endParaRPr dirty="0"/>
          </a:p>
        </p:txBody>
      </p:sp>
      <p:sp>
        <p:nvSpPr>
          <p:cNvPr id="164" name="Google Shape;164;p16"/>
          <p:cNvSpPr txBox="1">
            <a:spLocks noGrp="1"/>
          </p:cNvSpPr>
          <p:nvPr>
            <p:ph idx="1"/>
          </p:nvPr>
        </p:nvSpPr>
        <p:spPr>
          <a:xfrm>
            <a:off x="628650" y="1481069"/>
            <a:ext cx="7886700" cy="4695893"/>
          </a:xfrm>
          <a:prstGeom prst="rect">
            <a:avLst/>
          </a:prstGeom>
          <a:noFill/>
          <a:ln>
            <a:noFill/>
          </a:ln>
        </p:spPr>
        <p:txBody>
          <a:bodyPr spcFirstLastPara="1" wrap="square" lIns="91425" tIns="45700" rIns="91425" bIns="45700" anchor="t" anchorCtr="0">
            <a:normAutofit fontScale="92500"/>
          </a:bodyPr>
          <a:lstStyle/>
          <a:p>
            <a:pPr marL="0" lvl="0" indent="0" algn="l" rtl="0">
              <a:lnSpc>
                <a:spcPct val="150000"/>
              </a:lnSpc>
              <a:spcBef>
                <a:spcPts val="0"/>
              </a:spcBef>
              <a:spcAft>
                <a:spcPts val="0"/>
              </a:spcAft>
              <a:buClr>
                <a:schemeClr val="dk1"/>
              </a:buClr>
              <a:buSzPts val="2800"/>
              <a:buNone/>
            </a:pPr>
            <a:r>
              <a:rPr lang="en-US" dirty="0"/>
              <a:t>Refer to the next slide to watch “</a:t>
            </a:r>
            <a:r>
              <a:rPr lang="en-US" dirty="0">
                <a:hlinkClick r:id="rId3"/>
              </a:rPr>
              <a:t>Practice-Based Coaching Overview</a:t>
            </a:r>
            <a:r>
              <a:rPr lang="en-US" dirty="0"/>
              <a:t>” video, then refer to the following questions</a:t>
            </a:r>
          </a:p>
          <a:p>
            <a:pPr marL="228600" lvl="0" indent="-228600" algn="l" rtl="0">
              <a:lnSpc>
                <a:spcPct val="150000"/>
              </a:lnSpc>
              <a:spcBef>
                <a:spcPts val="1000"/>
              </a:spcBef>
              <a:spcAft>
                <a:spcPts val="0"/>
              </a:spcAft>
              <a:buClr>
                <a:schemeClr val="dk1"/>
              </a:buClr>
              <a:buSzPts val="2800"/>
              <a:buChar char="•"/>
            </a:pPr>
            <a:r>
              <a:rPr lang="en-US" dirty="0"/>
              <a:t>How does the use of this coaching model support the ability of these teachers to use inclusive practices?</a:t>
            </a:r>
            <a:endParaRPr dirty="0"/>
          </a:p>
          <a:p>
            <a:pPr marL="228600" lvl="0" indent="-228600" algn="l" rtl="0">
              <a:lnSpc>
                <a:spcPct val="150000"/>
              </a:lnSpc>
              <a:spcBef>
                <a:spcPts val="1000"/>
              </a:spcBef>
              <a:spcAft>
                <a:spcPts val="0"/>
              </a:spcAft>
              <a:buClr>
                <a:schemeClr val="dk1"/>
              </a:buClr>
              <a:buSzPts val="2800"/>
              <a:buChar char="•"/>
            </a:pPr>
            <a:r>
              <a:rPr lang="en-US" dirty="0"/>
              <a:t>What kind of collaboration did you see happening in these examples? </a:t>
            </a: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0"/>
            <a:ext cx="7886700" cy="1325563"/>
          </a:xfrm>
        </p:spPr>
        <p:txBody>
          <a:bodyPr>
            <a:normAutofit/>
          </a:bodyPr>
          <a:lstStyle/>
          <a:p>
            <a:pPr algn="ctr"/>
            <a:r>
              <a:rPr lang="en-US" sz="4000" dirty="0">
                <a:hlinkClick r:id="rId3"/>
              </a:rPr>
              <a:t>Video Activity: Coaching in Preschool Settings</a:t>
            </a:r>
            <a:endParaRPr lang="en-US" sz="4000" dirty="0"/>
          </a:p>
        </p:txBody>
      </p:sp>
      <p:pic>
        <p:nvPicPr>
          <p:cNvPr id="5" name="Picture 4">
            <a:hlinkClick r:id="rId4"/>
          </p:cNvPr>
          <p:cNvPicPr>
            <a:picLocks noChangeAspect="1"/>
          </p:cNvPicPr>
          <p:nvPr/>
        </p:nvPicPr>
        <p:blipFill rotWithShape="1">
          <a:blip r:embed="rId5"/>
          <a:srcRect l="14877" r="950" b="1129"/>
          <a:stretch/>
        </p:blipFill>
        <p:spPr>
          <a:xfrm>
            <a:off x="1605865" y="1325563"/>
            <a:ext cx="5932268" cy="4068370"/>
          </a:xfrm>
          <a:prstGeom prst="rect">
            <a:avLst/>
          </a:prstGeom>
        </p:spPr>
      </p:pic>
      <p:sp>
        <p:nvSpPr>
          <p:cNvPr id="6" name="Rectangle 5"/>
          <p:cNvSpPr/>
          <p:nvPr/>
        </p:nvSpPr>
        <p:spPr>
          <a:xfrm>
            <a:off x="2285999" y="5499624"/>
            <a:ext cx="4572000" cy="276999"/>
          </a:xfrm>
          <a:prstGeom prst="rect">
            <a:avLst/>
          </a:prstGeom>
        </p:spPr>
        <p:txBody>
          <a:bodyPr>
            <a:spAutoFit/>
          </a:bodyPr>
          <a:lstStyle/>
          <a:p>
            <a:pPr algn="ctr"/>
            <a:r>
              <a:rPr lang="en-US" sz="1200" dirty="0">
                <a:latin typeface="+mn-lt"/>
                <a:hlinkClick r:id="rId4"/>
              </a:rPr>
              <a:t>https://view.vzaar.com/21959855/player?apiOn=true&amp;GAOn=true</a:t>
            </a:r>
            <a:r>
              <a:rPr lang="en-US" sz="1200" dirty="0">
                <a:latin typeface="+mn-lt"/>
              </a:rPr>
              <a:t> </a:t>
            </a:r>
          </a:p>
        </p:txBody>
      </p:sp>
    </p:spTree>
    <p:extLst>
      <p:ext uri="{BB962C8B-B14F-4D97-AF65-F5344CB8AC3E}">
        <p14:creationId xmlns:p14="http://schemas.microsoft.com/office/powerpoint/2010/main" val="41876392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17"/>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References and Resources</a:t>
            </a:r>
            <a:endParaRPr dirty="0"/>
          </a:p>
        </p:txBody>
      </p:sp>
      <p:sp>
        <p:nvSpPr>
          <p:cNvPr id="170" name="Google Shape;170;p17"/>
          <p:cNvSpPr txBox="1">
            <a:spLocks noGrp="1"/>
          </p:cNvSpPr>
          <p:nvPr>
            <p:ph idx="1"/>
          </p:nvPr>
        </p:nvSpPr>
        <p:spPr>
          <a:xfrm>
            <a:off x="628650" y="1571223"/>
            <a:ext cx="7886700" cy="4605740"/>
          </a:xfrm>
          <a:prstGeom prst="rect">
            <a:avLst/>
          </a:prstGeom>
          <a:noFill/>
          <a:ln>
            <a:noFill/>
          </a:ln>
        </p:spPr>
        <p:txBody>
          <a:bodyPr spcFirstLastPara="1" wrap="square" lIns="91425" tIns="45700" rIns="91425" bIns="45700" anchor="t" anchorCtr="0">
            <a:normAutofit fontScale="70000" lnSpcReduction="20000"/>
          </a:bodyPr>
          <a:lstStyle/>
          <a:p>
            <a:pPr marL="228600" lvl="0" indent="-228600" algn="l" rtl="0">
              <a:lnSpc>
                <a:spcPct val="170000"/>
              </a:lnSpc>
              <a:spcBef>
                <a:spcPts val="0"/>
              </a:spcBef>
              <a:spcAft>
                <a:spcPts val="0"/>
              </a:spcAft>
              <a:buClr>
                <a:schemeClr val="dk1"/>
              </a:buClr>
              <a:buSzPct val="100000"/>
              <a:buChar char="•"/>
            </a:pPr>
            <a:r>
              <a:rPr lang="en-US" dirty="0" err="1"/>
              <a:t>Althoff</a:t>
            </a:r>
            <a:r>
              <a:rPr lang="en-US" dirty="0"/>
              <a:t>, Colleen E; </a:t>
            </a:r>
            <a:r>
              <a:rPr lang="en-US" dirty="0" err="1"/>
              <a:t>Dammann</a:t>
            </a:r>
            <a:r>
              <a:rPr lang="en-US" dirty="0"/>
              <a:t>, C., et al. (2019). </a:t>
            </a:r>
            <a:r>
              <a:rPr lang="en-US" i="1" dirty="0"/>
              <a:t>Parent-Mediated Interventions for Children With Autism Spectrum Disorder: A Systematic Review. </a:t>
            </a:r>
            <a:r>
              <a:rPr lang="en-US" dirty="0"/>
              <a:t>The American  Journal of Occupational Therapy, 73(3)</a:t>
            </a:r>
            <a:endParaRPr dirty="0"/>
          </a:p>
          <a:p>
            <a:pPr marL="228600" lvl="0" indent="-228600" algn="l" rtl="0">
              <a:lnSpc>
                <a:spcPct val="170000"/>
              </a:lnSpc>
              <a:spcBef>
                <a:spcPts val="1000"/>
              </a:spcBef>
              <a:spcAft>
                <a:spcPts val="0"/>
              </a:spcAft>
              <a:buClr>
                <a:schemeClr val="dk1"/>
              </a:buClr>
              <a:buSzPct val="100000"/>
              <a:buChar char="•"/>
            </a:pPr>
            <a:r>
              <a:rPr lang="en-US" dirty="0" err="1"/>
              <a:t>Artman</a:t>
            </a:r>
            <a:r>
              <a:rPr lang="en-US" dirty="0"/>
              <a:t>-Meeker, K., Fettig, A. et al., (2015). </a:t>
            </a:r>
            <a:r>
              <a:rPr lang="en-US" dirty="0">
                <a:hlinkClick r:id="rId3"/>
              </a:rPr>
              <a:t>Applying an evidence-based framework to the early childhood coaching literature</a:t>
            </a:r>
            <a:r>
              <a:rPr lang="en-US" dirty="0"/>
              <a:t>. </a:t>
            </a:r>
            <a:r>
              <a:rPr lang="en-US" i="1" dirty="0"/>
              <a:t>Topics in Early Childhood Special Education, 35(3) </a:t>
            </a:r>
            <a:r>
              <a:rPr lang="en-US" dirty="0"/>
              <a:t>pp.183-196</a:t>
            </a:r>
            <a:endParaRPr dirty="0"/>
          </a:p>
          <a:p>
            <a:pPr marL="228600" lvl="0" indent="-228600" algn="l" rtl="0">
              <a:lnSpc>
                <a:spcPct val="150000"/>
              </a:lnSpc>
              <a:spcBef>
                <a:spcPts val="1000"/>
              </a:spcBef>
              <a:spcAft>
                <a:spcPts val="0"/>
              </a:spcAft>
              <a:buClr>
                <a:schemeClr val="dk1"/>
              </a:buClr>
              <a:buSzPct val="100000"/>
              <a:buChar char="•"/>
            </a:pPr>
            <a:r>
              <a:rPr lang="en-US" u="sng" dirty="0">
                <a:solidFill>
                  <a:schemeClr val="hlink"/>
                </a:solidFill>
                <a:hlinkClick r:id="rId4"/>
              </a:rPr>
              <a:t>Division for Early Childhood of the Council of Exceptional Children: DEC Recommended Practices</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2"/>
          <p:cNvSpPr txBox="1">
            <a:spLocks noGrp="1"/>
          </p:cNvSpPr>
          <p:nvPr>
            <p:ph type="title"/>
          </p:nvPr>
        </p:nvSpPr>
        <p:spPr>
          <a:xfrm>
            <a:off x="628650" y="210381"/>
            <a:ext cx="78867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kern="1200" dirty="0">
                <a:latin typeface="Calibri" panose="020F0502020204030204" pitchFamily="34" charset="0"/>
                <a:ea typeface="+mj-ea"/>
                <a:cs typeface="Calibri" panose="020F0502020204030204" pitchFamily="34" charset="0"/>
              </a:rPr>
              <a:t>Standard</a:t>
            </a:r>
            <a:r>
              <a:rPr lang="en-US" sz="3600" dirty="0">
                <a:solidFill>
                  <a:schemeClr val="dk1"/>
                </a:solidFill>
                <a:latin typeface="Calibri" panose="020F0502020204030204" pitchFamily="34" charset="0"/>
                <a:cs typeface="Calibri" panose="020F0502020204030204" pitchFamily="34" charset="0"/>
                <a:sym typeface="Calibri"/>
              </a:rPr>
              <a:t> </a:t>
            </a:r>
            <a:r>
              <a:rPr lang="en-US" sz="3600" dirty="0">
                <a:latin typeface="Calibri" panose="020F0502020204030204" pitchFamily="34" charset="0"/>
                <a:cs typeface="Calibri" panose="020F0502020204030204" pitchFamily="34" charset="0"/>
                <a:sym typeface="Calibri"/>
              </a:rPr>
              <a:t>6</a:t>
            </a:r>
            <a:endParaRPr sz="3600" kern="1200" dirty="0">
              <a:latin typeface="Calibri" panose="020F0502020204030204" pitchFamily="34" charset="0"/>
              <a:ea typeface="+mj-ea"/>
              <a:cs typeface="Calibri" panose="020F0502020204030204" pitchFamily="34" charset="0"/>
            </a:endParaRPr>
          </a:p>
        </p:txBody>
      </p:sp>
      <p:sp>
        <p:nvSpPr>
          <p:cNvPr id="59" name="Google Shape;59;p2"/>
          <p:cNvSpPr txBox="1">
            <a:spLocks noGrp="1"/>
          </p:cNvSpPr>
          <p:nvPr>
            <p:ph idx="1"/>
          </p:nvPr>
        </p:nvSpPr>
        <p:spPr>
          <a:xfrm>
            <a:off x="546442" y="1069144"/>
            <a:ext cx="8051116" cy="4855111"/>
          </a:xfrm>
          <a:prstGeom prst="rect">
            <a:avLst/>
          </a:prstGeom>
          <a:noFill/>
          <a:ln>
            <a:noFill/>
          </a:ln>
        </p:spPr>
        <p:txBody>
          <a:bodyPr spcFirstLastPara="1" wrap="square" lIns="91425" tIns="45700" rIns="91425" bIns="45700" anchor="t" anchorCtr="0">
            <a:normAutofit fontScale="77500" lnSpcReduction="20000"/>
          </a:bodyPr>
          <a:lstStyle/>
          <a:p>
            <a:pPr marL="0" lvl="0" indent="0">
              <a:lnSpc>
                <a:spcPct val="150000"/>
              </a:lnSpc>
              <a:spcBef>
                <a:spcPts val="0"/>
              </a:spcBef>
              <a:buClr>
                <a:schemeClr val="dk1"/>
              </a:buClr>
              <a:buSzPct val="100000"/>
              <a:buNone/>
            </a:pPr>
            <a:r>
              <a:rPr lang="en-US" dirty="0"/>
              <a:t>Candidates plan and implement intentional, systematic, evidence-based, responsive interactions, interventions, and instruction to support all children’s learning and development across all developmental and content domains in partnership with families and other professionals. Candidates facilitate equitable access and participation for all children and families within natural and inclusive environments through culturally responsive and affirming practices and relationships. Candidates use data-based decision-making to plan for, adapt, and improve interactions, interventions, and instruction to ensure fidelity of implementation. </a:t>
            </a:r>
            <a:endParaRPr dirty="0"/>
          </a:p>
        </p:txBody>
      </p:sp>
    </p:spTree>
    <p:extLst>
      <p:ext uri="{BB962C8B-B14F-4D97-AF65-F5344CB8AC3E}">
        <p14:creationId xmlns:p14="http://schemas.microsoft.com/office/powerpoint/2010/main" val="18886805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18"/>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spcBef>
                <a:spcPts val="0"/>
              </a:spcBef>
              <a:buClr>
                <a:srgbClr val="000000"/>
              </a:buClr>
              <a:buSzPts val="3600"/>
            </a:pPr>
            <a:r>
              <a:rPr lang="en-US" dirty="0"/>
              <a:t>References and Resources</a:t>
            </a:r>
            <a:endParaRPr dirty="0"/>
          </a:p>
        </p:txBody>
      </p:sp>
      <p:sp>
        <p:nvSpPr>
          <p:cNvPr id="176" name="Google Shape;176;p18"/>
          <p:cNvSpPr txBox="1">
            <a:spLocks noGrp="1"/>
          </p:cNvSpPr>
          <p:nvPr>
            <p:ph idx="1"/>
          </p:nvPr>
        </p:nvSpPr>
        <p:spPr>
          <a:xfrm>
            <a:off x="628650" y="1536573"/>
            <a:ext cx="7886700" cy="4618619"/>
          </a:xfrm>
          <a:prstGeom prst="rect">
            <a:avLst/>
          </a:prstGeom>
          <a:noFill/>
          <a:ln>
            <a:noFill/>
          </a:ln>
        </p:spPr>
        <p:txBody>
          <a:bodyPr spcFirstLastPara="1" wrap="square" lIns="91425" tIns="45700" rIns="91425" bIns="45700" anchor="t" anchorCtr="0">
            <a:normAutofit fontScale="77500" lnSpcReduction="20000"/>
          </a:bodyPr>
          <a:lstStyle/>
          <a:p>
            <a:pPr marL="228600" lvl="0" indent="-228600" algn="l" rtl="0">
              <a:lnSpc>
                <a:spcPct val="150000"/>
              </a:lnSpc>
              <a:spcBef>
                <a:spcPts val="0"/>
              </a:spcBef>
              <a:spcAft>
                <a:spcPts val="0"/>
              </a:spcAft>
              <a:buClr>
                <a:schemeClr val="dk1"/>
              </a:buClr>
              <a:buSzPct val="100000"/>
              <a:buChar char="•"/>
            </a:pPr>
            <a:r>
              <a:rPr lang="en-US" dirty="0"/>
              <a:t>Dunst, C.J., </a:t>
            </a:r>
            <a:r>
              <a:rPr lang="en-US" dirty="0" err="1"/>
              <a:t>Bruder</a:t>
            </a:r>
            <a:r>
              <a:rPr lang="en-US" dirty="0"/>
              <a:t>, M.B. &amp; Hamby, D.W. (2019). </a:t>
            </a:r>
            <a:r>
              <a:rPr lang="en-US" u="sng" dirty="0" err="1">
                <a:solidFill>
                  <a:schemeClr val="hlink"/>
                </a:solidFill>
                <a:hlinkClick r:id="rId3"/>
              </a:rPr>
              <a:t>Metasynthesis</a:t>
            </a:r>
            <a:r>
              <a:rPr lang="en-US" u="sng" dirty="0">
                <a:solidFill>
                  <a:schemeClr val="hlink"/>
                </a:solidFill>
                <a:hlinkClick r:id="rId3"/>
              </a:rPr>
              <a:t> of </a:t>
            </a:r>
            <a:r>
              <a:rPr lang="en-US" u="sng" dirty="0" err="1">
                <a:solidFill>
                  <a:schemeClr val="hlink"/>
                </a:solidFill>
                <a:hlinkClick r:id="rId3"/>
              </a:rPr>
              <a:t>Inservice</a:t>
            </a:r>
            <a:r>
              <a:rPr lang="en-US" u="sng" dirty="0">
                <a:solidFill>
                  <a:schemeClr val="hlink"/>
                </a:solidFill>
                <a:hlinkClick r:id="rId3"/>
              </a:rPr>
              <a:t> Professional Development Research: Features Associated with Positive Educator and Student Outcomes</a:t>
            </a:r>
            <a:r>
              <a:rPr lang="en-US" dirty="0"/>
              <a:t>. Early Childhood Personnel Center website</a:t>
            </a:r>
            <a:endParaRPr dirty="0"/>
          </a:p>
          <a:p>
            <a:pPr marL="228600" lvl="0" indent="-228600" algn="l" rtl="0">
              <a:lnSpc>
                <a:spcPct val="170000"/>
              </a:lnSpc>
              <a:spcBef>
                <a:spcPts val="1000"/>
              </a:spcBef>
              <a:spcAft>
                <a:spcPts val="0"/>
              </a:spcAft>
              <a:buClr>
                <a:schemeClr val="dk1"/>
              </a:buClr>
              <a:buSzPct val="100000"/>
              <a:buChar char="•"/>
            </a:pPr>
            <a:r>
              <a:rPr lang="en-US" dirty="0" err="1"/>
              <a:t>Hanft</a:t>
            </a:r>
            <a:r>
              <a:rPr lang="en-US" dirty="0"/>
              <a:t>, B.E., Rush, D.D., &amp; Shelden, M.L. (2004). </a:t>
            </a:r>
            <a:r>
              <a:rPr lang="en-US" i="1" dirty="0">
                <a:hlinkClick r:id="rId4"/>
              </a:rPr>
              <a:t>Coaching families and colleagues in early childhood</a:t>
            </a:r>
            <a:r>
              <a:rPr lang="en-US" dirty="0"/>
              <a:t>. Baltimore, MD: Brookes.</a:t>
            </a:r>
            <a:endParaRPr dirty="0"/>
          </a:p>
          <a:p>
            <a:pPr marL="228600" lvl="0" indent="-228600" algn="l" rtl="0">
              <a:lnSpc>
                <a:spcPct val="170000"/>
              </a:lnSpc>
              <a:spcBef>
                <a:spcPts val="1000"/>
              </a:spcBef>
              <a:spcAft>
                <a:spcPts val="0"/>
              </a:spcAft>
              <a:buClr>
                <a:schemeClr val="dk1"/>
              </a:buClr>
              <a:buSzPct val="100000"/>
              <a:buChar char="•"/>
            </a:pPr>
            <a:r>
              <a:rPr lang="en-US" dirty="0" err="1"/>
              <a:t>Inbar-Furst</a:t>
            </a:r>
            <a:r>
              <a:rPr lang="en-US" dirty="0"/>
              <a:t>, H., Douglas, S.N. &amp; </a:t>
            </a:r>
            <a:r>
              <a:rPr lang="en-US" dirty="0" err="1"/>
              <a:t>Meadan</a:t>
            </a:r>
            <a:r>
              <a:rPr lang="en-US" dirty="0"/>
              <a:t>, H. </a:t>
            </a:r>
            <a:r>
              <a:rPr lang="en-US" dirty="0">
                <a:hlinkClick r:id="rId5"/>
              </a:rPr>
              <a:t>Promoting Caregiver Coaching Practices Within Early Intervention: Reflection and Feedback</a:t>
            </a:r>
            <a:r>
              <a:rPr lang="en-US" i="1" dirty="0">
                <a:hlinkClick r:id="rId5"/>
              </a:rPr>
              <a:t>. </a:t>
            </a:r>
            <a:r>
              <a:rPr lang="en-US" i="1" dirty="0"/>
              <a:t>Early Childhood Education  Journal</a:t>
            </a:r>
            <a:r>
              <a:rPr lang="en-US" dirty="0"/>
              <a:t> 48, 21–27 (2020)</a:t>
            </a:r>
            <a:endParaRPr dirty="0"/>
          </a:p>
          <a:p>
            <a:pPr marL="228600" lvl="0" indent="-90804" algn="l" rtl="0">
              <a:lnSpc>
                <a:spcPct val="170000"/>
              </a:lnSpc>
              <a:spcBef>
                <a:spcPts val="1000"/>
              </a:spcBef>
              <a:spcAft>
                <a:spcPts val="0"/>
              </a:spcAft>
              <a:buClr>
                <a:schemeClr val="dk1"/>
              </a:buClr>
              <a:buSzPct val="100000"/>
              <a:buNone/>
            </a:pPr>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19"/>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References and Resources</a:t>
            </a:r>
            <a:endParaRPr dirty="0"/>
          </a:p>
        </p:txBody>
      </p:sp>
      <p:sp>
        <p:nvSpPr>
          <p:cNvPr id="182" name="Google Shape;182;p19"/>
          <p:cNvSpPr txBox="1">
            <a:spLocks noGrp="1"/>
          </p:cNvSpPr>
          <p:nvPr>
            <p:ph idx="1"/>
          </p:nvPr>
        </p:nvSpPr>
        <p:spPr>
          <a:xfrm>
            <a:off x="628650" y="1558344"/>
            <a:ext cx="7886700" cy="4750965"/>
          </a:xfrm>
          <a:prstGeom prst="rect">
            <a:avLst/>
          </a:prstGeom>
          <a:noFill/>
          <a:ln>
            <a:noFill/>
          </a:ln>
        </p:spPr>
        <p:txBody>
          <a:bodyPr spcFirstLastPara="1" wrap="square" lIns="91425" tIns="45700" rIns="91425" bIns="45700" anchor="t" anchorCtr="0">
            <a:normAutofit fontScale="92500"/>
          </a:bodyPr>
          <a:lstStyle/>
          <a:p>
            <a:pPr marL="228600" lvl="0" indent="-228600" algn="l" rtl="0">
              <a:lnSpc>
                <a:spcPct val="150000"/>
              </a:lnSpc>
              <a:spcBef>
                <a:spcPts val="0"/>
              </a:spcBef>
              <a:spcAft>
                <a:spcPts val="0"/>
              </a:spcAft>
              <a:buClr>
                <a:schemeClr val="dk1"/>
              </a:buClr>
              <a:buSzPct val="100000"/>
              <a:buChar char="•"/>
            </a:pPr>
            <a:r>
              <a:rPr lang="en-US" dirty="0"/>
              <a:t>Kemp, P. &amp; Turnbull, A.P. (2014). </a:t>
            </a:r>
            <a:r>
              <a:rPr lang="en-US" dirty="0">
                <a:hlinkClick r:id="rId3"/>
              </a:rPr>
              <a:t>Coaching with parents in early intervention: an interdisciplinary approach. </a:t>
            </a:r>
            <a:r>
              <a:rPr lang="en-US" i="1" dirty="0"/>
              <a:t>Infants &amp; Young Children</a:t>
            </a:r>
            <a:r>
              <a:rPr lang="en-US" dirty="0"/>
              <a:t>, 27(4) pp.305-324</a:t>
            </a:r>
            <a:endParaRPr dirty="0"/>
          </a:p>
          <a:p>
            <a:pPr marL="228600" lvl="0" indent="-228600" algn="l" rtl="0">
              <a:lnSpc>
                <a:spcPct val="150000"/>
              </a:lnSpc>
              <a:spcBef>
                <a:spcPts val="1000"/>
              </a:spcBef>
              <a:spcAft>
                <a:spcPts val="0"/>
              </a:spcAft>
              <a:buClr>
                <a:schemeClr val="dk1"/>
              </a:buClr>
              <a:buSzPct val="100000"/>
              <a:buChar char="•"/>
            </a:pPr>
            <a:r>
              <a:rPr lang="en-US" dirty="0"/>
              <a:t>Mahoney, G. J., &amp; MacDonald, J. (2007). </a:t>
            </a:r>
            <a:r>
              <a:rPr lang="en-US" i="1" dirty="0"/>
              <a:t>Autism and developmental delays in young children: The responsive teaching curriculum for parents and professionals</a:t>
            </a:r>
            <a:r>
              <a:rPr lang="en-US" dirty="0"/>
              <a:t>. Austin, TX: Pro-Ed.</a:t>
            </a:r>
            <a:endParaRPr dirty="0"/>
          </a:p>
          <a:p>
            <a:pPr marL="0" lvl="0" indent="0"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20"/>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spcBef>
                <a:spcPts val="0"/>
              </a:spcBef>
              <a:buClr>
                <a:srgbClr val="000000"/>
              </a:buClr>
              <a:buSzPts val="3600"/>
            </a:pPr>
            <a:r>
              <a:rPr lang="en-US"/>
              <a:t>References and Resources</a:t>
            </a:r>
            <a:endParaRPr dirty="0"/>
          </a:p>
        </p:txBody>
      </p:sp>
      <p:sp>
        <p:nvSpPr>
          <p:cNvPr id="188" name="Google Shape;188;p20"/>
          <p:cNvSpPr txBox="1">
            <a:spLocks noGrp="1"/>
          </p:cNvSpPr>
          <p:nvPr>
            <p:ph idx="1"/>
          </p:nvPr>
        </p:nvSpPr>
        <p:spPr>
          <a:xfrm>
            <a:off x="628650" y="1519707"/>
            <a:ext cx="7886700" cy="4657256"/>
          </a:xfrm>
          <a:prstGeom prst="rect">
            <a:avLst/>
          </a:prstGeom>
          <a:noFill/>
          <a:ln>
            <a:noFill/>
          </a:ln>
        </p:spPr>
        <p:txBody>
          <a:bodyPr spcFirstLastPara="1" wrap="square" lIns="91425" tIns="45700" rIns="91425" bIns="45700" anchor="t" anchorCtr="0">
            <a:normAutofit fontScale="92500"/>
          </a:bodyPr>
          <a:lstStyle/>
          <a:p>
            <a:pPr marL="228600" lvl="0" indent="-228600" algn="l" rtl="0">
              <a:lnSpc>
                <a:spcPct val="150000"/>
              </a:lnSpc>
              <a:spcBef>
                <a:spcPts val="0"/>
              </a:spcBef>
              <a:spcAft>
                <a:spcPts val="0"/>
              </a:spcAft>
              <a:buClr>
                <a:schemeClr val="dk1"/>
              </a:buClr>
              <a:buSzPct val="100000"/>
              <a:buChar char="•"/>
            </a:pPr>
            <a:r>
              <a:rPr lang="en-US" dirty="0" err="1"/>
              <a:t>Meadan</a:t>
            </a:r>
            <a:r>
              <a:rPr lang="en-US" dirty="0"/>
              <a:t>, H., Snodgrass, M. R., Meyer, L. E., Fisher, K. W., Chung, M. Y., &amp; Halle, J. W. (2016). </a:t>
            </a:r>
            <a:r>
              <a:rPr lang="en-US" dirty="0">
                <a:hlinkClick r:id="rId3"/>
              </a:rPr>
              <a:t>Internet-based parent-implemented intervention for young children with autism: A pilot study.</a:t>
            </a:r>
            <a:r>
              <a:rPr lang="en-US" dirty="0"/>
              <a:t> </a:t>
            </a:r>
            <a:r>
              <a:rPr lang="en-US" i="1" dirty="0"/>
              <a:t>Journal of Early Intervention,38</a:t>
            </a:r>
            <a:r>
              <a:rPr lang="en-US" dirty="0"/>
              <a:t>(1), 3–23</a:t>
            </a:r>
            <a:endParaRPr dirty="0"/>
          </a:p>
          <a:p>
            <a:pPr marL="228600" lvl="0" indent="-228600" algn="l" rtl="0">
              <a:lnSpc>
                <a:spcPct val="150000"/>
              </a:lnSpc>
              <a:spcBef>
                <a:spcPts val="1000"/>
              </a:spcBef>
              <a:spcAft>
                <a:spcPts val="0"/>
              </a:spcAft>
              <a:buClr>
                <a:schemeClr val="dk1"/>
              </a:buClr>
              <a:buSzPct val="100000"/>
              <a:buChar char="•"/>
            </a:pPr>
            <a:r>
              <a:rPr lang="en-US" dirty="0"/>
              <a:t>Rush, D., &amp; Shelden, M. (2011). </a:t>
            </a:r>
            <a:r>
              <a:rPr lang="en-US" i="1" dirty="0"/>
              <a:t>The early childhood coaching handbook</a:t>
            </a:r>
            <a:r>
              <a:rPr lang="en-US" dirty="0"/>
              <a:t>. Baltimore, MD: Brookes Publishing</a:t>
            </a:r>
            <a:endParaRPr dirty="0"/>
          </a:p>
          <a:p>
            <a:pPr marL="228600" lvl="0" indent="-64135"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79;p34">
            <a:extLst>
              <a:ext uri="{FF2B5EF4-FFF2-40B4-BE49-F238E27FC236}">
                <a16:creationId xmlns:a16="http://schemas.microsoft.com/office/drawing/2014/main" id="{9159346A-6909-48A0-B5D4-B8C34400CD5D}"/>
              </a:ext>
            </a:extLst>
          </p:cNvPr>
          <p:cNvSpPr txBox="1">
            <a:spLocks/>
          </p:cNvSpPr>
          <p:nvPr/>
        </p:nvSpPr>
        <p:spPr>
          <a:xfrm>
            <a:off x="628650" y="428921"/>
            <a:ext cx="7886700" cy="1325563"/>
          </a:xfrm>
          <a:prstGeom prst="rect">
            <a:avLst/>
          </a:prstGeom>
          <a:noFill/>
          <a:ln>
            <a:noFill/>
          </a:ln>
        </p:spPr>
        <p:txBody>
          <a:bodyPr spcFirstLastPara="1" wrap="square" lIns="91425" tIns="45700" rIns="91425" bIns="45700" anchor="ctr" anchorCtr="0">
            <a:normAutofit/>
          </a:bodyPr>
          <a:lstStyle>
            <a:lvl1pPr algn="l" defTabSz="914400" rtl="0" eaLnBrk="1" latinLnBrk="0" hangingPunct="1">
              <a:lnSpc>
                <a:spcPct val="90000"/>
              </a:lnSpc>
              <a:spcBef>
                <a:spcPct val="0"/>
              </a:spcBef>
              <a:buNone/>
              <a:defRPr sz="4400" b="1" kern="1200">
                <a:solidFill>
                  <a:srgbClr val="121F88"/>
                </a:solidFill>
                <a:latin typeface="+mj-lt"/>
                <a:ea typeface="+mj-ea"/>
                <a:cs typeface="+mj-cs"/>
              </a:defRPr>
            </a:lvl1pPr>
          </a:lstStyle>
          <a:p>
            <a:pPr algn="ctr">
              <a:spcBef>
                <a:spcPts val="0"/>
              </a:spcBef>
              <a:buClr>
                <a:schemeClr val="dk1"/>
              </a:buClr>
              <a:buSzPts val="3600"/>
              <a:buFont typeface="Calibri"/>
              <a:buNone/>
            </a:pPr>
            <a:r>
              <a:rPr lang="en-US" sz="3600" dirty="0">
                <a:latin typeface="Calibri" panose="020F0502020204030204" pitchFamily="34" charset="0"/>
                <a:cs typeface="Calibri" panose="020F0502020204030204" pitchFamily="34" charset="0"/>
              </a:rPr>
              <a:t>Disclaimer</a:t>
            </a:r>
            <a:endParaRPr lang="en-US" dirty="0"/>
          </a:p>
        </p:txBody>
      </p:sp>
    </p:spTree>
    <p:extLst>
      <p:ext uri="{BB962C8B-B14F-4D97-AF65-F5344CB8AC3E}">
        <p14:creationId xmlns:p14="http://schemas.microsoft.com/office/powerpoint/2010/main" val="1173822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Component 6.6</a:t>
            </a:r>
            <a:endParaRPr dirty="0"/>
          </a:p>
        </p:txBody>
      </p:sp>
      <p:sp>
        <p:nvSpPr>
          <p:cNvPr id="70" name="Google Shape;70;p2"/>
          <p:cNvSpPr txBox="1">
            <a:spLocks noGrp="1"/>
          </p:cNvSpPr>
          <p:nvPr>
            <p:ph idx="1"/>
          </p:nvPr>
        </p:nvSpPr>
        <p:spPr>
          <a:xfrm>
            <a:off x="628650" y="1384300"/>
            <a:ext cx="7886700" cy="4792663"/>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Component 6.6: Candidates use responsive interactions, interventions, and instruction with sufficient intensity and types of support across activities, routines, and environments to promote child learning and development and facilitate access, participation, and engagement in natural environments and inclusive settings. </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Objectives</a:t>
            </a:r>
            <a:endParaRPr dirty="0"/>
          </a:p>
        </p:txBody>
      </p:sp>
      <p:sp>
        <p:nvSpPr>
          <p:cNvPr id="77" name="Google Shape;77;p3"/>
          <p:cNvSpPr txBox="1">
            <a:spLocks noGrp="1"/>
          </p:cNvSpPr>
          <p:nvPr>
            <p:ph idx="1"/>
          </p:nvPr>
        </p:nvSpPr>
        <p:spPr>
          <a:xfrm>
            <a:off x="628650" y="1387011"/>
            <a:ext cx="7886700" cy="4789952"/>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dirty="0"/>
              <a:t>Describe how to use responsive interactions, interventions, and instruction with sufficient intensity and types of support across activities, routines, and environments to promote child learning and development</a:t>
            </a:r>
            <a:endParaRPr dirty="0"/>
          </a:p>
          <a:p>
            <a:pPr marL="228600" lvl="0" indent="-228600" algn="l" rtl="0">
              <a:lnSpc>
                <a:spcPct val="90000"/>
              </a:lnSpc>
              <a:spcBef>
                <a:spcPts val="1000"/>
              </a:spcBef>
              <a:spcAft>
                <a:spcPts val="0"/>
              </a:spcAft>
              <a:buClr>
                <a:schemeClr val="dk1"/>
              </a:buClr>
              <a:buSzPts val="2800"/>
              <a:buChar char="•"/>
            </a:pPr>
            <a:r>
              <a:rPr lang="en-US" dirty="0"/>
              <a:t>Describe how to use responsive interactions, interventions, and instruction to promote child learning and development and facilitate access, participation, and engagement in natural environments and inclusive settings. </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4"/>
          <p:cNvSpPr txBox="1">
            <a:spLocks noGrp="1"/>
          </p:cNvSpPr>
          <p:nvPr>
            <p:ph type="title"/>
          </p:nvPr>
        </p:nvSpPr>
        <p:spPr>
          <a:xfrm>
            <a:off x="0" y="0"/>
            <a:ext cx="9144000" cy="1690689"/>
          </a:xfrm>
          <a:prstGeom prst="rect">
            <a:avLst/>
          </a:prstGeom>
          <a:noFill/>
          <a:ln>
            <a:noFill/>
          </a:ln>
        </p:spPr>
        <p:txBody>
          <a:bodyPr spcFirstLastPara="1" wrap="square" lIns="91425" tIns="45700" rIns="91425" bIns="45700" anchor="ctr" anchorCtr="0">
            <a:normAutofit/>
          </a:bodyPr>
          <a:lstStyle/>
          <a:p>
            <a:pPr lvl="0" algn="ctr">
              <a:buSzPts val="3600"/>
            </a:pPr>
            <a:r>
              <a:rPr lang="en-US" sz="3600" dirty="0"/>
              <a:t>Why Responsive Practices/Interventions Across Settings Are Important</a:t>
            </a:r>
            <a:endParaRPr dirty="0"/>
          </a:p>
        </p:txBody>
      </p:sp>
      <p:sp>
        <p:nvSpPr>
          <p:cNvPr id="84" name="Google Shape;84;p4"/>
          <p:cNvSpPr txBox="1">
            <a:spLocks noGrp="1"/>
          </p:cNvSpPr>
          <p:nvPr>
            <p:ph idx="1"/>
          </p:nvPr>
        </p:nvSpPr>
        <p:spPr>
          <a:xfrm>
            <a:off x="628650" y="1545465"/>
            <a:ext cx="7886700" cy="4631498"/>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Sensitive and responsive interactional practices are the foundation for promoting the development of language, cognitive and emotional competence</a:t>
            </a:r>
            <a:endParaRPr dirty="0"/>
          </a:p>
          <a:p>
            <a:pPr marL="228600" lvl="0" indent="-228600" algn="l" rtl="0">
              <a:lnSpc>
                <a:spcPct val="150000"/>
              </a:lnSpc>
              <a:spcBef>
                <a:spcPts val="1000"/>
              </a:spcBef>
              <a:spcAft>
                <a:spcPts val="0"/>
              </a:spcAft>
              <a:buClr>
                <a:schemeClr val="dk1"/>
              </a:buClr>
              <a:buSzPts val="2800"/>
              <a:buChar char="•"/>
            </a:pPr>
            <a:r>
              <a:rPr lang="en-US" dirty="0"/>
              <a:t>Responsive environments, interventions, and instruction promote social learning and inclusion across settings for young children with disabilities</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Activity</a:t>
            </a:r>
            <a:br>
              <a:rPr lang="en-US" sz="3600" dirty="0"/>
            </a:br>
            <a:endParaRPr sz="3600" dirty="0"/>
          </a:p>
        </p:txBody>
      </p:sp>
      <p:sp>
        <p:nvSpPr>
          <p:cNvPr id="91" name="Google Shape;91;p5"/>
          <p:cNvSpPr txBox="1">
            <a:spLocks noGrp="1"/>
          </p:cNvSpPr>
          <p:nvPr>
            <p:ph idx="1"/>
          </p:nvPr>
        </p:nvSpPr>
        <p:spPr>
          <a:xfrm>
            <a:off x="628650" y="1300766"/>
            <a:ext cx="7886700" cy="4876197"/>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Break into partners/groups</a:t>
            </a:r>
            <a:endParaRPr dirty="0"/>
          </a:p>
          <a:p>
            <a:pPr marL="228600" lvl="0" indent="-228600" algn="l" rtl="0">
              <a:lnSpc>
                <a:spcPct val="150000"/>
              </a:lnSpc>
              <a:spcBef>
                <a:spcPts val="1000"/>
              </a:spcBef>
              <a:spcAft>
                <a:spcPts val="0"/>
              </a:spcAft>
              <a:buClr>
                <a:schemeClr val="dk1"/>
              </a:buClr>
              <a:buSzPts val="2800"/>
              <a:buChar char="•"/>
            </a:pPr>
            <a:r>
              <a:rPr lang="en-US" dirty="0"/>
              <a:t>One person will explain how to do something special they know how to do well to other members of the group so that they can do it too</a:t>
            </a:r>
            <a:endParaRPr dirty="0"/>
          </a:p>
          <a:p>
            <a:pPr marL="228600" lvl="0" indent="-228600" algn="l" rtl="0">
              <a:lnSpc>
                <a:spcPct val="150000"/>
              </a:lnSpc>
              <a:spcBef>
                <a:spcPts val="1000"/>
              </a:spcBef>
              <a:spcAft>
                <a:spcPts val="0"/>
              </a:spcAft>
              <a:buClr>
                <a:schemeClr val="dk1"/>
              </a:buClr>
              <a:buSzPts val="2800"/>
              <a:buChar char="•"/>
            </a:pPr>
            <a:r>
              <a:rPr lang="en-US" dirty="0"/>
              <a:t>Return to large group after 10 minutes</a:t>
            </a:r>
            <a:endParaRPr dirty="0"/>
          </a:p>
          <a:p>
            <a:pPr marL="0" lvl="0" indent="0" algn="l" rtl="0">
              <a:lnSpc>
                <a:spcPct val="90000"/>
              </a:lnSpc>
              <a:spcBef>
                <a:spcPts val="1000"/>
              </a:spcBef>
              <a:spcAft>
                <a:spcPts val="0"/>
              </a:spcAft>
              <a:buClr>
                <a:schemeClr val="dk1"/>
              </a:buClr>
              <a:buSzPts val="2800"/>
              <a:buNone/>
            </a:pPr>
            <a:endParaRPr dirty="0"/>
          </a:p>
          <a:p>
            <a:pPr marL="0" lvl="0" indent="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6"/>
          <p:cNvSpPr txBox="1">
            <a:spLocks noGrp="1"/>
          </p:cNvSpPr>
          <p:nvPr>
            <p:ph type="title"/>
          </p:nvPr>
        </p:nvSpPr>
        <p:spPr>
          <a:xfrm>
            <a:off x="0" y="0"/>
            <a:ext cx="9144000" cy="1690689"/>
          </a:xfrm>
          <a:prstGeom prst="rect">
            <a:avLst/>
          </a:prstGeom>
          <a:noFill/>
          <a:ln>
            <a:noFill/>
          </a:ln>
        </p:spPr>
        <p:txBody>
          <a:bodyPr spcFirstLastPara="1" wrap="square" lIns="91425" tIns="45700" rIns="91425" bIns="45700" anchor="ctr" anchorCtr="0">
            <a:normAutofit/>
          </a:bodyPr>
          <a:lstStyle/>
          <a:p>
            <a:pPr lvl="0" algn="ctr">
              <a:buClr>
                <a:srgbClr val="000000"/>
              </a:buClr>
              <a:buSzPts val="3600"/>
            </a:pPr>
            <a:r>
              <a:rPr lang="en-US" sz="3600" dirty="0"/>
              <a:t>Effective Implementation of Responsive Practices Across Settings</a:t>
            </a:r>
            <a:endParaRPr sz="3600" dirty="0"/>
          </a:p>
        </p:txBody>
      </p:sp>
      <p:sp>
        <p:nvSpPr>
          <p:cNvPr id="97" name="Google Shape;97;p6"/>
          <p:cNvSpPr txBox="1">
            <a:spLocks noGrp="1"/>
          </p:cNvSpPr>
          <p:nvPr>
            <p:ph idx="1"/>
          </p:nvPr>
        </p:nvSpPr>
        <p:spPr>
          <a:xfrm>
            <a:off x="628650" y="1596980"/>
            <a:ext cx="7886700" cy="4579983"/>
          </a:xfrm>
          <a:prstGeom prst="rect">
            <a:avLst/>
          </a:prstGeom>
          <a:noFill/>
          <a:ln>
            <a:noFill/>
          </a:ln>
        </p:spPr>
        <p:txBody>
          <a:bodyPr spcFirstLastPara="1" wrap="square" lIns="91425" tIns="45700" rIns="91425" bIns="45700" anchor="t" anchorCtr="0">
            <a:normAutofit fontScale="92500" lnSpcReduction="20000"/>
          </a:bodyPr>
          <a:lstStyle/>
          <a:p>
            <a:pPr marL="228600" lvl="0" indent="-228600" algn="l" rtl="0">
              <a:lnSpc>
                <a:spcPct val="150000"/>
              </a:lnSpc>
              <a:spcBef>
                <a:spcPts val="0"/>
              </a:spcBef>
              <a:spcAft>
                <a:spcPts val="0"/>
              </a:spcAft>
              <a:buClr>
                <a:schemeClr val="dk1"/>
              </a:buClr>
              <a:buSzPct val="100000"/>
              <a:buChar char="•"/>
            </a:pPr>
            <a:r>
              <a:rPr lang="en-US" dirty="0"/>
              <a:t>Adults who care for/teach children at home/preschool require active support to attain practice fidelity/fluency to implement evidence-based practices</a:t>
            </a:r>
            <a:endParaRPr dirty="0"/>
          </a:p>
          <a:p>
            <a:pPr marL="228600" lvl="0" indent="-228600" algn="l" rtl="0">
              <a:lnSpc>
                <a:spcPct val="150000"/>
              </a:lnSpc>
              <a:spcBef>
                <a:spcPts val="1000"/>
              </a:spcBef>
              <a:spcAft>
                <a:spcPts val="0"/>
              </a:spcAft>
              <a:buClr>
                <a:schemeClr val="dk1"/>
              </a:buClr>
              <a:buSzPct val="100000"/>
              <a:buChar char="•"/>
            </a:pPr>
            <a:r>
              <a:rPr lang="en-US" dirty="0"/>
              <a:t>Learn best in the context of positive and collaborative relationships</a:t>
            </a:r>
            <a:endParaRPr dirty="0"/>
          </a:p>
          <a:p>
            <a:pPr marL="228600" lvl="0" indent="-228600" algn="l" rtl="0">
              <a:lnSpc>
                <a:spcPct val="150000"/>
              </a:lnSpc>
              <a:spcBef>
                <a:spcPts val="1000"/>
              </a:spcBef>
              <a:spcAft>
                <a:spcPts val="0"/>
              </a:spcAft>
              <a:buClr>
                <a:schemeClr val="dk1"/>
              </a:buClr>
              <a:buSzPct val="100000"/>
              <a:buChar char="•"/>
            </a:pPr>
            <a:r>
              <a:rPr lang="en-US" dirty="0"/>
              <a:t>When teachers and families consistently embed evidence-based practices into all caregiving, play, and instructional routines, child outcomes are improved</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7"/>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How Do Adults Learn Best?</a:t>
            </a:r>
            <a:br>
              <a:rPr lang="en-US" sz="3600" dirty="0"/>
            </a:br>
            <a:endParaRPr sz="3600" dirty="0"/>
          </a:p>
        </p:txBody>
      </p:sp>
      <p:sp>
        <p:nvSpPr>
          <p:cNvPr id="104" name="Google Shape;104;p7"/>
          <p:cNvSpPr txBox="1">
            <a:spLocks noGrp="1"/>
          </p:cNvSpPr>
          <p:nvPr>
            <p:ph idx="1"/>
          </p:nvPr>
        </p:nvSpPr>
        <p:spPr>
          <a:xfrm>
            <a:off x="628650" y="1326524"/>
            <a:ext cx="7886700" cy="4850439"/>
          </a:xfrm>
          <a:prstGeom prst="rect">
            <a:avLst/>
          </a:prstGeom>
          <a:noFill/>
          <a:ln>
            <a:noFill/>
          </a:ln>
        </p:spPr>
        <p:txBody>
          <a:bodyPr spcFirstLastPara="1" wrap="square" lIns="91425" tIns="45700" rIns="91425" bIns="45700" anchor="t" anchorCtr="0">
            <a:normAutofit fontScale="92500" lnSpcReduction="10000"/>
          </a:bodyPr>
          <a:lstStyle/>
          <a:p>
            <a:pPr marL="0" lvl="0" indent="0" algn="ctr" rtl="0">
              <a:lnSpc>
                <a:spcPct val="150000"/>
              </a:lnSpc>
              <a:spcBef>
                <a:spcPts val="0"/>
              </a:spcBef>
              <a:spcAft>
                <a:spcPts val="0"/>
              </a:spcAft>
              <a:buClr>
                <a:schemeClr val="dk1"/>
              </a:buClr>
              <a:buSzPct val="100000"/>
              <a:buNone/>
            </a:pPr>
            <a:r>
              <a:rPr lang="en-US" dirty="0"/>
              <a:t>Principles of Adult Learning</a:t>
            </a:r>
            <a:endParaRPr dirty="0"/>
          </a:p>
          <a:p>
            <a:pPr marL="228600" lvl="0" indent="-228600" algn="l" rtl="0">
              <a:lnSpc>
                <a:spcPct val="150000"/>
              </a:lnSpc>
              <a:spcBef>
                <a:spcPts val="1000"/>
              </a:spcBef>
              <a:spcAft>
                <a:spcPts val="0"/>
              </a:spcAft>
              <a:buClr>
                <a:schemeClr val="dk1"/>
              </a:buClr>
              <a:buSzPct val="100000"/>
              <a:buChar char="•"/>
            </a:pPr>
            <a:r>
              <a:rPr lang="en-US" b="1" dirty="0"/>
              <a:t>Introduction</a:t>
            </a:r>
            <a:r>
              <a:rPr lang="en-US" dirty="0"/>
              <a:t>: explain the practice</a:t>
            </a:r>
            <a:endParaRPr dirty="0"/>
          </a:p>
          <a:p>
            <a:pPr marL="228600" lvl="0" indent="-228600" algn="l" rtl="0">
              <a:lnSpc>
                <a:spcPct val="150000"/>
              </a:lnSpc>
              <a:spcBef>
                <a:spcPts val="1000"/>
              </a:spcBef>
              <a:spcAft>
                <a:spcPts val="0"/>
              </a:spcAft>
              <a:buClr>
                <a:schemeClr val="dk1"/>
              </a:buClr>
              <a:buSzPct val="100000"/>
              <a:buChar char="•"/>
            </a:pPr>
            <a:r>
              <a:rPr lang="en-US" b="1" dirty="0"/>
              <a:t>Illustration</a:t>
            </a:r>
            <a:r>
              <a:rPr lang="en-US" dirty="0"/>
              <a:t>: show/model the practice</a:t>
            </a:r>
            <a:endParaRPr dirty="0"/>
          </a:p>
          <a:p>
            <a:pPr marL="228600" lvl="0" indent="-228600" algn="l" rtl="0">
              <a:lnSpc>
                <a:spcPct val="150000"/>
              </a:lnSpc>
              <a:spcBef>
                <a:spcPts val="1000"/>
              </a:spcBef>
              <a:spcAft>
                <a:spcPts val="0"/>
              </a:spcAft>
              <a:buClr>
                <a:schemeClr val="dk1"/>
              </a:buClr>
              <a:buSzPct val="100000"/>
              <a:buChar char="•"/>
            </a:pPr>
            <a:r>
              <a:rPr lang="en-US" b="1" dirty="0"/>
              <a:t>Practice</a:t>
            </a:r>
            <a:r>
              <a:rPr lang="en-US" dirty="0"/>
              <a:t> in an authentic context</a:t>
            </a:r>
            <a:endParaRPr dirty="0"/>
          </a:p>
          <a:p>
            <a:pPr marL="228600" lvl="0" indent="-228600" algn="l" rtl="0">
              <a:lnSpc>
                <a:spcPct val="150000"/>
              </a:lnSpc>
              <a:spcBef>
                <a:spcPts val="1000"/>
              </a:spcBef>
              <a:spcAft>
                <a:spcPts val="0"/>
              </a:spcAft>
              <a:buClr>
                <a:schemeClr val="dk1"/>
              </a:buClr>
              <a:buSzPct val="100000"/>
              <a:buChar char="•"/>
            </a:pPr>
            <a:r>
              <a:rPr lang="en-US" b="1" dirty="0"/>
              <a:t>Guidance and feedback</a:t>
            </a:r>
            <a:endParaRPr dirty="0"/>
          </a:p>
          <a:p>
            <a:pPr marL="228600" lvl="0" indent="-228600" algn="l" rtl="0">
              <a:lnSpc>
                <a:spcPct val="150000"/>
              </a:lnSpc>
              <a:spcBef>
                <a:spcPts val="1000"/>
              </a:spcBef>
              <a:spcAft>
                <a:spcPts val="0"/>
              </a:spcAft>
              <a:buClr>
                <a:schemeClr val="dk1"/>
              </a:buClr>
              <a:buSzPct val="100000"/>
              <a:buChar char="•"/>
            </a:pPr>
            <a:r>
              <a:rPr lang="en-US" dirty="0"/>
              <a:t>Learner </a:t>
            </a:r>
            <a:r>
              <a:rPr lang="en-US" b="1" dirty="0"/>
              <a:t>reflection and self-monitoring</a:t>
            </a:r>
            <a:endParaRPr dirty="0"/>
          </a:p>
          <a:p>
            <a:pPr marL="228600" lvl="0" indent="-228600" algn="l" rtl="0">
              <a:lnSpc>
                <a:spcPct val="150000"/>
              </a:lnSpc>
              <a:spcBef>
                <a:spcPts val="1000"/>
              </a:spcBef>
              <a:spcAft>
                <a:spcPts val="0"/>
              </a:spcAft>
              <a:buClr>
                <a:schemeClr val="dk1"/>
              </a:buClr>
              <a:buSzPct val="100000"/>
              <a:buChar char="•"/>
            </a:pPr>
            <a:r>
              <a:rPr lang="en-US" dirty="0"/>
              <a:t>Frequent </a:t>
            </a:r>
            <a:r>
              <a:rPr lang="en-US" b="1" dirty="0"/>
              <a:t>follow up </a:t>
            </a:r>
            <a:r>
              <a:rPr lang="en-US" dirty="0"/>
              <a:t>to support generalization over time </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8"/>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Coaching: A Definition</a:t>
            </a:r>
            <a:endParaRPr dirty="0"/>
          </a:p>
        </p:txBody>
      </p:sp>
      <p:sp>
        <p:nvSpPr>
          <p:cNvPr id="111" name="Google Shape;111;p8"/>
          <p:cNvSpPr txBox="1">
            <a:spLocks noGrp="1"/>
          </p:cNvSpPr>
          <p:nvPr>
            <p:ph idx="1"/>
          </p:nvPr>
        </p:nvSpPr>
        <p:spPr>
          <a:xfrm>
            <a:off x="628650" y="1468192"/>
            <a:ext cx="7886700" cy="4708771"/>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An adult learning strategy used to build capacity of a parent or colleague to improve existing abilities, develop new skills, and gain a deeper understanding of practices used in present and future situations</a:t>
            </a:r>
            <a:endParaRPr dirty="0"/>
          </a:p>
          <a:p>
            <a:pPr marL="457200" lvl="1" indent="0" algn="l" rtl="0">
              <a:lnSpc>
                <a:spcPct val="150000"/>
              </a:lnSpc>
              <a:spcBef>
                <a:spcPts val="500"/>
              </a:spcBef>
              <a:spcAft>
                <a:spcPts val="0"/>
              </a:spcAft>
              <a:buClr>
                <a:schemeClr val="dk1"/>
              </a:buClr>
              <a:buSzPts val="2400"/>
              <a:buNone/>
            </a:pPr>
            <a:r>
              <a:rPr lang="en-US" dirty="0"/>
              <a:t>(</a:t>
            </a:r>
            <a:r>
              <a:rPr lang="en-US" dirty="0" err="1"/>
              <a:t>Hanft</a:t>
            </a:r>
            <a:r>
              <a:rPr lang="en-US" dirty="0"/>
              <a:t>, Rush &amp; Shelden, 2004)</a:t>
            </a:r>
            <a:endParaRPr dirty="0"/>
          </a:p>
          <a:p>
            <a:pPr marL="228600" lvl="0" indent="-50800" algn="l" rtl="0">
              <a:lnSpc>
                <a:spcPct val="90000"/>
              </a:lnSpc>
              <a:spcBef>
                <a:spcPts val="1000"/>
              </a:spcBef>
              <a:spcAft>
                <a:spcPts val="0"/>
              </a:spcAft>
              <a:buClr>
                <a:schemeClr val="dk1"/>
              </a:buClr>
              <a:buSzPts val="2800"/>
              <a:buNone/>
            </a:pP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nceptual framework" id="{2EB3D6CF-8678-4B2C-8160-1091A07A243C}" vid="{A51B28CF-7AEB-454A-87CC-F5EE92733CD5}"/>
    </a:ext>
  </a:ext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244</TotalTime>
  <Words>2287</Words>
  <Application>Microsoft Office PowerPoint</Application>
  <PresentationFormat>On-screen Show (4:3)</PresentationFormat>
  <Paragraphs>136</Paragraphs>
  <Slides>23</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2_Office Theme</vt:lpstr>
      <vt:lpstr>Using Responsive and Reciprocal Interactions, Interventions, and Instruction</vt:lpstr>
      <vt:lpstr>Standard 6</vt:lpstr>
      <vt:lpstr>Component 6.6</vt:lpstr>
      <vt:lpstr>Objectives</vt:lpstr>
      <vt:lpstr>Why Responsive Practices/Interventions Across Settings Are Important</vt:lpstr>
      <vt:lpstr>Activity </vt:lpstr>
      <vt:lpstr>Effective Implementation of Responsive Practices Across Settings</vt:lpstr>
      <vt:lpstr>How Do Adults Learn Best? </vt:lpstr>
      <vt:lpstr>Coaching: A Definition</vt:lpstr>
      <vt:lpstr>Coaching in EI/ECSE Practice</vt:lpstr>
      <vt:lpstr>Coaching: Building Capacity </vt:lpstr>
      <vt:lpstr>Coaching: An evidence-based Practice</vt:lpstr>
      <vt:lpstr>Activity</vt:lpstr>
      <vt:lpstr>Characteristics of Effective Coaching</vt:lpstr>
      <vt:lpstr>Characteristics of Effective Coaching</vt:lpstr>
      <vt:lpstr>Activity: Home-Based Coaching</vt:lpstr>
      <vt:lpstr>Activity: Coaching in Preschool Settings</vt:lpstr>
      <vt:lpstr>Video Activity: Coaching in Preschool Settings</vt:lpstr>
      <vt:lpstr>References and Resources</vt:lpstr>
      <vt:lpstr>References and Resources</vt:lpstr>
      <vt:lpstr>References and Resources</vt:lpstr>
      <vt:lpstr>References and Resources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Responsive and Reciprocal Interactions, Interventions, and Instruction</dc:title>
  <dc:creator>Killmeyer,Susan</dc:creator>
  <cp:lastModifiedBy>Darla Gundler</cp:lastModifiedBy>
  <cp:revision>20</cp:revision>
  <dcterms:created xsi:type="dcterms:W3CDTF">2021-03-15T13:58:23Z</dcterms:created>
  <dcterms:modified xsi:type="dcterms:W3CDTF">2023-09-14T21:51:09Z</dcterms:modified>
</cp:coreProperties>
</file>