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2" r:id="rId1"/>
  </p:sldMasterIdLst>
  <p:notesMasterIdLst>
    <p:notesMasterId r:id="rId31"/>
  </p:notesMasterIdLst>
  <p:sldIdLst>
    <p:sldId id="256" r:id="rId2"/>
    <p:sldId id="283" r:id="rId3"/>
    <p:sldId id="257" r:id="rId4"/>
    <p:sldId id="258" r:id="rId5"/>
    <p:sldId id="259" r:id="rId6"/>
    <p:sldId id="260" r:id="rId7"/>
    <p:sldId id="261" r:id="rId8"/>
    <p:sldId id="262" r:id="rId9"/>
    <p:sldId id="263" r:id="rId10"/>
    <p:sldId id="264" r:id="rId11"/>
    <p:sldId id="265" r:id="rId12"/>
    <p:sldId id="266" r:id="rId13"/>
    <p:sldId id="267" r:id="rId14"/>
    <p:sldId id="268" r:id="rId15"/>
    <p:sldId id="280" r:id="rId16"/>
    <p:sldId id="269" r:id="rId17"/>
    <p:sldId id="270" r:id="rId18"/>
    <p:sldId id="271" r:id="rId19"/>
    <p:sldId id="272" r:id="rId20"/>
    <p:sldId id="273" r:id="rId21"/>
    <p:sldId id="274" r:id="rId22"/>
    <p:sldId id="275" r:id="rId23"/>
    <p:sldId id="276" r:id="rId24"/>
    <p:sldId id="277" r:id="rId25"/>
    <p:sldId id="282" r:id="rId26"/>
    <p:sldId id="281" r:id="rId27"/>
    <p:sldId id="278" r:id="rId28"/>
    <p:sldId id="279" r:id="rId29"/>
    <p:sldId id="284" r:id="rId3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2" roundtripDataSignature="AMtx7mgv/bQi8RGW6MXBMF6mdL7ZBhliL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2145" autoAdjust="0"/>
  </p:normalViewPr>
  <p:slideViewPr>
    <p:cSldViewPr snapToGrid="0">
      <p:cViewPr varScale="1">
        <p:scale>
          <a:sx n="71" d="100"/>
          <a:sy n="71" d="100"/>
        </p:scale>
        <p:origin x="2394" y="6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sefel.vanderbilt.edu/briefs/wwb5.pdf"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csefel.vanderbilt.edu/briefs/handout5.pdf" TargetMode="External"/><Relationship Id="rId4" Type="http://schemas.openxmlformats.org/officeDocument/2006/relationships/hyperlink" Target="http://csefel.vanderbilt.edu/resources/wwb/wwb5.html"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challengingbehavior.cbcs.usf.edu/docs/CaseStudy_Brendan_child-family-description.pdf"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s://challengingbehavior.cbcs.usf.edu/docs/CaseStudy_Brendan_behavior-support-plan.pdf" TargetMode="External"/><Relationship Id="rId5" Type="http://schemas.openxmlformats.org/officeDocument/2006/relationships/hyperlink" Target="https://challengingbehavior.cbcs.usf.edu/docs/CaseStudy_Brendan_hypotheses-statements.pdf" TargetMode="External"/><Relationship Id="rId4" Type="http://schemas.openxmlformats.org/officeDocument/2006/relationships/hyperlink" Target="https://challengingbehavior.cbcs.usf.edu/docs/CaseStudy_Brendan_funct-assess-interview.pdf" TargetMode="Externa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oi.org/10.1177/02711214030230020201"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1" name="Google Shape;61;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http://csefel.vanderbilt.edu/ </a:t>
            </a:r>
          </a:p>
          <a:p>
            <a:pPr marL="0" lvl="0" indent="0" algn="l" rtl="0">
              <a:spcBef>
                <a:spcPts val="0"/>
              </a:spcBef>
              <a:spcAft>
                <a:spcPts val="0"/>
              </a:spcAft>
              <a:buNone/>
            </a:pPr>
            <a:endParaRPr dirty="0"/>
          </a:p>
          <a:p>
            <a:pPr marL="0" lvl="0" indent="0" algn="l" rtl="0">
              <a:spcBef>
                <a:spcPts val="0"/>
              </a:spcBef>
              <a:spcAft>
                <a:spcPts val="0"/>
              </a:spcAft>
              <a:buNone/>
            </a:pPr>
            <a:r>
              <a:rPr lang="en-US" dirty="0"/>
              <a:t>As we heard from the video we just watched, children aren’t born knowing how to self-regulate. Adults naturally help young children regulate when they are tired, frightened, hungry, angry, sad. By consistently responding for their need for safe and predictable interactions, and creating opportunities for them to initiate explorations of the environments they occupy, we teach them that they can help themselves calm down when they are feeling dysregulated.</a:t>
            </a:r>
            <a:endParaRPr dirty="0"/>
          </a:p>
          <a:p>
            <a:pPr marL="0" lvl="0" indent="0" algn="l" rtl="0">
              <a:spcBef>
                <a:spcPts val="0"/>
              </a:spcBef>
              <a:spcAft>
                <a:spcPts val="0"/>
              </a:spcAft>
              <a:buNone/>
            </a:pPr>
            <a:endParaRPr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See: https://www.ed.gov/</a:t>
            </a:r>
          </a:p>
          <a:p>
            <a:pPr marL="0" lvl="0" indent="0" algn="l" rtl="0">
              <a:spcBef>
                <a:spcPts val="0"/>
              </a:spcBef>
              <a:spcAft>
                <a:spcPts val="0"/>
              </a:spcAft>
              <a:buNone/>
            </a:pPr>
            <a:r>
              <a:rPr lang="en-US" dirty="0"/>
              <a:t>Social and Emotional Development Research Background, https://www2.ed.gov/about/inits/ed/earlylearning/talk-read-sing/feelings-research.pdf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
        <p:nvSpPr>
          <p:cNvPr id="117" name="Google Shape;117;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3" name="Google Shape;123;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CSEFEL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For all children, including those with moderate-to-severe disabilities, the ability to express preference, and to initiate and respond to interactions with others is foundational to early learning. </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All children, like all adults, learn best when they are given choices and are interested in the event, object, or activity they are engaged with.</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All children need to be offered choices throughout their routines and given time to demonstrate – no matter how subtly – their interest in communicating about their preferences.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For example, although children may be engaging in parallel play rather than interactive play, they are immersed in a social context and are in position to learn from what is going on around them. </a:t>
            </a:r>
            <a:endParaRPr dirty="0"/>
          </a:p>
        </p:txBody>
      </p:sp>
      <p:sp>
        <p:nvSpPr>
          <p:cNvPr id="124" name="Google Shape;124;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a:t>
            </a:r>
            <a:endParaRPr dirty="0"/>
          </a:p>
        </p:txBody>
      </p:sp>
      <p:sp>
        <p:nvSpPr>
          <p:cNvPr id="131" name="Google Shape;131;p1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7" name="Google Shape;137;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http://csefel.vanderbilt.edu/resources/what_works.html </a:t>
            </a:r>
          </a:p>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Works Brief #5</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i="1" dirty="0">
                <a:effectLst/>
                <a:latin typeface="Arial" panose="020B0604020202020204" pitchFamily="34" charset="0"/>
                <a:ea typeface="Calibri" panose="020F0502020204030204" pitchFamily="34" charset="0"/>
                <a:cs typeface="Times New Roman" panose="02020603050405020304" pitchFamily="18" charset="0"/>
              </a:rPr>
              <a:t>Using Classroom Activities and Routines as Opportunities to Support Peer Interaction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by T. Bovey, P. Strain </a:t>
            </a:r>
            <a:b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br>
            <a:endPar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hlinkClick r:id="rId3"/>
              </a:rPr>
              <a:t>PDF</a:t>
            </a:r>
            <a:r>
              <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rPr>
              <a:t>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http://csefel.vanderbilt.edu/briefs/wwb5.pdf</a:t>
            </a:r>
            <a:endPar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hlinkClick r:id="rId4"/>
              </a:rPr>
              <a:t>HTML</a:t>
            </a:r>
            <a:r>
              <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rPr>
              <a:t> -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http://csefel.vanderbilt.edu/resources/wwb/wwb5.html</a:t>
            </a:r>
            <a:endPar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endParaRPr>
          </a:p>
          <a:p>
            <a:pPr marL="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Handout: </a:t>
            </a:r>
            <a:r>
              <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hlinkClick r:id="rId5"/>
              </a:rPr>
              <a:t>PDF</a:t>
            </a:r>
            <a:r>
              <a:rPr lang="en-US" sz="1800" u="none" strike="noStrike" dirty="0">
                <a:solidFill>
                  <a:srgbClr val="003366"/>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http://csefel.vanderbilt.edu/briefs/handout5.pdf</a:t>
            </a:r>
          </a:p>
        </p:txBody>
      </p:sp>
      <p:sp>
        <p:nvSpPr>
          <p:cNvPr id="138" name="Google Shape;138;p1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Video </a:t>
            </a:r>
            <a:r>
              <a:rPr lang="en-US"/>
              <a:t>is 8 </a:t>
            </a:r>
            <a:r>
              <a:rPr lang="en-US" dirty="0"/>
              <a:t>minutes long</a:t>
            </a:r>
          </a:p>
          <a:p>
            <a:pPr marL="0" lvl="0" indent="0" algn="l" rtl="0">
              <a:spcBef>
                <a:spcPts val="0"/>
              </a:spcBef>
              <a:spcAft>
                <a:spcPts val="0"/>
              </a:spcAft>
              <a:buNone/>
            </a:pPr>
            <a:r>
              <a:rPr lang="en-US" dirty="0"/>
              <a:t>https://connectmodules.dec-sped.org/connect-modules/learners/module-7/tiered-instruction/socialemotional/creating-environment/</a:t>
            </a:r>
          </a:p>
          <a:p>
            <a:pPr marL="0" lvl="0" indent="0" algn="l" rtl="0">
              <a:spcBef>
                <a:spcPts val="0"/>
              </a:spcBef>
              <a:spcAft>
                <a:spcPts val="0"/>
              </a:spcAft>
              <a:buNone/>
            </a:pPr>
            <a:r>
              <a:rPr lang="en-US" dirty="0"/>
              <a:t>https://youtu.be/g4PzdpLCu00</a:t>
            </a:r>
            <a:endParaRPr dirty="0"/>
          </a:p>
        </p:txBody>
      </p:sp>
      <p:sp>
        <p:nvSpPr>
          <p:cNvPr id="145" name="Google Shape;145;p1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https://youtu.be/g4PzdpLCu00</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15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804978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1" name="Google Shape;1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From: https://www.naeyc.org/resources/pubs/yc/nov2016/culturally-responsive-strategies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Teachers can partner with families by inviting them to visit the classroom and participate in activities with their child. Teachers can also arrange to visit children at home, where they may engage in informal discussions with family members about what children enjoy doing for fun and learn about their favorite food, toy, or song. These interactions can reveal cultural values and norms in the home environment. Families may also share information about their child’s temperament, primary play partners, and home language (NAEYC 1995).</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Expectations should be  linked to the values and cultures of the children, teachers, and families. Expectations should be positively stated and developmentally appropriate, and should apply to both children and adults (teachers and families). After cultivating a better understanding of children and families, early childhood teachers can base expectations on shared values and connections to cultures. Young children should be included in forming guidelines for behavior, as they are more likely to understand and follow them when they have input. Many teachers develop songs and hand movements to go with their expectations. Other approaches include modeling, using puppets, reading stories, and role-playing. Pictures of the children, teachers, and staff demonstrating the expectations can be posted in classrooms and common areas for further encouragement.</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To develop and teach empathy, teachers first have to know themselves . It is necessary for teachers to engage in critical self-reflection to uncover implicit personal biases and assumptions, and bridge understanding across cultural groups. Whether subconscious or explicit, teachers’ negative perceptions about children who differ from them in terms of culture, race, or ethnic identity can impact the teachers’ ability to teach effectively and create empathetic classrooms.</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Teachers can help children learn empathetic behavior by modeling warm and responsive actions, like anticipating and responding promptly to children’s needs and worries, and greeting children with a smile. Using storybooks, games, and music is another way to teach empathy. Teachers can create lessons and activities that highlight respect, kindness, compassion, and responsibility—and help children discover similarities with peers from different backgrounds.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 </a:t>
            </a:r>
            <a:r>
              <a:rPr lang="en-US" sz="1200" b="1" i="0" dirty="0">
                <a:solidFill>
                  <a:schemeClr val="dk1"/>
                </a:solidFill>
                <a:latin typeface="Calibri"/>
                <a:ea typeface="Calibri"/>
                <a:cs typeface="Calibri"/>
                <a:sym typeface="Calibri"/>
              </a:rPr>
              <a:t>Teachers can ponder reflective questions, such as, What are my initial reactions to this child and her family? What do my reactions tell me about my personal beliefs and assumptions?, and What can I do to build the child’s and family’s trust? </a:t>
            </a:r>
            <a:endParaRPr dirty="0"/>
          </a:p>
          <a:p>
            <a:pPr marL="0" lvl="0" indent="0" algn="l" rtl="0">
              <a:spcBef>
                <a:spcPts val="0"/>
              </a:spcBef>
              <a:spcAft>
                <a:spcPts val="0"/>
              </a:spcAft>
              <a:buNone/>
            </a:pPr>
            <a:endParaRPr dirty="0"/>
          </a:p>
        </p:txBody>
      </p:sp>
      <p:sp>
        <p:nvSpPr>
          <p:cNvPr id="152" name="Google Shape;1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8" name="Google Shape;158;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From DEC position statement on challenging behaviors, 2017</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…It can also be short-term or ongoing, frequent or infrequent, more or less intense, and internalizing or externalizing. Internalizing challenging behavior is more difficult to observe because it is often directed inward and includes behaviors such as difficulty concentrating, persistent avoidance of activities, social withdrawal, crying, or hiding. Externalizing challenging behavior is directed outward and includes behaviors such as hitting, spitting, property destruction, running away, and screaming (Achenbach, 1978; Eisenberg, </a:t>
            </a:r>
            <a:r>
              <a:rPr lang="en-US" dirty="0" err="1"/>
              <a:t>Valiente</a:t>
            </a:r>
            <a:r>
              <a:rPr lang="en-US" dirty="0"/>
              <a:t>, &amp; </a:t>
            </a:r>
            <a:r>
              <a:rPr lang="en-US" dirty="0" err="1"/>
              <a:t>Eggum</a:t>
            </a:r>
            <a:r>
              <a:rPr lang="en-US" dirty="0"/>
              <a:t>, 2010). Whatever the form, frequency, duration, or intensity of challenging behavior, it can potentially affect a child’s development, learning, and relationships and can be difficult for families, caregivers, and educators to remedy.   </a:t>
            </a:r>
            <a:endParaRPr dirty="0"/>
          </a:p>
        </p:txBody>
      </p:sp>
      <p:sp>
        <p:nvSpPr>
          <p:cNvPr id="159" name="Google Shape;159;p1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5" name="Google Shape;165;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https://connectmodules.dec-sped.org/connect-modules/learners/module-7/tiered-instruction/socialemotional/managing-challenging-behavior/</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At the secondary tier, caregivers use ongoing assessment data to identify children who may benefit from more intensive instruction around social, emotional, and communication skills than is provided at the universal tier. Interventions in this tier may include: talking with family members about their expectations for behavior and providing family members and other caregivers with instruction and strategies on culturally appropriate caregiving and behavior management skills, supporting co-regulation for infants and toddlers, teaching children social-emotional regulation skills and appropriate communication skills, providing intentional opportunities to practice new skills, and supporting children’s peer relationships (Barton et al., 2014; </a:t>
            </a:r>
            <a:r>
              <a:rPr lang="en-US" dirty="0" err="1"/>
              <a:t>Cairone</a:t>
            </a:r>
            <a:r>
              <a:rPr lang="en-US" dirty="0"/>
              <a:t> &amp; </a:t>
            </a:r>
            <a:r>
              <a:rPr lang="en-US" dirty="0" err="1"/>
              <a:t>Mackraine</a:t>
            </a:r>
            <a:r>
              <a:rPr lang="en-US" dirty="0"/>
              <a:t>, 2012; Hyson, 2004; Webster-Stratton &amp; Taylor, 2001). In group 8 early education and care environments, interventions include the implementation of a focused and systematic approach to teaching children appropriate communication skills and targeted social-emotional skills (Joseph &amp; Strain, 2003). For infants and toddlers, this instruction is woven into individualized daily caregiving routines. For children in preschool and the early elementary grades, instruction focuses on social problem solving, friendship development, emotional literacy, emotional regulation skills, and the ability to use communication and language to solve problems, resolve conflict, and express needs without using challenging behavior (DEC RP INT2 and INT5). When teaching social-emotional skills in the secondary tier, interventions should be designed to reflect the diverse cultural values and backgrounds of the children and families (Allen &amp; Steed, 2016).</a:t>
            </a:r>
            <a:endParaRPr dirty="0"/>
          </a:p>
        </p:txBody>
      </p:sp>
      <p:sp>
        <p:nvSpPr>
          <p:cNvPr id="166" name="Google Shape;166;p1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2" name="Google Shape;172;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https://connectmodules.dec-sped.org/connect-modules/learners/module-7/tiered-instruction/socialemotional-targeted-interventions/using-an-incentive-system/</a:t>
            </a:r>
          </a:p>
          <a:p>
            <a:pPr marL="0" lvl="0" indent="0" algn="l" rtl="0">
              <a:spcBef>
                <a:spcPts val="0"/>
              </a:spcBef>
              <a:spcAft>
                <a:spcPts val="0"/>
              </a:spcAft>
              <a:buNone/>
            </a:pPr>
            <a:endParaRPr lang="en-US"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One way a teacher can provide additional support to a child is for a teacher to set up a peer buddy approach. With this approach, the child is paired with a buddy who can help support the child who is having difficulty with a particular routine or activity. For example, if a child is having a difficult time remembering the expectations during circle time, a buddy could be paired with that child to help remind her to sit on her carpet square and follow directions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Another option is that a teacher could design an incentive system for a particular child. For example, a child who has difficulty keeping his hands to himself,  the child could get a smiley face each time he keeps his hands to himself, and after receiving 2 smiley faces that day, the child is allowed to help the teacher during circle time. </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Facilitator can click on the link desired to share an example with the group</a:t>
            </a:r>
            <a:endParaRPr dirty="0"/>
          </a:p>
        </p:txBody>
      </p:sp>
      <p:sp>
        <p:nvSpPr>
          <p:cNvPr id="173" name="Google Shape;173;p1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41124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9" name="Google Shape;179;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From: https://challengingbehavior.cbcs.usf.edu/Pyramid/pbs/process.html</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Step 1. </a:t>
            </a:r>
            <a:r>
              <a:rPr lang="en-US" sz="1200" b="0" i="0" dirty="0">
                <a:solidFill>
                  <a:schemeClr val="dk1"/>
                </a:solidFill>
                <a:latin typeface="Calibri"/>
                <a:ea typeface="Calibri"/>
                <a:cs typeface="Calibri"/>
                <a:sym typeface="Calibri"/>
              </a:rPr>
              <a:t>When developing a behavior support team one must ask the four following questions:</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Who</a:t>
            </a:r>
            <a:r>
              <a:rPr lang="en-US" sz="1200" b="0" i="0" dirty="0">
                <a:solidFill>
                  <a:schemeClr val="dk1"/>
                </a:solidFill>
                <a:latin typeface="Calibri"/>
                <a:ea typeface="Calibri"/>
                <a:cs typeface="Calibri"/>
                <a:sym typeface="Calibri"/>
              </a:rPr>
              <a:t> are the key stakeholders and individuals in this child’s life?</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Why</a:t>
            </a:r>
            <a:r>
              <a:rPr lang="en-US" sz="1200" b="0" i="0" dirty="0">
                <a:solidFill>
                  <a:schemeClr val="dk1"/>
                </a:solidFill>
                <a:latin typeface="Calibri"/>
                <a:ea typeface="Calibri"/>
                <a:cs typeface="Calibri"/>
                <a:sym typeface="Calibri"/>
              </a:rPr>
              <a:t> is collaborative teaming a key element of PBS for this child?</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What</a:t>
            </a:r>
            <a:r>
              <a:rPr lang="en-US" sz="1200" b="0" i="0" dirty="0">
                <a:solidFill>
                  <a:schemeClr val="dk1"/>
                </a:solidFill>
                <a:latin typeface="Calibri"/>
                <a:ea typeface="Calibri"/>
                <a:cs typeface="Calibri"/>
                <a:sym typeface="Calibri"/>
              </a:rPr>
              <a:t> do we need to do to make this a successful collaborative experience that will benefit the child and family?</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How</a:t>
            </a:r>
            <a:r>
              <a:rPr lang="en-US" sz="1200" b="0" i="0" dirty="0">
                <a:solidFill>
                  <a:schemeClr val="dk1"/>
                </a:solidFill>
                <a:latin typeface="Calibri"/>
                <a:ea typeface="Calibri"/>
                <a:cs typeface="Calibri"/>
                <a:sym typeface="Calibri"/>
              </a:rPr>
              <a:t> are we going to promote the active participation of the family and all team members in the behavior support planning process?</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Step 2: Child-centered planning provides a process for bringing the team together to discuss their vision and dreams for the child. Person-centered planning is a strength-based process that is a celebration of the child and a mechanism of establishing the commitment of the team members to supporting the child and family.</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One of the key features of positive behavior support for young children with problem behavior and their families is a commitment to a collaborative team approach. This is especially important for children whose problem behavior occurs in multiple settings such as the home, preschool, therapy visits, etc.</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In general, person centered planning processes use graphic recordings (usually words, pictures, and symbols on chart paper) and group facilitation techniques to guide the team through the process. For example, the facilitator is responsible for setting the agenda, assessing equal opportunities for all to participate, handling conflict when necessary, and maintaining the group’s focus. The following well-known person centered planning processes share underlying values and similarities but may differ in their application.</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Step 3: Functional assessment is a process for determining the function of the child’s problem behavior. Functional Assessment or Functional Behavioral Assessment (FBA) involves the collection of data, observations, and information to develop a clear understanding of the relationship of events and circumstances that trigger and maintain problem behavior.</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Step 4: The behavior hypothesis statements summarize what is known about triggers, behaviors, and maintaining consequences and offers an informed guess about the purpose of the problem behavior.</a:t>
            </a:r>
            <a:br>
              <a:rPr lang="en-US" dirty="0"/>
            </a:br>
            <a:r>
              <a:rPr lang="en-US" sz="1200" b="0" i="0" dirty="0">
                <a:solidFill>
                  <a:schemeClr val="dk1"/>
                </a:solidFill>
                <a:latin typeface="Calibri"/>
                <a:ea typeface="Calibri"/>
                <a:cs typeface="Calibri"/>
                <a:sym typeface="Calibri"/>
              </a:rPr>
              <a:t>Once a functional assessment is complete, the next step is to develop a hypothesis statement—a prediction or "best guess" of the function or reason a child’s challenging behavior occurs. This includes a description of the child’s challenging behavior (i.e., what the behavior looks like), information about the specific predictors or triggers that occurred before the child exhibited challenging behavior, the perceived purpose or function of the child’s behavior, as well as the maintaining consequences that followed. Predictors include both what conditions immediately precede the child’s behavior, as well as any setting events that may be presumed to increase the likelihood of the challenging behavior’s occurrence (e.g., lack of sleep, allergies/illnesses, social and interactional factors). Hypothesis development is a critically important step toward developing interventions that are directly linked to the function of the child’s challenging behavior</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Step 5: </a:t>
            </a:r>
            <a:r>
              <a:rPr lang="en-US" sz="1200" b="1" i="0" dirty="0">
                <a:solidFill>
                  <a:schemeClr val="dk1"/>
                </a:solidFill>
                <a:latin typeface="Calibri"/>
                <a:ea typeface="Calibri"/>
                <a:cs typeface="Calibri"/>
                <a:sym typeface="Calibri"/>
              </a:rPr>
              <a:t>Behavior support plans must contain the following components:</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Behavior Hypothesis Statements –</a:t>
            </a:r>
            <a:r>
              <a:rPr lang="en-US" sz="1200" b="0" i="0" dirty="0">
                <a:solidFill>
                  <a:schemeClr val="dk1"/>
                </a:solidFill>
                <a:latin typeface="Calibri"/>
                <a:ea typeface="Calibri"/>
                <a:cs typeface="Calibri"/>
                <a:sym typeface="Calibri"/>
              </a:rPr>
              <a:t> Statements that include a description of the behavior, triggers or antecedents for the behavior, maintaining consequences, and the purpose of the problem behavior.</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Prevention Strategies –</a:t>
            </a:r>
            <a:r>
              <a:rPr lang="en-US" sz="1200" b="0" i="0" dirty="0">
                <a:solidFill>
                  <a:schemeClr val="dk1"/>
                </a:solidFill>
                <a:latin typeface="Calibri"/>
                <a:ea typeface="Calibri"/>
                <a:cs typeface="Calibri"/>
                <a:sym typeface="Calibri"/>
              </a:rPr>
              <a:t> Strategies that may be used to reduce the likelihood that the child will have problem behavior. These may include environmental arrangements, personal support, changes in activities, new ways to prompt a child, changes in expectations, etc.</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Replacement Skills –</a:t>
            </a:r>
            <a:r>
              <a:rPr lang="en-US" sz="1200" b="0" i="0" dirty="0">
                <a:solidFill>
                  <a:schemeClr val="dk1"/>
                </a:solidFill>
                <a:latin typeface="Calibri"/>
                <a:ea typeface="Calibri"/>
                <a:cs typeface="Calibri"/>
                <a:sym typeface="Calibri"/>
              </a:rPr>
              <a:t> Skills to teach that will replace the problem behavior.</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Consequence Strategies –</a:t>
            </a:r>
            <a:r>
              <a:rPr lang="en-US" sz="1200" b="0" i="0" dirty="0">
                <a:solidFill>
                  <a:schemeClr val="dk1"/>
                </a:solidFill>
                <a:latin typeface="Calibri"/>
                <a:ea typeface="Calibri"/>
                <a:cs typeface="Calibri"/>
                <a:sym typeface="Calibri"/>
              </a:rPr>
              <a:t> Guidelines for how the adults will respond to problem behaviors in ways that will not maintain the behavior. In addition, this part of the plan may include positive reinforcement strategies for promoting the child’s use of new skills or appropriate behavior (this may also be included in prevention strategies)</a:t>
            </a:r>
            <a:endParaRPr dirty="0"/>
          </a:p>
          <a:p>
            <a:pPr marL="0" lvl="0" indent="0" algn="l" rtl="0">
              <a:spcBef>
                <a:spcPts val="0"/>
              </a:spcBef>
              <a:spcAft>
                <a:spcPts val="0"/>
              </a:spcAft>
              <a:buNone/>
            </a:pPr>
            <a:r>
              <a:rPr lang="en-US" sz="1200" b="1" i="0" dirty="0">
                <a:solidFill>
                  <a:schemeClr val="dk1"/>
                </a:solidFill>
                <a:latin typeface="Calibri"/>
                <a:ea typeface="Calibri"/>
                <a:cs typeface="Calibri"/>
                <a:sym typeface="Calibri"/>
              </a:rPr>
              <a:t>Long Term Strategies –</a:t>
            </a:r>
            <a:r>
              <a:rPr lang="en-US" sz="1200" b="0" i="0" dirty="0">
                <a:solidFill>
                  <a:schemeClr val="dk1"/>
                </a:solidFill>
                <a:latin typeface="Calibri"/>
                <a:ea typeface="Calibri"/>
                <a:cs typeface="Calibri"/>
                <a:sym typeface="Calibri"/>
              </a:rPr>
              <a:t> This section of the plan may include long-term goals that will assist the child and family in meeting their vision of the child (e.g., develop friends, attend a community preschool program).</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Step 6: The keys to successful outcomes are frequent data collection and consistency—relative not only to both when, where, and who implements the plan but also to how the plan is implemented (i.e., whether or not the same intervention steps are followed). Data collection (e.g., direct measurement and indirect measurement) should occur to document whether the plan is implemented with consistency and is effective in achieving the identified goals, as well as whether or not the replacement skills are durable over time (maintenance) and/or across settings/contexts (generalization). Data should be both easy to collect (e.g., rating scales, check sheets) and should be periodically reviewed by the behavior support team to ensure communication, make any adjustments as needed, and review progress relative to the long-term vision of the child and his/her family.</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endParaRPr dirty="0"/>
          </a:p>
        </p:txBody>
      </p:sp>
      <p:sp>
        <p:nvSpPr>
          <p:cNvPr id="180" name="Google Shape;180;p1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1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2" name="Google Shape;192;p2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p2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https://challengingbehavior.cbcs.usf.edu/Pyramid/pbs/study.html</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3"/>
              </a:rPr>
              <a:t>Microsoft Word - Brendan description.doc (usf.edu)</a:t>
            </a:r>
            <a:endParaRPr lang="en-US" dirty="0"/>
          </a:p>
          <a:p>
            <a:pPr marL="0" lvl="0" indent="0" algn="l" rtl="0">
              <a:spcBef>
                <a:spcPts val="0"/>
              </a:spcBef>
              <a:spcAft>
                <a:spcPts val="0"/>
              </a:spcAft>
              <a:buNone/>
            </a:pPr>
            <a:r>
              <a:rPr lang="en-US" dirty="0"/>
              <a:t>https://challengingbehavior.cbcs.usf.edu/docs/CaseStudy_Brendan_child-family-description.pdf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4"/>
              </a:rPr>
              <a:t>Microsoft Word - </a:t>
            </a:r>
            <a:r>
              <a:rPr lang="en-US" dirty="0" err="1">
                <a:hlinkClick r:id="rId4"/>
              </a:rPr>
              <a:t>brendan</a:t>
            </a:r>
            <a:r>
              <a:rPr lang="en-US" dirty="0">
                <a:hlinkClick r:id="rId4"/>
              </a:rPr>
              <a:t> fbai2.doc (usf.edu)</a:t>
            </a:r>
            <a:endParaRPr lang="en-US" dirty="0"/>
          </a:p>
          <a:p>
            <a:pPr marL="0" lvl="0" indent="0" algn="l" rtl="0">
              <a:spcBef>
                <a:spcPts val="0"/>
              </a:spcBef>
              <a:spcAft>
                <a:spcPts val="0"/>
              </a:spcAft>
              <a:buNone/>
            </a:pPr>
            <a:r>
              <a:rPr lang="en-US" dirty="0"/>
              <a:t>https://challengingbehavior.cbcs.usf.edu/docs/CaseStudy_Brendan_funct-assess-interview.pdf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5"/>
              </a:rPr>
              <a:t>Microsoft Word - Brendan Hypotheses.doc (usf.edu)</a:t>
            </a:r>
            <a:endParaRPr lang="en-US" dirty="0"/>
          </a:p>
          <a:p>
            <a:pPr marL="0" lvl="0" indent="0" algn="l" rtl="0">
              <a:spcBef>
                <a:spcPts val="0"/>
              </a:spcBef>
              <a:spcAft>
                <a:spcPts val="0"/>
              </a:spcAft>
              <a:buNone/>
            </a:pPr>
            <a:r>
              <a:rPr lang="en-US" dirty="0"/>
              <a:t>Https://challengingbehavior.cbcs.usf.edu/docs/CaseStudy_Brendan_hypotheses-statements.pdf</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hlinkClick r:id="rId6"/>
              </a:rPr>
              <a:t>Microsoft Word - Brendan Support plan.doc (usf.edu)</a:t>
            </a:r>
            <a:endParaRPr lang="en-US" dirty="0"/>
          </a:p>
          <a:p>
            <a:pPr marL="0" lvl="0" indent="0" algn="l" rtl="0">
              <a:spcBef>
                <a:spcPts val="0"/>
              </a:spcBef>
              <a:spcAft>
                <a:spcPts val="0"/>
              </a:spcAft>
              <a:buNone/>
            </a:pPr>
            <a:r>
              <a:rPr lang="en-US" dirty="0"/>
              <a:t>https://challengingbehavior.cbcs.usf.edu/docs/CaseStudy_Brendan_behavior-support-plan.pdf</a:t>
            </a:r>
            <a:endParaRPr dirty="0"/>
          </a:p>
        </p:txBody>
      </p:sp>
      <p:sp>
        <p:nvSpPr>
          <p:cNvPr id="204" name="Google Shape;204;p2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https://youtu.be/1-lxirzQ9uk</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25</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64725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https://youtu.be/WjKfSU3_cQ8</a:t>
            </a:r>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26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679322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p2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0" name="Google Shape;210;p2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solidFill>
                  <a:srgbClr val="000000"/>
                </a:solidFill>
                <a:effectLst/>
                <a:latin typeface="Calibri" panose="020F0502020204030204" pitchFamily="34" charset="0"/>
                <a:ea typeface="Calibri" panose="020F0502020204030204" pitchFamily="34" charset="0"/>
              </a:rPr>
              <a:t>Achenbach, 1978; Eisenberg, </a:t>
            </a:r>
            <a:r>
              <a:rPr lang="en-US" sz="1800" dirty="0" err="1">
                <a:solidFill>
                  <a:srgbClr val="000000"/>
                </a:solidFill>
                <a:effectLst/>
                <a:latin typeface="Calibri" panose="020F0502020204030204" pitchFamily="34" charset="0"/>
                <a:ea typeface="Calibri" panose="020F0502020204030204" pitchFamily="34" charset="0"/>
              </a:rPr>
              <a:t>Valiente</a:t>
            </a:r>
            <a:r>
              <a:rPr lang="en-US" sz="1800" dirty="0">
                <a:solidFill>
                  <a:srgbClr val="000000"/>
                </a:solidFill>
                <a:effectLst/>
                <a:latin typeface="Calibri" panose="020F0502020204030204" pitchFamily="34" charset="0"/>
                <a:ea typeface="Calibri" panose="020F0502020204030204" pitchFamily="34" charset="0"/>
              </a:rPr>
              <a:t>, &amp; </a:t>
            </a:r>
            <a:r>
              <a:rPr lang="en-US" sz="1800" dirty="0" err="1">
                <a:solidFill>
                  <a:srgbClr val="000000"/>
                </a:solidFill>
                <a:effectLst/>
                <a:latin typeface="Calibri" panose="020F0502020204030204" pitchFamily="34" charset="0"/>
                <a:ea typeface="Calibri" panose="020F0502020204030204" pitchFamily="34" charset="0"/>
              </a:rPr>
              <a:t>Eggum</a:t>
            </a:r>
            <a:r>
              <a:rPr lang="en-US" sz="1800" dirty="0">
                <a:solidFill>
                  <a:srgbClr val="000000"/>
                </a:solidFill>
                <a:effectLst/>
                <a:latin typeface="Calibri" panose="020F0502020204030204" pitchFamily="34" charset="0"/>
                <a:ea typeface="Calibri" panose="020F0502020204030204" pitchFamily="34" charset="0"/>
              </a:rPr>
              <a:t>, 2010</a:t>
            </a:r>
            <a:endParaRPr lang="en-US" dirty="0"/>
          </a:p>
          <a:p>
            <a:pPr marL="0" lvl="0" indent="0" algn="l" rtl="0">
              <a:spcBef>
                <a:spcPts val="0"/>
              </a:spcBef>
              <a:spcAft>
                <a:spcPts val="0"/>
              </a:spcAft>
              <a:buNone/>
            </a:pPr>
            <a:r>
              <a:rPr lang="en-US" b="0" i="0" dirty="0">
                <a:solidFill>
                  <a:srgbClr val="222222"/>
                </a:solidFill>
                <a:effectLst/>
                <a:latin typeface="Arial" panose="020B0604020202020204" pitchFamily="34" charset="0"/>
              </a:rPr>
              <a:t>Eisenberg, N., </a:t>
            </a:r>
            <a:r>
              <a:rPr lang="en-US" b="0" i="0" dirty="0" err="1">
                <a:solidFill>
                  <a:srgbClr val="222222"/>
                </a:solidFill>
                <a:effectLst/>
                <a:latin typeface="Arial" panose="020B0604020202020204" pitchFamily="34" charset="0"/>
              </a:rPr>
              <a:t>Valiente</a:t>
            </a:r>
            <a:r>
              <a:rPr lang="en-US" b="0" i="0" dirty="0">
                <a:solidFill>
                  <a:srgbClr val="222222"/>
                </a:solidFill>
                <a:effectLst/>
                <a:latin typeface="Arial" panose="020B0604020202020204" pitchFamily="34" charset="0"/>
              </a:rPr>
              <a:t>, C., &amp; </a:t>
            </a:r>
            <a:r>
              <a:rPr lang="en-US" b="0" i="0" dirty="0" err="1">
                <a:solidFill>
                  <a:srgbClr val="222222"/>
                </a:solidFill>
                <a:effectLst/>
                <a:latin typeface="Arial" panose="020B0604020202020204" pitchFamily="34" charset="0"/>
              </a:rPr>
              <a:t>Eggum</a:t>
            </a:r>
            <a:r>
              <a:rPr lang="en-US" b="0" i="0" dirty="0">
                <a:solidFill>
                  <a:srgbClr val="222222"/>
                </a:solidFill>
                <a:effectLst/>
                <a:latin typeface="Arial" panose="020B0604020202020204" pitchFamily="34" charset="0"/>
              </a:rPr>
              <a:t>, N. D. (2010). Self-regulation and school readiness. </a:t>
            </a:r>
            <a:r>
              <a:rPr lang="en-US" b="0" i="1" dirty="0">
                <a:solidFill>
                  <a:srgbClr val="222222"/>
                </a:solidFill>
                <a:effectLst/>
                <a:latin typeface="Arial" panose="020B0604020202020204" pitchFamily="34" charset="0"/>
              </a:rPr>
              <a:t>Early education and development</a:t>
            </a:r>
            <a:r>
              <a:rPr lang="en-US" b="0" i="0" dirty="0">
                <a:solidFill>
                  <a:srgbClr val="222222"/>
                </a:solidFill>
                <a:effectLst/>
                <a:latin typeface="Arial" panose="020B0604020202020204" pitchFamily="34" charset="0"/>
              </a:rPr>
              <a:t>, </a:t>
            </a:r>
            <a:r>
              <a:rPr lang="en-US" b="0" i="1" dirty="0">
                <a:solidFill>
                  <a:srgbClr val="222222"/>
                </a:solidFill>
                <a:effectLst/>
                <a:latin typeface="Arial" panose="020B0604020202020204" pitchFamily="34" charset="0"/>
              </a:rPr>
              <a:t>21</a:t>
            </a:r>
            <a:r>
              <a:rPr lang="en-US" b="0" i="0" dirty="0">
                <a:solidFill>
                  <a:srgbClr val="222222"/>
                </a:solidFill>
                <a:effectLst/>
                <a:latin typeface="Arial" panose="020B0604020202020204" pitchFamily="34" charset="0"/>
              </a:rPr>
              <a:t>(5), 681-698.</a:t>
            </a: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http://csefel.vanderbilt.edu</a:t>
            </a:r>
          </a:p>
          <a:p>
            <a:pPr marL="0" lvl="0" indent="0" algn="l" rtl="0">
              <a:spcBef>
                <a:spcPts val="0"/>
              </a:spcBef>
              <a:spcAft>
                <a:spcPts val="0"/>
              </a:spcAft>
              <a:buNone/>
            </a:pPr>
            <a:r>
              <a:rPr lang="en-US" dirty="0"/>
              <a:t>https://connectmodules.dec-sped.org/</a:t>
            </a:r>
          </a:p>
          <a:p>
            <a:pPr marL="0" lvl="0" indent="0" algn="l" rtl="0">
              <a:spcBef>
                <a:spcPts val="0"/>
              </a:spcBef>
              <a:spcAft>
                <a:spcPts val="0"/>
              </a:spcAft>
              <a:buNone/>
            </a:pPr>
            <a:r>
              <a:rPr lang="en-US" dirty="0"/>
              <a:t>https://developingchild.harvard.edu/resources/inbrief-executive-function/</a:t>
            </a:r>
            <a:endParaRPr dirty="0"/>
          </a:p>
        </p:txBody>
      </p:sp>
      <p:sp>
        <p:nvSpPr>
          <p:cNvPr id="211" name="Google Shape;211;p2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https://www.naeyc.org/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b="0" i="0" dirty="0">
                <a:solidFill>
                  <a:srgbClr val="333333"/>
                </a:solidFill>
                <a:effectLst/>
                <a:latin typeface="arial" panose="020B0604020202020204" pitchFamily="34" charset="0"/>
              </a:rPr>
              <a:t>Joseph, G. E., &amp; Strain, P. S. (2003). Comprehensive Evidence-Based Social—Emotional Curricula for Young Children: An Analysis of Efficacious Adoption Potential. </a:t>
            </a:r>
            <a:r>
              <a:rPr lang="en-US" b="0" i="1" dirty="0">
                <a:solidFill>
                  <a:srgbClr val="333333"/>
                </a:solidFill>
                <a:effectLst/>
                <a:latin typeface="arial" panose="020B0604020202020204" pitchFamily="34" charset="0"/>
              </a:rPr>
              <a:t>Topics in Early Childhood Special Education</a:t>
            </a:r>
            <a:r>
              <a:rPr lang="en-US" b="0" i="0" dirty="0">
                <a:solidFill>
                  <a:srgbClr val="333333"/>
                </a:solidFill>
                <a:effectLst/>
                <a:latin typeface="arial" panose="020B0604020202020204" pitchFamily="34" charset="0"/>
              </a:rPr>
              <a:t>, </a:t>
            </a:r>
            <a:r>
              <a:rPr lang="en-US" b="0" i="1" dirty="0">
                <a:solidFill>
                  <a:srgbClr val="333333"/>
                </a:solidFill>
                <a:effectLst/>
                <a:latin typeface="arial" panose="020B0604020202020204" pitchFamily="34" charset="0"/>
              </a:rPr>
              <a:t>23</a:t>
            </a:r>
            <a:r>
              <a:rPr lang="en-US" b="0" i="0" dirty="0">
                <a:solidFill>
                  <a:srgbClr val="333333"/>
                </a:solidFill>
                <a:effectLst/>
                <a:latin typeface="arial" panose="020B0604020202020204" pitchFamily="34" charset="0"/>
              </a:rPr>
              <a:t>(2), 62–73. </a:t>
            </a:r>
            <a:r>
              <a:rPr lang="en-US" b="0" i="0" dirty="0">
                <a:solidFill>
                  <a:srgbClr val="006ACC"/>
                </a:solidFill>
                <a:effectLst/>
                <a:latin typeface="arial" panose="020B0604020202020204" pitchFamily="34" charset="0"/>
                <a:hlinkClick r:id="rId3"/>
              </a:rPr>
              <a:t>https://doi.org/10.1177/02711214030230020201</a:t>
            </a:r>
            <a:endParaRPr lang="en-US" b="0" i="0" dirty="0">
              <a:solidFill>
                <a:srgbClr val="006ACC"/>
              </a:solidFill>
              <a:effectLst/>
              <a:latin typeface="arial" panose="020B0604020202020204" pitchFamily="34" charset="0"/>
            </a:endParaRP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https://www.pyramidmodel.org/</a:t>
            </a:r>
          </a:p>
          <a:p>
            <a:pPr marL="0" lvl="0" indent="0" algn="l" rtl="0">
              <a:spcBef>
                <a:spcPts val="0"/>
              </a:spcBef>
              <a:spcAft>
                <a:spcPts val="0"/>
              </a:spcAft>
              <a:buNone/>
            </a:pPr>
            <a:r>
              <a:rPr lang="en-US" dirty="0"/>
              <a:t>https://challengingbehavior.cbcs.usf.edu/</a:t>
            </a:r>
          </a:p>
          <a:p>
            <a:pPr marL="0" lvl="0" indent="0" algn="l" rtl="0">
              <a:spcBef>
                <a:spcPts val="0"/>
              </a:spcBef>
              <a:spcAft>
                <a:spcPts val="0"/>
              </a:spcAft>
              <a:buNone/>
            </a:pPr>
            <a:endParaRPr dirty="0"/>
          </a:p>
        </p:txBody>
      </p:sp>
      <p:sp>
        <p:nvSpPr>
          <p:cNvPr id="217" name="Google Shape;217;p2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 name="Google Shape;67;p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3" name="Google Shape;7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0" i="0" dirty="0">
                <a:solidFill>
                  <a:schemeClr val="dk1"/>
                </a:solidFill>
                <a:latin typeface="Calibri"/>
                <a:ea typeface="Calibri"/>
                <a:cs typeface="Calibri"/>
                <a:sym typeface="Calibri"/>
              </a:rPr>
              <a:t>(Definition from Zero To Three)</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Social emotional competence reflects a child’s developing ability to form close, secure relationships with other familiar people in their lives such as parents, relatives and other nurturing caregivers. This trusting bond helps children to feel safe in exploring their world. </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Raver and </a:t>
            </a:r>
            <a:r>
              <a:rPr lang="en-US" sz="1200" b="0" i="0" dirty="0" err="1">
                <a:solidFill>
                  <a:schemeClr val="dk1"/>
                </a:solidFill>
                <a:latin typeface="Calibri"/>
                <a:ea typeface="Calibri"/>
                <a:cs typeface="Calibri"/>
                <a:sym typeface="Calibri"/>
              </a:rPr>
              <a:t>Zigler</a:t>
            </a:r>
            <a:r>
              <a:rPr lang="en-US" sz="1200" b="0" i="0" dirty="0">
                <a:solidFill>
                  <a:schemeClr val="dk1"/>
                </a:solidFill>
                <a:latin typeface="Calibri"/>
                <a:ea typeface="Calibri"/>
                <a:cs typeface="Calibri"/>
                <a:sym typeface="Calibri"/>
              </a:rPr>
              <a:t> (1997) defined the term social competence as a group of behaviors that permits each individual child to develop and engage in positive interactions with other people. </a:t>
            </a:r>
            <a:endParaRPr dirty="0"/>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The following groups of behavior included are:</a:t>
            </a:r>
            <a:endParaRPr dirty="0"/>
          </a:p>
          <a:p>
            <a:pPr marL="171450" lvl="0" indent="-171450" algn="l" rtl="0">
              <a:spcBef>
                <a:spcPts val="0"/>
              </a:spcBef>
              <a:spcAft>
                <a:spcPts val="0"/>
              </a:spcAft>
              <a:buFont typeface="Arial" panose="020B0604020202020204" pitchFamily="34" charset="0"/>
              <a:buChar char="•"/>
            </a:pPr>
            <a:r>
              <a:rPr lang="en-US" sz="1200" b="0" i="0" dirty="0">
                <a:solidFill>
                  <a:schemeClr val="dk1"/>
                </a:solidFill>
                <a:latin typeface="Calibri"/>
                <a:ea typeface="Calibri"/>
                <a:cs typeface="Calibri"/>
                <a:sym typeface="Calibri"/>
              </a:rPr>
              <a:t>responding to and initiating interactions between caregivers, siblings, other adults, and peers</a:t>
            </a:r>
            <a:endParaRPr dirty="0"/>
          </a:p>
          <a:p>
            <a:pPr marL="171450" lvl="0" indent="-171450" algn="l" rtl="0">
              <a:spcBef>
                <a:spcPts val="0"/>
              </a:spcBef>
              <a:spcAft>
                <a:spcPts val="0"/>
              </a:spcAft>
              <a:buFont typeface="Arial" panose="020B0604020202020204" pitchFamily="34" charset="0"/>
              <a:buChar char="•"/>
            </a:pPr>
            <a:r>
              <a:rPr lang="en-US" sz="1200" b="0" i="0" dirty="0">
                <a:solidFill>
                  <a:schemeClr val="dk1"/>
                </a:solidFill>
                <a:latin typeface="Calibri"/>
                <a:ea typeface="Calibri"/>
                <a:cs typeface="Calibri"/>
                <a:sym typeface="Calibri"/>
              </a:rPr>
              <a:t>participating in cooperative and social activities</a:t>
            </a:r>
            <a:endParaRPr dirty="0"/>
          </a:p>
          <a:p>
            <a:pPr marL="171450" lvl="0" indent="-171450" algn="l" rtl="0">
              <a:spcBef>
                <a:spcPts val="0"/>
              </a:spcBef>
              <a:spcAft>
                <a:spcPts val="0"/>
              </a:spcAft>
              <a:buFont typeface="Arial" panose="020B0604020202020204" pitchFamily="34" charset="0"/>
              <a:buChar char="•"/>
            </a:pPr>
            <a:r>
              <a:rPr lang="en-US" sz="1200" b="0" i="0" dirty="0">
                <a:solidFill>
                  <a:schemeClr val="dk1"/>
                </a:solidFill>
                <a:latin typeface="Calibri"/>
                <a:ea typeface="Calibri"/>
                <a:cs typeface="Calibri"/>
                <a:sym typeface="Calibri"/>
              </a:rPr>
              <a:t>managing behavior and resolving conflict</a:t>
            </a:r>
            <a:endParaRPr dirty="0"/>
          </a:p>
          <a:p>
            <a:pPr marL="171450" lvl="0" indent="-171450" algn="l" rtl="0">
              <a:spcBef>
                <a:spcPts val="0"/>
              </a:spcBef>
              <a:spcAft>
                <a:spcPts val="0"/>
              </a:spcAft>
              <a:buFont typeface="Arial" panose="020B0604020202020204" pitchFamily="34" charset="0"/>
              <a:buChar char="•"/>
            </a:pPr>
            <a:r>
              <a:rPr lang="en-US" sz="1200" b="0" i="0" dirty="0">
                <a:solidFill>
                  <a:schemeClr val="dk1"/>
                </a:solidFill>
                <a:latin typeface="Calibri"/>
                <a:ea typeface="Calibri"/>
                <a:cs typeface="Calibri"/>
                <a:sym typeface="Calibri"/>
              </a:rPr>
              <a:t>knowing about self and others</a:t>
            </a:r>
            <a:endParaRPr dirty="0"/>
          </a:p>
          <a:p>
            <a:pPr marL="171450" lvl="0" indent="-171450" algn="l" rtl="0">
              <a:spcBef>
                <a:spcPts val="0"/>
              </a:spcBef>
              <a:spcAft>
                <a:spcPts val="0"/>
              </a:spcAft>
              <a:buFont typeface="Arial" panose="020B0604020202020204" pitchFamily="34" charset="0"/>
              <a:buChar char="•"/>
            </a:pPr>
            <a:r>
              <a:rPr lang="en-US" sz="1200" b="0" i="0" dirty="0">
                <a:solidFill>
                  <a:schemeClr val="dk1"/>
                </a:solidFill>
                <a:latin typeface="Calibri"/>
                <a:ea typeface="Calibri"/>
                <a:cs typeface="Calibri"/>
                <a:sym typeface="Calibri"/>
              </a:rPr>
              <a:t>showing empathy</a:t>
            </a:r>
            <a:endParaRPr dirty="0"/>
          </a:p>
          <a:p>
            <a:pPr marL="171450" lvl="0" indent="-171450" algn="l" rtl="0">
              <a:spcBef>
                <a:spcPts val="0"/>
              </a:spcBef>
              <a:spcAft>
                <a:spcPts val="0"/>
              </a:spcAft>
              <a:buFont typeface="Arial" panose="020B0604020202020204" pitchFamily="34" charset="0"/>
              <a:buChar char="•"/>
            </a:pPr>
            <a:r>
              <a:rPr lang="en-US" sz="1200" b="0" i="0" dirty="0">
                <a:solidFill>
                  <a:schemeClr val="dk1"/>
                </a:solidFill>
                <a:latin typeface="Calibri"/>
                <a:ea typeface="Calibri"/>
                <a:cs typeface="Calibri"/>
                <a:sym typeface="Calibri"/>
              </a:rPr>
              <a:t>developing a positive self-image and self-worth.</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Infant's experience, express, and perceive emotions before they fully understand them. </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In learning to recognize, label, manage, and communicate their emotions and to perceive and attempt to understand the emotions of others, children build skills that connect them with family, peers, teachers, and the community. </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These growing capacities help young children to become competent in negotiating increasingly complex social interactions, to participate effectively in relationships and group activities, and to reap the benefits of social support crucial to healthy human development and functioning.</a:t>
            </a:r>
            <a:endParaRPr dirty="0"/>
          </a:p>
          <a:p>
            <a:pPr marL="0" lvl="0" indent="0" algn="l" rtl="0">
              <a:spcBef>
                <a:spcPts val="0"/>
              </a:spcBef>
              <a:spcAft>
                <a:spcPts val="0"/>
              </a:spcAft>
              <a:buNone/>
            </a:pPr>
            <a:endParaRPr dirty="0"/>
          </a:p>
        </p:txBody>
      </p:sp>
      <p:sp>
        <p:nvSpPr>
          <p:cNvPr id="81" name="Google Shape;8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200" b="1" i="0" dirty="0">
                <a:solidFill>
                  <a:schemeClr val="dk1"/>
                </a:solidFill>
                <a:latin typeface="Calibri"/>
                <a:ea typeface="Calibri"/>
                <a:cs typeface="Calibri"/>
                <a:sym typeface="Calibri"/>
              </a:rPr>
              <a:t>Executive function and self-regulation</a:t>
            </a:r>
            <a:r>
              <a:rPr lang="en-US" sz="1200" b="0" i="0" dirty="0">
                <a:solidFill>
                  <a:schemeClr val="dk1"/>
                </a:solidFill>
                <a:latin typeface="Calibri"/>
                <a:ea typeface="Calibri"/>
                <a:cs typeface="Calibri"/>
                <a:sym typeface="Calibri"/>
              </a:rPr>
              <a:t> skills are the mental processes that enable us to plan, focus attention, remember instructions, and juggle multiple tasks successfully. </a:t>
            </a:r>
            <a:endParaRPr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When children of all abilities have opportunities to develop executive function and self-regulation skills, they learn, through the help of adults, to calm themselves and organize their responses to the world so that they can pay attention and learn across settings. </a:t>
            </a:r>
            <a:endParaRPr b="0" dirty="0"/>
          </a:p>
          <a:p>
            <a:pPr marL="0" lvl="0" indent="0" algn="l" rtl="0">
              <a:spcBef>
                <a:spcPts val="0"/>
              </a:spcBef>
              <a:spcAft>
                <a:spcPts val="0"/>
              </a:spcAft>
              <a:buNone/>
            </a:pPr>
            <a:endParaRPr sz="1200" b="0" i="0" dirty="0">
              <a:solidFill>
                <a:schemeClr val="dk1"/>
              </a:solidFill>
              <a:latin typeface="Calibri"/>
              <a:ea typeface="Calibri"/>
              <a:cs typeface="Calibri"/>
              <a:sym typeface="Calibri"/>
            </a:endParaRPr>
          </a:p>
          <a:p>
            <a:pPr marL="0" lvl="0" indent="0" algn="l" rtl="0">
              <a:spcBef>
                <a:spcPts val="0"/>
              </a:spcBef>
              <a:spcAft>
                <a:spcPts val="0"/>
              </a:spcAft>
              <a:buNone/>
            </a:pPr>
            <a:r>
              <a:rPr lang="en-US" sz="1200" b="0" i="0" dirty="0">
                <a:solidFill>
                  <a:schemeClr val="dk1"/>
                </a:solidFill>
                <a:latin typeface="Calibri"/>
                <a:ea typeface="Calibri"/>
                <a:cs typeface="Calibri"/>
                <a:sym typeface="Calibri"/>
              </a:rPr>
              <a:t>Executive function and self-regulation skills depend on three types of brain function: working memory, mental flexibility, and self-control. These functions are highly interrelated, and the successful application of executive function skills requires them to operate in coordination with each other.</a:t>
            </a:r>
            <a:endParaRPr b="0" dirty="0"/>
          </a:p>
          <a:p>
            <a:pPr marL="0" lvl="0" indent="0" algn="l" rtl="0">
              <a:spcBef>
                <a:spcPts val="0"/>
              </a:spcBef>
              <a:spcAft>
                <a:spcPts val="0"/>
              </a:spcAft>
              <a:buNone/>
            </a:pPr>
            <a:endParaRPr dirty="0"/>
          </a:p>
        </p:txBody>
      </p:sp>
      <p:sp>
        <p:nvSpPr>
          <p:cNvPr id="88" name="Google Shape;88;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https://developingchild.harvard.edu/science/key-concepts/executive-function/</a:t>
            </a:r>
          </a:p>
          <a:p>
            <a:pPr marL="0" lvl="0" indent="0" algn="l" rtl="0">
              <a:spcBef>
                <a:spcPts val="0"/>
              </a:spcBef>
              <a:spcAft>
                <a:spcPts val="0"/>
              </a:spcAft>
              <a:buNone/>
            </a:pPr>
            <a:r>
              <a:rPr lang="en-US" dirty="0"/>
              <a:t>https://youtu.be/efCq_vHUMqs</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Facilitator:</a:t>
            </a:r>
            <a:r>
              <a:rPr lang="en-US" baseline="0" dirty="0"/>
              <a:t> Have group watch this video and discuss how the concept of executive functioning informs social-emotional well-being at home and at school</a:t>
            </a:r>
            <a:endParaRPr lang="en-US" dirty="0"/>
          </a:p>
        </p:txBody>
      </p:sp>
      <p:sp>
        <p:nvSpPr>
          <p:cNvPr id="95" name="Google Shape;95;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2" name="Google Shape;102;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From the DEC  position statement on Challenging Behaviors, 2017:</a:t>
            </a:r>
            <a:endParaRPr/>
          </a:p>
          <a:p>
            <a:pPr marL="0" lvl="0" indent="0" algn="l" rtl="0">
              <a:spcBef>
                <a:spcPts val="0"/>
              </a:spcBef>
              <a:spcAft>
                <a:spcPts val="0"/>
              </a:spcAft>
              <a:buNone/>
            </a:pPr>
            <a:endParaRPr/>
          </a:p>
          <a:p>
            <a:pPr marL="0" lvl="0" indent="0" algn="l" rtl="0">
              <a:spcBef>
                <a:spcPts val="0"/>
              </a:spcBef>
              <a:spcAft>
                <a:spcPts val="0"/>
              </a:spcAft>
              <a:buNone/>
            </a:pPr>
            <a:r>
              <a:rPr lang="en-US"/>
              <a:t>There is a need for a range of practices and services to prevent and address internalizing and externalizing challenging behavior, and the selection of practices and interventions should include careful consideration of the research 7 supporting the practice. This range includes three tiers of practice: universal (nurturing and responsive relationships, supportive environments, and developmentally appropriate teaching practices), secondary (social skills teaching), and tertiary (intensive, function-based individualized interventions for children whose challenging behavior is persistent, intensive, and unresponsive to typical guidance and teaching practices).</a:t>
            </a:r>
            <a:endParaRPr/>
          </a:p>
        </p:txBody>
      </p:sp>
      <p:sp>
        <p:nvSpPr>
          <p:cNvPr id="103" name="Google Shape;103;p7: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dirty="0"/>
              <a:t>These overlapping domains support the developing ability of children to understand their own responses to the environment, and to make sense of how others interact with them. This understanding scaffolds the emerging ability to self-regulate.</a:t>
            </a:r>
            <a:endParaRPr dirty="0"/>
          </a:p>
        </p:txBody>
      </p:sp>
      <p:sp>
        <p:nvSpPr>
          <p:cNvPr id="110" name="Google Shape;110;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225757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3322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2445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36AC35C5-FFC2-9817-190E-02C243F65BA4}"/>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97756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922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1842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32578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3193422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2152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367082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95956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768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5091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nnectmodules.dec-sped.org/connect-modules/learners/module-7/tiered-instruction/socialemotional/creating-environmen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youtu.be/g4PzdpLCu0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onnectmodules.dec-sped.org/connect-modules/learners/module-7/tiered-instruction/socialemotional/managing-challenging-behavio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connectmodules.dec-sped.org/connect-modules/learners/module-7/tiered-instruction/socialemotional-targeted-interventions/using-an-incentive-syste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hallengingbehavior.cbcs.usf.edu/docs/CaseStudy_Brendan_child-family-description.pdf" TargetMode="External"/><Relationship Id="rId7" Type="http://schemas.openxmlformats.org/officeDocument/2006/relationships/hyperlink" Target="https://challengingbehavior.cbcs.usf.edu/Pyramid/pbs/study.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challengingbehavior.cbcs.usf.edu/docs/CaseStudy_Brendan_behavior-support-plan.pdf" TargetMode="External"/><Relationship Id="rId5" Type="http://schemas.openxmlformats.org/officeDocument/2006/relationships/hyperlink" Target="https://challengingbehavior.cbcs.usf.edu/docs/CaseStudy_Brendan_hypotheses-statements.pdf" TargetMode="External"/><Relationship Id="rId4" Type="http://schemas.openxmlformats.org/officeDocument/2006/relationships/hyperlink" Target="https://challengingbehavior.cbcs.usf.edu/docs/CaseStudy_Brendan_funct-assess-interview.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youtu.be/1-lxirzQ9uk"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6.xml.rels><?xml version="1.0" encoding="UTF-8" standalone="yes"?>
<Relationships xmlns="http://schemas.openxmlformats.org/package/2006/relationships"><Relationship Id="rId3" Type="http://schemas.openxmlformats.org/officeDocument/2006/relationships/hyperlink" Target="https://youtu.be/WjKfSU3_cQ8"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7.xml.rels><?xml version="1.0" encoding="UTF-8" standalone="yes"?>
<Relationships xmlns="http://schemas.openxmlformats.org/package/2006/relationships"><Relationship Id="rId3" Type="http://schemas.openxmlformats.org/officeDocument/2006/relationships/hyperlink" Target="http://csefel.vanderbilt.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connectmodules.dec-sped.org/"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challengingbehavior.fmhi.usf.edu/" TargetMode="External"/><Relationship Id="rId3" Type="http://schemas.openxmlformats.org/officeDocument/2006/relationships/hyperlink" Target="about:blank" TargetMode="External"/><Relationship Id="rId7" Type="http://schemas.openxmlformats.org/officeDocument/2006/relationships/hyperlink" Target="http://www.pyramidmodel.org/"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www.naeyc.org/" TargetMode="External"/><Relationship Id="rId5" Type="http://schemas.openxmlformats.org/officeDocument/2006/relationships/hyperlink" Target="https://doi.org/10.1177/02711214030230020201" TargetMode="External"/><Relationship Id="rId4" Type="http://schemas.openxmlformats.org/officeDocument/2006/relationships/hyperlink" Target="https://developingchild.harvard.edu/resources/inbrief-executive-function/"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efCq_vHUMq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
          <p:cNvSpPr txBox="1">
            <a:spLocks noGrp="1"/>
          </p:cNvSpPr>
          <p:nvPr>
            <p:ph type="ctrTitle"/>
          </p:nvPr>
        </p:nvSpPr>
        <p:spPr>
          <a:xfrm>
            <a:off x="685800" y="712056"/>
            <a:ext cx="77724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3600"/>
              <a:buFont typeface="Calibri"/>
              <a:buNone/>
            </a:pPr>
            <a:r>
              <a:rPr lang="en-US" sz="4000" dirty="0"/>
              <a:t>Using Responsive and Reciprocal Interactions, Interventions, and Instruction</a:t>
            </a:r>
            <a:endParaRPr sz="4000" dirty="0"/>
          </a:p>
        </p:txBody>
      </p:sp>
      <p:sp>
        <p:nvSpPr>
          <p:cNvPr id="64" name="Google Shape;64;p1"/>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2400"/>
              <a:buNone/>
            </a:pPr>
            <a:r>
              <a:rPr lang="en-US" dirty="0"/>
              <a:t>Initial Practice-Based Professional Preparation Standards Early Interventionists/Early Childhood Special Educators </a:t>
            </a:r>
            <a:endParaRPr dirty="0"/>
          </a:p>
          <a:p>
            <a:pPr marL="0" lvl="0" indent="0" algn="ctr" rtl="0">
              <a:lnSpc>
                <a:spcPct val="90000"/>
              </a:lnSpc>
              <a:spcBef>
                <a:spcPts val="1000"/>
              </a:spcBef>
              <a:spcAft>
                <a:spcPts val="0"/>
              </a:spcAft>
              <a:buClr>
                <a:schemeClr val="dk1"/>
              </a:buClr>
              <a:buSzPts val="2400"/>
              <a:buNone/>
            </a:pPr>
            <a:r>
              <a:rPr lang="en-US" dirty="0"/>
              <a:t>6.4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Foundational Practices: </a:t>
            </a:r>
            <a:br>
              <a:rPr lang="en-US" sz="3600" dirty="0"/>
            </a:br>
            <a:r>
              <a:rPr lang="en-US" sz="3600" dirty="0"/>
              <a:t>Social Emotional Development</a:t>
            </a:r>
            <a:endParaRPr dirty="0"/>
          </a:p>
        </p:txBody>
      </p:sp>
      <p:sp>
        <p:nvSpPr>
          <p:cNvPr id="120" name="Google Shape;120;p9"/>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Follow children’s lead: Tune into the unique ways children initiate interactions and respond to their environment</a:t>
            </a:r>
            <a:endParaRPr dirty="0"/>
          </a:p>
          <a:p>
            <a:pPr marL="228600" lvl="0" indent="-228600" algn="l" rtl="0">
              <a:lnSpc>
                <a:spcPct val="150000"/>
              </a:lnSpc>
              <a:spcBef>
                <a:spcPts val="1000"/>
              </a:spcBef>
              <a:spcAft>
                <a:spcPts val="0"/>
              </a:spcAft>
              <a:buClr>
                <a:schemeClr val="dk1"/>
              </a:buClr>
              <a:buSzPts val="2800"/>
              <a:buChar char="•"/>
            </a:pPr>
            <a:r>
              <a:rPr lang="en-US" dirty="0"/>
              <a:t>Maintain predictable routines</a:t>
            </a:r>
            <a:endParaRPr dirty="0"/>
          </a:p>
          <a:p>
            <a:pPr marL="228600" lvl="0" indent="-228600" algn="l" rtl="0">
              <a:lnSpc>
                <a:spcPct val="150000"/>
              </a:lnSpc>
              <a:spcBef>
                <a:spcPts val="1000"/>
              </a:spcBef>
              <a:spcAft>
                <a:spcPts val="0"/>
              </a:spcAft>
              <a:buClr>
                <a:schemeClr val="dk1"/>
              </a:buClr>
              <a:buSzPts val="2800"/>
              <a:buChar char="•"/>
            </a:pPr>
            <a:r>
              <a:rPr lang="en-US" dirty="0"/>
              <a:t>Provide warm, responsive, and consistent care</a:t>
            </a:r>
            <a:endParaRPr dirty="0"/>
          </a:p>
          <a:p>
            <a:pPr marL="228600" lvl="0" indent="-228600" algn="l" rtl="0">
              <a:lnSpc>
                <a:spcPct val="150000"/>
              </a:lnSpc>
              <a:spcBef>
                <a:spcPts val="1000"/>
              </a:spcBef>
              <a:spcAft>
                <a:spcPts val="0"/>
              </a:spcAft>
              <a:buClr>
                <a:schemeClr val="dk1"/>
              </a:buClr>
              <a:buSzPts val="2800"/>
              <a:buChar char="•"/>
            </a:pPr>
            <a:r>
              <a:rPr lang="en-US" dirty="0"/>
              <a:t>Talk/sign, read, and sing together every day</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 Foundational Practices, continued  </a:t>
            </a:r>
            <a:endParaRPr dirty="0"/>
          </a:p>
        </p:txBody>
      </p:sp>
      <p:sp>
        <p:nvSpPr>
          <p:cNvPr id="127" name="Google Shape;127;p10"/>
          <p:cNvSpPr txBox="1">
            <a:spLocks noGrp="1"/>
          </p:cNvSpPr>
          <p:nvPr>
            <p:ph idx="1"/>
          </p:nvPr>
        </p:nvSpPr>
        <p:spPr>
          <a:xfrm>
            <a:off x="628650" y="1600200"/>
            <a:ext cx="7886700" cy="4576763"/>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50000"/>
              </a:lnSpc>
              <a:spcBef>
                <a:spcPts val="0"/>
              </a:spcBef>
              <a:spcAft>
                <a:spcPts val="0"/>
              </a:spcAft>
              <a:buClr>
                <a:schemeClr val="dk1"/>
              </a:buClr>
              <a:buSzPct val="100000"/>
              <a:buChar char="•"/>
            </a:pPr>
            <a:r>
              <a:rPr lang="en-US" dirty="0"/>
              <a:t>Offer choices</a:t>
            </a:r>
            <a:endParaRPr dirty="0"/>
          </a:p>
          <a:p>
            <a:pPr marL="228600" lvl="0" indent="-228600" algn="l" rtl="0">
              <a:lnSpc>
                <a:spcPct val="150000"/>
              </a:lnSpc>
              <a:spcBef>
                <a:spcPts val="1000"/>
              </a:spcBef>
              <a:spcAft>
                <a:spcPts val="0"/>
              </a:spcAft>
              <a:buClr>
                <a:schemeClr val="dk1"/>
              </a:buClr>
              <a:buSzPct val="100000"/>
              <a:buChar char="•"/>
            </a:pPr>
            <a:r>
              <a:rPr lang="en-US" dirty="0"/>
              <a:t>Provide opportunities for play with peers/siblings (even in the context of parallel play!)</a:t>
            </a:r>
            <a:endParaRPr dirty="0"/>
          </a:p>
          <a:p>
            <a:pPr marL="228600" lvl="0" indent="-228600" algn="l" rtl="0">
              <a:lnSpc>
                <a:spcPct val="150000"/>
              </a:lnSpc>
              <a:spcBef>
                <a:spcPts val="1000"/>
              </a:spcBef>
              <a:spcAft>
                <a:spcPts val="0"/>
              </a:spcAft>
              <a:buClr>
                <a:schemeClr val="dk1"/>
              </a:buClr>
              <a:buSzPct val="100000"/>
              <a:buChar char="•"/>
            </a:pPr>
            <a:r>
              <a:rPr lang="en-US" dirty="0"/>
              <a:t>Encourage and model turn-taking </a:t>
            </a:r>
            <a:endParaRPr dirty="0"/>
          </a:p>
          <a:p>
            <a:pPr marL="228600" lvl="0" indent="-228600" algn="l" rtl="0">
              <a:lnSpc>
                <a:spcPct val="150000"/>
              </a:lnSpc>
              <a:spcBef>
                <a:spcPts val="1000"/>
              </a:spcBef>
              <a:spcAft>
                <a:spcPts val="0"/>
              </a:spcAft>
              <a:buClr>
                <a:schemeClr val="dk1"/>
              </a:buClr>
              <a:buSzPct val="100000"/>
              <a:buChar char="•"/>
            </a:pPr>
            <a:r>
              <a:rPr lang="en-US" dirty="0"/>
              <a:t>Help children understand and label emotions</a:t>
            </a:r>
            <a:endParaRPr dirty="0"/>
          </a:p>
          <a:p>
            <a:pPr marL="228600" lvl="0" indent="-228600" algn="l" rtl="0">
              <a:lnSpc>
                <a:spcPct val="150000"/>
              </a:lnSpc>
              <a:spcBef>
                <a:spcPts val="1000"/>
              </a:spcBef>
              <a:spcAft>
                <a:spcPts val="0"/>
              </a:spcAft>
              <a:buClr>
                <a:schemeClr val="dk1"/>
              </a:buClr>
              <a:buSzPct val="100000"/>
              <a:buChar char="•"/>
            </a:pPr>
            <a:r>
              <a:rPr lang="en-US" dirty="0"/>
              <a:t>Set limits and model positive behaviors</a:t>
            </a:r>
            <a:endParaRPr dirty="0"/>
          </a:p>
          <a:p>
            <a:pPr marL="228600" lvl="0" indent="-228600" algn="l" rtl="0">
              <a:lnSpc>
                <a:spcPct val="150000"/>
              </a:lnSpc>
              <a:spcBef>
                <a:spcPts val="1000"/>
              </a:spcBef>
              <a:spcAft>
                <a:spcPts val="0"/>
              </a:spcAft>
              <a:buClr>
                <a:schemeClr val="dk1"/>
              </a:buClr>
              <a:buSzPct val="100000"/>
              <a:buChar char="•"/>
            </a:pPr>
            <a:r>
              <a:rPr lang="en-US" dirty="0"/>
              <a:t>Use developmentally appropriate practices</a:t>
            </a:r>
            <a:endParaRPr dirty="0"/>
          </a:p>
          <a:p>
            <a:pPr marL="0" lvl="0" indent="0" algn="l" rtl="0">
              <a:lnSpc>
                <a:spcPct val="15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11"/>
          <p:cNvSpPr txBox="1">
            <a:spLocks noGrp="1"/>
          </p:cNvSpPr>
          <p:nvPr>
            <p:ph type="title"/>
          </p:nvPr>
        </p:nvSpPr>
        <p:spPr>
          <a:xfrm>
            <a:off x="339969" y="278288"/>
            <a:ext cx="8464061" cy="1325563"/>
          </a:xfrm>
          <a:prstGeom prst="rect">
            <a:avLst/>
          </a:prstGeom>
          <a:noFill/>
          <a:ln>
            <a:noFill/>
          </a:ln>
        </p:spPr>
        <p:txBody>
          <a:bodyPr spcFirstLastPara="1" wrap="square" lIns="91425" tIns="45700" rIns="91425" bIns="45700" anchor="ctr" anchorCtr="0">
            <a:noAutofit/>
          </a:bodyPr>
          <a:lstStyle/>
          <a:p>
            <a:pPr lvl="0" algn="ctr">
              <a:buSzPct val="100000"/>
            </a:pPr>
            <a:r>
              <a:rPr lang="en-US" sz="3600" dirty="0"/>
              <a:t>Foundational Practices To Support Social Emotional Development: </a:t>
            </a:r>
            <a:br>
              <a:rPr lang="en-US" sz="3600" dirty="0"/>
            </a:br>
            <a:r>
              <a:rPr lang="en-US" sz="3600" dirty="0"/>
              <a:t>Preschool Classroom</a:t>
            </a:r>
            <a:endParaRPr sz="3600" dirty="0"/>
          </a:p>
        </p:txBody>
      </p:sp>
      <p:sp>
        <p:nvSpPr>
          <p:cNvPr id="134" name="Google Shape;134;p11"/>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Build positive relationships</a:t>
            </a:r>
            <a:endParaRPr dirty="0"/>
          </a:p>
          <a:p>
            <a:pPr marL="228600" lvl="0" indent="-228600" algn="l" rtl="0">
              <a:lnSpc>
                <a:spcPct val="90000"/>
              </a:lnSpc>
              <a:spcBef>
                <a:spcPts val="1000"/>
              </a:spcBef>
              <a:spcAft>
                <a:spcPts val="0"/>
              </a:spcAft>
              <a:buClr>
                <a:schemeClr val="dk1"/>
              </a:buClr>
              <a:buSzPts val="2800"/>
              <a:buChar char="•"/>
            </a:pPr>
            <a:r>
              <a:rPr lang="en-US" dirty="0"/>
              <a:t>Create environments that help children feel safe and connected</a:t>
            </a:r>
            <a:endParaRPr dirty="0"/>
          </a:p>
          <a:p>
            <a:pPr marL="228600" lvl="0" indent="-228600" algn="l" rtl="0">
              <a:lnSpc>
                <a:spcPct val="90000"/>
              </a:lnSpc>
              <a:spcBef>
                <a:spcPts val="1000"/>
              </a:spcBef>
              <a:spcAft>
                <a:spcPts val="0"/>
              </a:spcAft>
              <a:buClr>
                <a:schemeClr val="dk1"/>
              </a:buClr>
              <a:buSzPts val="2800"/>
              <a:buChar char="•"/>
            </a:pPr>
            <a:r>
              <a:rPr lang="en-US" dirty="0"/>
              <a:t>Set expectations/classroom rules</a:t>
            </a:r>
            <a:endParaRPr dirty="0"/>
          </a:p>
          <a:p>
            <a:pPr marL="228600" lvl="0" indent="-228600" algn="l" rtl="0">
              <a:lnSpc>
                <a:spcPct val="90000"/>
              </a:lnSpc>
              <a:spcBef>
                <a:spcPts val="1000"/>
              </a:spcBef>
              <a:spcAft>
                <a:spcPts val="0"/>
              </a:spcAft>
              <a:buClr>
                <a:schemeClr val="dk1"/>
              </a:buClr>
              <a:buSzPts val="2800"/>
              <a:buChar char="•"/>
            </a:pPr>
            <a:r>
              <a:rPr lang="en-US" dirty="0"/>
              <a:t>Teach emotional literacy  </a:t>
            </a:r>
            <a:endParaRPr dirty="0"/>
          </a:p>
          <a:p>
            <a:pPr marL="228600" lvl="0" indent="-228600" algn="l" rtl="0">
              <a:lnSpc>
                <a:spcPct val="90000"/>
              </a:lnSpc>
              <a:spcBef>
                <a:spcPts val="1000"/>
              </a:spcBef>
              <a:spcAft>
                <a:spcPts val="0"/>
              </a:spcAft>
              <a:buClr>
                <a:schemeClr val="dk1"/>
              </a:buClr>
              <a:buSzPts val="2800"/>
              <a:buChar char="•"/>
            </a:pPr>
            <a:r>
              <a:rPr lang="en-US" dirty="0"/>
              <a:t>Encourage appropriate behavior</a:t>
            </a:r>
            <a:endParaRPr dirty="0"/>
          </a:p>
          <a:p>
            <a:pPr marL="228600" lvl="0" indent="-228600" algn="l" rtl="0">
              <a:lnSpc>
                <a:spcPct val="90000"/>
              </a:lnSpc>
              <a:spcBef>
                <a:spcPts val="1000"/>
              </a:spcBef>
              <a:spcAft>
                <a:spcPts val="0"/>
              </a:spcAft>
              <a:buClr>
                <a:schemeClr val="dk1"/>
              </a:buClr>
              <a:buSzPts val="2800"/>
              <a:buChar char="•"/>
            </a:pPr>
            <a:r>
              <a:rPr lang="en-US" dirty="0"/>
              <a:t>Use EBP to support a child experiencing challenging behavior</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2"/>
          <p:cNvSpPr txBox="1">
            <a:spLocks noGrp="1"/>
          </p:cNvSpPr>
          <p:nvPr>
            <p:ph type="title"/>
          </p:nvPr>
        </p:nvSpPr>
        <p:spPr>
          <a:xfrm>
            <a:off x="191911" y="207081"/>
            <a:ext cx="8760178" cy="1325563"/>
          </a:xfrm>
          <a:prstGeom prst="rect">
            <a:avLst/>
          </a:prstGeom>
          <a:noFill/>
          <a:ln>
            <a:noFill/>
          </a:ln>
        </p:spPr>
        <p:txBody>
          <a:bodyPr spcFirstLastPara="1" wrap="square" lIns="91425" tIns="45700" rIns="91425" bIns="45700" anchor="ctr" anchorCtr="0">
            <a:normAutofit/>
          </a:bodyPr>
          <a:lstStyle/>
          <a:p>
            <a:pPr lvl="0" algn="ctr">
              <a:buSzPts val="3200"/>
            </a:pPr>
            <a:r>
              <a:rPr lang="en-US" sz="3600" dirty="0"/>
              <a:t>Foundational Practices: Supporting Peer Interactions in the Preschool Classroom</a:t>
            </a:r>
            <a:endParaRPr sz="3600" dirty="0"/>
          </a:p>
        </p:txBody>
      </p:sp>
      <p:sp>
        <p:nvSpPr>
          <p:cNvPr id="141" name="Google Shape;141;p12"/>
          <p:cNvSpPr txBox="1">
            <a:spLocks noGrp="1"/>
          </p:cNvSpPr>
          <p:nvPr>
            <p:ph idx="1"/>
          </p:nvPr>
        </p:nvSpPr>
        <p:spPr>
          <a:xfrm>
            <a:off x="628650" y="1690689"/>
            <a:ext cx="7886700" cy="4486274"/>
          </a:xfrm>
          <a:prstGeom prst="rect">
            <a:avLst/>
          </a:prstGeom>
          <a:noFill/>
          <a:ln>
            <a:noFill/>
          </a:ln>
        </p:spPr>
        <p:txBody>
          <a:bodyPr spcFirstLastPara="1" wrap="square" lIns="91425" tIns="45700" rIns="91425" bIns="45700" anchor="t" anchorCtr="0">
            <a:normAutofit/>
          </a:bodyPr>
          <a:lstStyle/>
          <a:p>
            <a:pPr marL="228600" lvl="0" indent="-228600" algn="l" rtl="0">
              <a:lnSpc>
                <a:spcPct val="110000"/>
              </a:lnSpc>
              <a:spcBef>
                <a:spcPts val="0"/>
              </a:spcBef>
              <a:spcAft>
                <a:spcPts val="0"/>
              </a:spcAft>
              <a:buClr>
                <a:schemeClr val="dk1"/>
              </a:buClr>
              <a:buSzPts val="2800"/>
              <a:buChar char="•"/>
            </a:pPr>
            <a:r>
              <a:rPr lang="en-US" dirty="0"/>
              <a:t>Identify tasks that children can do to help: e.g., handing out materials, gathering coats with a peer</a:t>
            </a:r>
            <a:endParaRPr dirty="0"/>
          </a:p>
          <a:p>
            <a:pPr marL="228600" lvl="0" indent="-228600" algn="l" rtl="0">
              <a:lnSpc>
                <a:spcPct val="100000"/>
              </a:lnSpc>
              <a:spcBef>
                <a:spcPts val="1000"/>
              </a:spcBef>
              <a:spcAft>
                <a:spcPts val="0"/>
              </a:spcAft>
              <a:buClr>
                <a:schemeClr val="dk1"/>
              </a:buClr>
              <a:buSzPts val="2800"/>
              <a:buChar char="•"/>
            </a:pPr>
            <a:r>
              <a:rPr lang="en-US" dirty="0"/>
              <a:t>Plan and support peer interactions during everyday routines </a:t>
            </a:r>
            <a:endParaRPr dirty="0"/>
          </a:p>
          <a:p>
            <a:pPr marL="228600" lvl="0" indent="-228600" algn="l" rtl="0">
              <a:lnSpc>
                <a:spcPct val="100000"/>
              </a:lnSpc>
              <a:spcBef>
                <a:spcPts val="1000"/>
              </a:spcBef>
              <a:spcAft>
                <a:spcPts val="0"/>
              </a:spcAft>
              <a:buClr>
                <a:schemeClr val="dk1"/>
              </a:buClr>
              <a:buSzPts val="2800"/>
              <a:buChar char="•"/>
            </a:pPr>
            <a:r>
              <a:rPr lang="en-US" dirty="0"/>
              <a:t>Provide cues and assistance to support peer interactions when needed</a:t>
            </a:r>
            <a:endParaRPr dirty="0"/>
          </a:p>
          <a:p>
            <a:pPr marL="228600" lvl="0" indent="-228600" algn="l" rtl="0">
              <a:lnSpc>
                <a:spcPct val="150000"/>
              </a:lnSpc>
              <a:spcBef>
                <a:spcPts val="1000"/>
              </a:spcBef>
              <a:spcAft>
                <a:spcPts val="0"/>
              </a:spcAft>
              <a:buClr>
                <a:schemeClr val="dk1"/>
              </a:buClr>
              <a:buSzPts val="2800"/>
              <a:buChar char="•"/>
            </a:pPr>
            <a:r>
              <a:rPr lang="en-US" dirty="0"/>
              <a:t>Reinforce social interactions when they occur</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3600" dirty="0"/>
              <a:t>Activity</a:t>
            </a:r>
            <a:endParaRPr sz="3600" dirty="0"/>
          </a:p>
        </p:txBody>
      </p:sp>
      <p:sp>
        <p:nvSpPr>
          <p:cNvPr id="148" name="Google Shape;148;p13"/>
          <p:cNvSpPr txBox="1">
            <a:spLocks noGrp="1"/>
          </p:cNvSpPr>
          <p:nvPr>
            <p:ph idx="1"/>
          </p:nvPr>
        </p:nvSpPr>
        <p:spPr>
          <a:xfrm>
            <a:off x="628650" y="1457608"/>
            <a:ext cx="7886700" cy="4719355"/>
          </a:xfrm>
          <a:prstGeom prst="rect">
            <a:avLst/>
          </a:prstGeom>
          <a:noFill/>
          <a:ln>
            <a:noFill/>
          </a:ln>
        </p:spPr>
        <p:txBody>
          <a:bodyPr spcFirstLastPara="1" wrap="square" lIns="91425" tIns="45700" rIns="91425" bIns="45700" anchor="t" anchorCtr="0">
            <a:normAutofit/>
          </a:bodyPr>
          <a:lstStyle/>
          <a:p>
            <a:pPr marL="0" lvl="0" indent="0">
              <a:lnSpc>
                <a:spcPct val="150000"/>
              </a:lnSpc>
              <a:spcBef>
                <a:spcPts val="0"/>
              </a:spcBef>
              <a:buClr>
                <a:schemeClr val="dk1"/>
              </a:buClr>
              <a:buSzPts val="2800"/>
              <a:buNone/>
            </a:pPr>
            <a:r>
              <a:rPr lang="en-US" dirty="0"/>
              <a:t>Watch the video “</a:t>
            </a:r>
            <a:r>
              <a:rPr lang="en-US" dirty="0">
                <a:hlinkClick r:id="rId3"/>
              </a:rPr>
              <a:t>Child Outcomes Step by Step</a:t>
            </a:r>
            <a:r>
              <a:rPr lang="en-US" dirty="0"/>
              <a:t>” on the next slide before reflecting on the following question; </a:t>
            </a:r>
            <a:endParaRPr dirty="0"/>
          </a:p>
          <a:p>
            <a:pPr marL="228600" lvl="0" indent="-228600" algn="l" rtl="0">
              <a:lnSpc>
                <a:spcPct val="150000"/>
              </a:lnSpc>
              <a:spcBef>
                <a:spcPts val="1000"/>
              </a:spcBef>
              <a:spcAft>
                <a:spcPts val="0"/>
              </a:spcAft>
              <a:buClr>
                <a:schemeClr val="dk1"/>
              </a:buClr>
              <a:buSzPts val="2800"/>
              <a:buChar char="•"/>
            </a:pPr>
            <a:r>
              <a:rPr lang="en-US" dirty="0"/>
              <a:t>How can EI/ECSE providers create environments that help children feel connected and safe?</a:t>
            </a: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hlinkClick r:id="rId3"/>
              </a:rPr>
              <a:t>Video: Child Outcomes Step by Step</a:t>
            </a:r>
            <a:endParaRPr lang="en-US" sz="4000" dirty="0"/>
          </a:p>
        </p:txBody>
      </p:sp>
      <p:pic>
        <p:nvPicPr>
          <p:cNvPr id="7" name="Content Placeholder 6">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14400" y="1384330"/>
            <a:ext cx="7315200" cy="4114800"/>
          </a:xfrm>
        </p:spPr>
      </p:pic>
      <p:sp>
        <p:nvSpPr>
          <p:cNvPr id="8" name="Rectangle 7"/>
          <p:cNvSpPr/>
          <p:nvPr/>
        </p:nvSpPr>
        <p:spPr>
          <a:xfrm>
            <a:off x="3476187" y="5601624"/>
            <a:ext cx="2191626" cy="276999"/>
          </a:xfrm>
          <a:prstGeom prst="rect">
            <a:avLst/>
          </a:prstGeom>
        </p:spPr>
        <p:txBody>
          <a:bodyPr wrap="none">
            <a:spAutoFit/>
          </a:bodyPr>
          <a:lstStyle/>
          <a:p>
            <a:r>
              <a:rPr lang="en-US" sz="1200" dirty="0">
                <a:latin typeface="+mn-lt"/>
                <a:hlinkClick r:id="rId3"/>
              </a:rPr>
              <a:t>https://youtu.be/g4PzdpLCu00</a:t>
            </a:r>
            <a:r>
              <a:rPr lang="en-US" sz="1200" dirty="0">
                <a:latin typeface="+mn-lt"/>
              </a:rPr>
              <a:t>  </a:t>
            </a:r>
          </a:p>
        </p:txBody>
      </p:sp>
    </p:spTree>
    <p:extLst>
      <p:ext uri="{BB962C8B-B14F-4D97-AF65-F5344CB8AC3E}">
        <p14:creationId xmlns:p14="http://schemas.microsoft.com/office/powerpoint/2010/main" val="687900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4"/>
          <p:cNvSpPr txBox="1">
            <a:spLocks noGrp="1"/>
          </p:cNvSpPr>
          <p:nvPr>
            <p:ph type="title"/>
          </p:nvPr>
        </p:nvSpPr>
        <p:spPr>
          <a:xfrm>
            <a:off x="67734" y="0"/>
            <a:ext cx="9008532" cy="1783644"/>
          </a:xfrm>
          <a:prstGeom prst="rect">
            <a:avLst/>
          </a:prstGeom>
          <a:noFill/>
          <a:ln>
            <a:noFill/>
          </a:ln>
        </p:spPr>
        <p:txBody>
          <a:bodyPr spcFirstLastPara="1" wrap="square" lIns="91425" tIns="45700" rIns="91425" bIns="45700" anchor="ctr" anchorCtr="0">
            <a:noAutofit/>
          </a:bodyPr>
          <a:lstStyle/>
          <a:p>
            <a:pPr lvl="0" algn="ctr">
              <a:buSzPts val="2800"/>
            </a:pPr>
            <a:r>
              <a:rPr lang="en-US" sz="3600" dirty="0"/>
              <a:t>Foundational Practices To Support Social Emotional Development: Culturally Responsive Strategies</a:t>
            </a:r>
            <a:endParaRPr sz="3600" dirty="0"/>
          </a:p>
        </p:txBody>
      </p:sp>
      <p:sp>
        <p:nvSpPr>
          <p:cNvPr id="155" name="Google Shape;155;p14"/>
          <p:cNvSpPr txBox="1">
            <a:spLocks noGrp="1"/>
          </p:cNvSpPr>
          <p:nvPr>
            <p:ph idx="1"/>
          </p:nvPr>
        </p:nvSpPr>
        <p:spPr>
          <a:xfrm>
            <a:off x="628650" y="1593410"/>
            <a:ext cx="7886700" cy="458355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Learn about children and families</a:t>
            </a:r>
            <a:endParaRPr dirty="0"/>
          </a:p>
          <a:p>
            <a:pPr marL="228600" lvl="0" indent="-228600" algn="l" rtl="0">
              <a:lnSpc>
                <a:spcPct val="150000"/>
              </a:lnSpc>
              <a:spcBef>
                <a:spcPts val="1000"/>
              </a:spcBef>
              <a:spcAft>
                <a:spcPts val="0"/>
              </a:spcAft>
              <a:buClr>
                <a:schemeClr val="dk1"/>
              </a:buClr>
              <a:buSzPts val="2400"/>
              <a:buChar char="•"/>
            </a:pPr>
            <a:r>
              <a:rPr lang="en-US" sz="2400" dirty="0"/>
              <a:t>Develop and teach culturally relevant expectations</a:t>
            </a:r>
            <a:endParaRPr dirty="0"/>
          </a:p>
          <a:p>
            <a:pPr marL="228600" lvl="0" indent="-228600" algn="l" rtl="0">
              <a:lnSpc>
                <a:spcPct val="150000"/>
              </a:lnSpc>
              <a:spcBef>
                <a:spcPts val="1000"/>
              </a:spcBef>
              <a:spcAft>
                <a:spcPts val="0"/>
              </a:spcAft>
              <a:buClr>
                <a:schemeClr val="dk1"/>
              </a:buClr>
              <a:buSzPts val="2400"/>
              <a:buChar char="•"/>
            </a:pPr>
            <a:r>
              <a:rPr lang="en-US" sz="2400" dirty="0"/>
              <a:t>Take the child’s perspective</a:t>
            </a:r>
            <a:endParaRPr dirty="0"/>
          </a:p>
          <a:p>
            <a:pPr marL="228600" lvl="0" indent="-228600" algn="l" rtl="0">
              <a:lnSpc>
                <a:spcPct val="150000"/>
              </a:lnSpc>
              <a:spcBef>
                <a:spcPts val="1000"/>
              </a:spcBef>
              <a:spcAft>
                <a:spcPts val="0"/>
              </a:spcAft>
              <a:buClr>
                <a:schemeClr val="dk1"/>
              </a:buClr>
              <a:buSzPts val="2400"/>
              <a:buChar char="•"/>
            </a:pPr>
            <a:r>
              <a:rPr lang="en-US" sz="2400" dirty="0"/>
              <a:t>Examine personal implicit biases and assumptions </a:t>
            </a:r>
            <a:endParaRPr dirty="0"/>
          </a:p>
          <a:p>
            <a:pPr marL="228600" lvl="0" indent="-228600" algn="l" rtl="0">
              <a:lnSpc>
                <a:spcPct val="150000"/>
              </a:lnSpc>
              <a:spcBef>
                <a:spcPts val="1000"/>
              </a:spcBef>
              <a:spcAft>
                <a:spcPts val="0"/>
              </a:spcAft>
              <a:buClr>
                <a:schemeClr val="dk1"/>
              </a:buClr>
              <a:buSzPts val="2400"/>
              <a:buChar char="•"/>
            </a:pPr>
            <a:r>
              <a:rPr lang="en-US" sz="2400" dirty="0"/>
              <a:t>Teach and model empathy</a:t>
            </a:r>
            <a:endParaRPr dirty="0"/>
          </a:p>
          <a:p>
            <a:pPr marL="228600" lvl="0" indent="-228600" algn="l" rtl="0">
              <a:lnSpc>
                <a:spcPct val="150000"/>
              </a:lnSpc>
              <a:spcBef>
                <a:spcPts val="1000"/>
              </a:spcBef>
              <a:spcAft>
                <a:spcPts val="0"/>
              </a:spcAft>
              <a:buClr>
                <a:schemeClr val="dk1"/>
              </a:buClr>
              <a:buSzPts val="2400"/>
              <a:buChar char="•"/>
            </a:pPr>
            <a:r>
              <a:rPr lang="en-US" sz="2400" dirty="0"/>
              <a:t>Use group times to discuss conflict</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5"/>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Individualizing Support: Challenging Behaviors</a:t>
            </a:r>
            <a:endParaRPr dirty="0"/>
          </a:p>
        </p:txBody>
      </p:sp>
      <p:sp>
        <p:nvSpPr>
          <p:cNvPr id="162" name="Google Shape;162;p15"/>
          <p:cNvSpPr txBox="1">
            <a:spLocks noGrp="1"/>
          </p:cNvSpPr>
          <p:nvPr>
            <p:ph idx="1"/>
          </p:nvPr>
        </p:nvSpPr>
        <p:spPr>
          <a:xfrm>
            <a:off x="628650" y="1533832"/>
            <a:ext cx="7886700" cy="4643131"/>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dirty="0"/>
              <a:t>“any repeated pattern of behavior...that interferes with or is at risk of interfering with the child’s optimal learning or engagement in pro-social interactions with peers and adults” (Smith &amp; Fox, 2003, p. 6).</a:t>
            </a:r>
            <a:endParaRPr dirty="0"/>
          </a:p>
          <a:p>
            <a:pPr marL="228600" lvl="0" indent="-228600" algn="l" rtl="0">
              <a:lnSpc>
                <a:spcPct val="150000"/>
              </a:lnSpc>
              <a:spcBef>
                <a:spcPts val="1000"/>
              </a:spcBef>
              <a:spcAft>
                <a:spcPts val="0"/>
              </a:spcAft>
              <a:buClr>
                <a:schemeClr val="dk1"/>
              </a:buClr>
              <a:buSzPct val="100000"/>
              <a:buChar char="•"/>
            </a:pPr>
            <a:r>
              <a:rPr lang="en-US" dirty="0"/>
              <a:t>Many ways to decide how any given behavior is a challenging one</a:t>
            </a:r>
            <a:endParaRPr dirty="0"/>
          </a:p>
          <a:p>
            <a:pPr marL="228600" lvl="0" indent="-228600" algn="l" rtl="0">
              <a:lnSpc>
                <a:spcPct val="150000"/>
              </a:lnSpc>
              <a:spcBef>
                <a:spcPts val="1000"/>
              </a:spcBef>
              <a:spcAft>
                <a:spcPts val="0"/>
              </a:spcAft>
              <a:buClr>
                <a:schemeClr val="dk1"/>
              </a:buClr>
              <a:buSzPct val="100000"/>
              <a:buChar char="•"/>
            </a:pPr>
            <a:r>
              <a:rPr lang="en-US" dirty="0"/>
              <a:t>Influenced by an adult’s culture, beliefs, and biases</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16"/>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Targeted Support: Teaching Social Skills</a:t>
            </a:r>
            <a:endParaRPr dirty="0"/>
          </a:p>
        </p:txBody>
      </p:sp>
      <p:sp>
        <p:nvSpPr>
          <p:cNvPr id="169" name="Google Shape;169;p16"/>
          <p:cNvSpPr txBox="1">
            <a:spLocks noGrp="1"/>
          </p:cNvSpPr>
          <p:nvPr>
            <p:ph idx="1"/>
          </p:nvPr>
        </p:nvSpPr>
        <p:spPr>
          <a:xfrm>
            <a:off x="628650" y="1430448"/>
            <a:ext cx="7886700" cy="4746515"/>
          </a:xfrm>
          <a:prstGeom prst="rect">
            <a:avLst/>
          </a:prstGeom>
          <a:noFill/>
          <a:ln>
            <a:noFill/>
          </a:ln>
        </p:spPr>
        <p:txBody>
          <a:bodyPr spcFirstLastPara="1" wrap="square" lIns="91425" tIns="45700" rIns="91425" bIns="45700" anchor="t" anchorCtr="0">
            <a:normAutofit lnSpcReduction="10000"/>
          </a:bodyPr>
          <a:lstStyle/>
          <a:p>
            <a:pPr marL="228600" lvl="0" indent="-228600">
              <a:lnSpc>
                <a:spcPct val="150000"/>
              </a:lnSpc>
              <a:spcBef>
                <a:spcPts val="0"/>
              </a:spcBef>
              <a:buSzPts val="2800"/>
            </a:pPr>
            <a:r>
              <a:rPr lang="en-US" dirty="0"/>
              <a:t>Involve family members to develop regulation strategies collaboratively and to identify and use culturally appropriate behavior management skills </a:t>
            </a:r>
            <a:endParaRPr dirty="0"/>
          </a:p>
          <a:p>
            <a:pPr marL="228600" lvl="0" indent="-228600" algn="l" rtl="0">
              <a:lnSpc>
                <a:spcPct val="150000"/>
              </a:lnSpc>
              <a:spcBef>
                <a:spcPts val="1000"/>
              </a:spcBef>
              <a:spcAft>
                <a:spcPts val="0"/>
              </a:spcAft>
              <a:buClr>
                <a:schemeClr val="dk1"/>
              </a:buClr>
              <a:buSzPts val="2800"/>
              <a:buChar char="•"/>
            </a:pPr>
            <a:r>
              <a:rPr lang="en-US" dirty="0"/>
              <a:t>Teach social-emotional regulation skills</a:t>
            </a:r>
            <a:endParaRPr dirty="0"/>
          </a:p>
          <a:p>
            <a:pPr marL="685800" lvl="1" indent="-228600" algn="l" rtl="0">
              <a:lnSpc>
                <a:spcPct val="150000"/>
              </a:lnSpc>
              <a:spcBef>
                <a:spcPts val="500"/>
              </a:spcBef>
              <a:spcAft>
                <a:spcPts val="0"/>
              </a:spcAft>
              <a:buClr>
                <a:schemeClr val="dk1"/>
              </a:buClr>
              <a:buSzPts val="2400"/>
              <a:buChar char="•"/>
            </a:pPr>
            <a:r>
              <a:rPr lang="en-US" u="sng" dirty="0">
                <a:solidFill>
                  <a:schemeClr val="hlink"/>
                </a:solidFill>
                <a:hlinkClick r:id="rId3"/>
              </a:rPr>
              <a:t>Example: The Turtle Technique</a:t>
            </a:r>
            <a:endParaRPr dirty="0"/>
          </a:p>
          <a:p>
            <a:pPr marL="228600" lvl="0" indent="-228600" algn="l" rtl="0">
              <a:lnSpc>
                <a:spcPct val="150000"/>
              </a:lnSpc>
              <a:spcBef>
                <a:spcPts val="1000"/>
              </a:spcBef>
              <a:spcAft>
                <a:spcPts val="0"/>
              </a:spcAft>
              <a:buClr>
                <a:schemeClr val="dk1"/>
              </a:buClr>
              <a:buSzPts val="2800"/>
              <a:buChar char="•"/>
            </a:pPr>
            <a:r>
              <a:rPr lang="en-US" dirty="0"/>
              <a:t>Strengthen communication skills</a:t>
            </a:r>
            <a:endParaRPr dirty="0"/>
          </a:p>
          <a:p>
            <a:pPr marL="228600" lvl="0" indent="-228600" algn="l" rtl="0">
              <a:lnSpc>
                <a:spcPct val="150000"/>
              </a:lnSpc>
              <a:spcBef>
                <a:spcPts val="1000"/>
              </a:spcBef>
              <a:spcAft>
                <a:spcPts val="0"/>
              </a:spcAft>
              <a:buClr>
                <a:schemeClr val="dk1"/>
              </a:buClr>
              <a:buSzPts val="2800"/>
              <a:buChar char="•"/>
            </a:pPr>
            <a:r>
              <a:rPr lang="en-US" dirty="0"/>
              <a:t>Provide ongoing opportunities to practice new skills</a:t>
            </a:r>
            <a:endParaRPr dirty="0"/>
          </a:p>
          <a:p>
            <a:pPr marL="0" lvl="0" indent="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17"/>
          <p:cNvSpPr txBox="1">
            <a:spLocks noGrp="1"/>
          </p:cNvSpPr>
          <p:nvPr>
            <p:ph type="title"/>
          </p:nvPr>
        </p:nvSpPr>
        <p:spPr>
          <a:xfrm>
            <a:off x="370769" y="229660"/>
            <a:ext cx="8402461" cy="1325563"/>
          </a:xfrm>
          <a:prstGeom prst="rect">
            <a:avLst/>
          </a:prstGeom>
          <a:noFill/>
          <a:ln>
            <a:noFill/>
          </a:ln>
        </p:spPr>
        <p:txBody>
          <a:bodyPr spcFirstLastPara="1" wrap="square" lIns="91425" tIns="45700" rIns="91425" bIns="45700" anchor="ctr" anchorCtr="0">
            <a:normAutofit/>
          </a:bodyPr>
          <a:lstStyle/>
          <a:p>
            <a:pPr lvl="0" algn="ctr">
              <a:buSzPts val="3600"/>
            </a:pPr>
            <a:r>
              <a:rPr lang="en-US" sz="3600" dirty="0"/>
              <a:t>Targeted Interventions To Teach Social Skills</a:t>
            </a:r>
            <a:endParaRPr dirty="0"/>
          </a:p>
        </p:txBody>
      </p:sp>
      <p:sp>
        <p:nvSpPr>
          <p:cNvPr id="176" name="Google Shape;176;p17"/>
          <p:cNvSpPr txBox="1">
            <a:spLocks noGrp="1"/>
          </p:cNvSpPr>
          <p:nvPr>
            <p:ph idx="1"/>
          </p:nvPr>
        </p:nvSpPr>
        <p:spPr>
          <a:xfrm>
            <a:off x="628650" y="1455576"/>
            <a:ext cx="7886700" cy="4721387"/>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150000"/>
              </a:lnSpc>
              <a:spcBef>
                <a:spcPts val="0"/>
              </a:spcBef>
              <a:spcAft>
                <a:spcPts val="0"/>
              </a:spcAft>
              <a:buClr>
                <a:schemeClr val="dk1"/>
              </a:buClr>
              <a:buSzPct val="100000"/>
              <a:buChar char="•"/>
            </a:pPr>
            <a:r>
              <a:rPr lang="en-US" dirty="0"/>
              <a:t>Gather ongoing formative assessment to document baseline behaviors and to monitor progress</a:t>
            </a:r>
            <a:endParaRPr dirty="0"/>
          </a:p>
          <a:p>
            <a:pPr marL="228600" lvl="0" indent="-228600" algn="l" rtl="0">
              <a:lnSpc>
                <a:spcPct val="150000"/>
              </a:lnSpc>
              <a:spcBef>
                <a:spcPts val="1000"/>
              </a:spcBef>
              <a:spcAft>
                <a:spcPts val="0"/>
              </a:spcAft>
              <a:buClr>
                <a:schemeClr val="dk1"/>
              </a:buClr>
              <a:buSzPct val="100000"/>
              <a:buChar char="•"/>
            </a:pPr>
            <a:r>
              <a:rPr lang="en-US" dirty="0"/>
              <a:t>Individualize modifications to environment and curriculum to address specific areas of concern</a:t>
            </a:r>
            <a:endParaRPr dirty="0"/>
          </a:p>
          <a:p>
            <a:pPr marL="228600" lvl="0" indent="-228600" algn="l" rtl="0">
              <a:lnSpc>
                <a:spcPct val="150000"/>
              </a:lnSpc>
              <a:spcBef>
                <a:spcPts val="1000"/>
              </a:spcBef>
              <a:spcAft>
                <a:spcPts val="0"/>
              </a:spcAft>
              <a:buClr>
                <a:schemeClr val="dk1"/>
              </a:buClr>
              <a:buSzPct val="100000"/>
              <a:buChar char="•"/>
            </a:pPr>
            <a:r>
              <a:rPr lang="en-US" dirty="0"/>
              <a:t>Individualize activities to support peer interaction</a:t>
            </a:r>
            <a:endParaRPr dirty="0"/>
          </a:p>
          <a:p>
            <a:pPr marL="228600" lvl="0" indent="-228600" algn="l" rtl="0">
              <a:lnSpc>
                <a:spcPct val="150000"/>
              </a:lnSpc>
              <a:spcBef>
                <a:spcPts val="1000"/>
              </a:spcBef>
              <a:spcAft>
                <a:spcPts val="0"/>
              </a:spcAft>
              <a:buClr>
                <a:schemeClr val="dk1"/>
              </a:buClr>
              <a:buSzPct val="100000"/>
              <a:buChar char="•"/>
            </a:pPr>
            <a:r>
              <a:rPr lang="en-US" dirty="0"/>
              <a:t>Peer buddy approach</a:t>
            </a:r>
            <a:endParaRPr dirty="0"/>
          </a:p>
          <a:p>
            <a:pPr marL="228600" lvl="0" indent="-228600" algn="l" rtl="0">
              <a:lnSpc>
                <a:spcPct val="150000"/>
              </a:lnSpc>
              <a:spcBef>
                <a:spcPts val="1000"/>
              </a:spcBef>
              <a:spcAft>
                <a:spcPts val="0"/>
              </a:spcAft>
              <a:buClr>
                <a:schemeClr val="dk1"/>
              </a:buClr>
              <a:buSzPct val="100000"/>
              <a:buChar char="•"/>
            </a:pPr>
            <a:r>
              <a:rPr lang="en-US" u="sng" dirty="0">
                <a:solidFill>
                  <a:schemeClr val="hlink"/>
                </a:solidFill>
                <a:hlinkClick r:id="rId3"/>
              </a:rPr>
              <a:t>Create Incentive systems for individual children</a:t>
            </a:r>
            <a:endParaRPr dirty="0"/>
          </a:p>
          <a:p>
            <a:pPr marL="0" lvl="0" indent="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50" y="210381"/>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6</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546442" y="1069144"/>
            <a:ext cx="8051116" cy="4855111"/>
          </a:xfrm>
          <a:prstGeom prst="rect">
            <a:avLst/>
          </a:prstGeom>
          <a:noFill/>
          <a:ln>
            <a:noFill/>
          </a:ln>
        </p:spPr>
        <p:txBody>
          <a:bodyPr spcFirstLastPara="1" wrap="square" lIns="91425" tIns="45700" rIns="91425" bIns="45700" anchor="t" anchorCtr="0">
            <a:normAutofit fontScale="77500" lnSpcReduction="20000"/>
          </a:bodyPr>
          <a:lstStyle/>
          <a:p>
            <a:pPr marL="0" lvl="0" indent="0">
              <a:lnSpc>
                <a:spcPct val="150000"/>
              </a:lnSpc>
              <a:spcBef>
                <a:spcPts val="0"/>
              </a:spcBef>
              <a:buClr>
                <a:schemeClr val="dk1"/>
              </a:buClr>
              <a:buSzPct val="100000"/>
              <a:buNone/>
            </a:pPr>
            <a:r>
              <a:rPr lang="en-US" dirty="0"/>
              <a:t>Candidates plan and implement intentional, systematic, evidence-based, responsive interactions, interventions, and instruction to support all children’s learning and development across all developmental and content domains in partnership with families and other professionals. Candidates facilitate equitable access and participation for all children and families within natural and inclusive environments through culturally responsive and affirming practices and relationships. Candidates use data-based decision-making to plan for, adapt, and improve interactions, interventions, and instruction to ensure fidelity of implementation. </a:t>
            </a:r>
            <a:endParaRPr dirty="0"/>
          </a:p>
        </p:txBody>
      </p:sp>
    </p:spTree>
    <p:extLst>
      <p:ext uri="{BB962C8B-B14F-4D97-AF65-F5344CB8AC3E}">
        <p14:creationId xmlns:p14="http://schemas.microsoft.com/office/powerpoint/2010/main" val="4126202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1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Intensive Intervention: </a:t>
            </a:r>
            <a:br>
              <a:rPr lang="en-US" sz="3600" dirty="0"/>
            </a:br>
            <a:r>
              <a:rPr lang="en-US" sz="3600" dirty="0"/>
              <a:t>Positive Behavior Support </a:t>
            </a:r>
            <a:endParaRPr dirty="0"/>
          </a:p>
        </p:txBody>
      </p:sp>
      <p:sp>
        <p:nvSpPr>
          <p:cNvPr id="183" name="Google Shape;183;p18"/>
          <p:cNvSpPr txBox="1">
            <a:spLocks noGrp="1"/>
          </p:cNvSpPr>
          <p:nvPr>
            <p:ph idx="1"/>
          </p:nvPr>
        </p:nvSpPr>
        <p:spPr>
          <a:xfrm>
            <a:off x="628650" y="1557196"/>
            <a:ext cx="7886700" cy="4619767"/>
          </a:xfrm>
          <a:prstGeom prst="rect">
            <a:avLst/>
          </a:prstGeom>
          <a:noFill/>
          <a:ln>
            <a:noFill/>
          </a:ln>
        </p:spPr>
        <p:txBody>
          <a:bodyPr spcFirstLastPara="1" wrap="square" lIns="91425" tIns="45700" rIns="91425" bIns="45700" anchor="t" anchorCtr="0">
            <a:normAutofit/>
          </a:bodyPr>
          <a:lstStyle/>
          <a:p>
            <a:pPr marL="514350" lvl="0" indent="-514350" algn="l" rtl="0">
              <a:lnSpc>
                <a:spcPct val="150000"/>
              </a:lnSpc>
              <a:spcBef>
                <a:spcPts val="0"/>
              </a:spcBef>
              <a:spcAft>
                <a:spcPts val="0"/>
              </a:spcAft>
              <a:buClr>
                <a:schemeClr val="dk1"/>
              </a:buClr>
              <a:buSzPts val="2800"/>
              <a:buFont typeface="Calibri"/>
              <a:buAutoNum type="arabicPeriod"/>
            </a:pPr>
            <a:r>
              <a:rPr lang="en-US" dirty="0"/>
              <a:t>Build a behavior support team</a:t>
            </a:r>
            <a:endParaRPr dirty="0"/>
          </a:p>
          <a:p>
            <a:pPr marL="514350" lvl="0" indent="-514350" algn="l" rtl="0">
              <a:lnSpc>
                <a:spcPct val="150000"/>
              </a:lnSpc>
              <a:spcBef>
                <a:spcPts val="1000"/>
              </a:spcBef>
              <a:spcAft>
                <a:spcPts val="0"/>
              </a:spcAft>
              <a:buClr>
                <a:schemeClr val="dk1"/>
              </a:buClr>
              <a:buSzPts val="2800"/>
              <a:buFont typeface="Calibri"/>
              <a:buAutoNum type="arabicPeriod"/>
            </a:pPr>
            <a:r>
              <a:rPr lang="en-US" dirty="0"/>
              <a:t>Use child-centered planning</a:t>
            </a:r>
            <a:endParaRPr dirty="0"/>
          </a:p>
          <a:p>
            <a:pPr marL="514350" lvl="0" indent="-514350" algn="l" rtl="0">
              <a:lnSpc>
                <a:spcPct val="150000"/>
              </a:lnSpc>
              <a:spcBef>
                <a:spcPts val="1000"/>
              </a:spcBef>
              <a:spcAft>
                <a:spcPts val="0"/>
              </a:spcAft>
              <a:buClr>
                <a:schemeClr val="dk1"/>
              </a:buClr>
              <a:buSzPts val="2800"/>
              <a:buFont typeface="Calibri"/>
              <a:buAutoNum type="arabicPeriod"/>
            </a:pPr>
            <a:r>
              <a:rPr lang="en-US" dirty="0"/>
              <a:t>Implement a Functional Behavior Assessment</a:t>
            </a:r>
            <a:endParaRPr dirty="0"/>
          </a:p>
          <a:p>
            <a:pPr marL="514350" lvl="0" indent="-514350" algn="l" rtl="0">
              <a:lnSpc>
                <a:spcPct val="150000"/>
              </a:lnSpc>
              <a:spcBef>
                <a:spcPts val="1000"/>
              </a:spcBef>
              <a:spcAft>
                <a:spcPts val="0"/>
              </a:spcAft>
              <a:buClr>
                <a:schemeClr val="dk1"/>
              </a:buClr>
              <a:buSzPts val="2800"/>
              <a:buFont typeface="Calibri"/>
              <a:buAutoNum type="arabicPeriod"/>
            </a:pPr>
            <a:r>
              <a:rPr lang="en-US" dirty="0"/>
              <a:t>Develop a hypothesis</a:t>
            </a:r>
            <a:endParaRPr dirty="0"/>
          </a:p>
          <a:p>
            <a:pPr marL="514350" lvl="0" indent="-514350" algn="l" rtl="0">
              <a:lnSpc>
                <a:spcPct val="150000"/>
              </a:lnSpc>
              <a:spcBef>
                <a:spcPts val="1000"/>
              </a:spcBef>
              <a:spcAft>
                <a:spcPts val="0"/>
              </a:spcAft>
              <a:buClr>
                <a:schemeClr val="dk1"/>
              </a:buClr>
              <a:buSzPts val="2800"/>
              <a:buFont typeface="Calibri"/>
              <a:buAutoNum type="arabicPeriod"/>
            </a:pPr>
            <a:r>
              <a:rPr lang="en-US" dirty="0"/>
              <a:t>Monitor outcomes</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19"/>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en-US" sz="3600" dirty="0"/>
              <a:t>Functional Behavior Assessment (FBA)</a:t>
            </a:r>
            <a:endParaRPr sz="3600" dirty="0"/>
          </a:p>
        </p:txBody>
      </p:sp>
      <p:sp>
        <p:nvSpPr>
          <p:cNvPr id="189" name="Google Shape;189;p19"/>
          <p:cNvSpPr txBox="1">
            <a:spLocks noGrp="1"/>
          </p:cNvSpPr>
          <p:nvPr>
            <p:ph idx="1"/>
          </p:nvPr>
        </p:nvSpPr>
        <p:spPr>
          <a:xfrm>
            <a:off x="628650" y="1530220"/>
            <a:ext cx="7886700" cy="4646743"/>
          </a:xfrm>
          <a:prstGeom prst="rect">
            <a:avLst/>
          </a:prstGeom>
          <a:noFill/>
          <a:ln>
            <a:noFill/>
          </a:ln>
        </p:spPr>
        <p:txBody>
          <a:bodyPr spcFirstLastPara="1" wrap="square" lIns="91425" tIns="45700" rIns="91425" bIns="45700" anchor="t" anchorCtr="0">
            <a:normAutofit fontScale="85000" lnSpcReduction="20000"/>
          </a:bodyPr>
          <a:lstStyle/>
          <a:p>
            <a:pPr marL="0" lvl="0" indent="0" algn="l" rtl="0">
              <a:lnSpc>
                <a:spcPct val="150000"/>
              </a:lnSpc>
              <a:spcBef>
                <a:spcPts val="0"/>
              </a:spcBef>
              <a:spcAft>
                <a:spcPts val="0"/>
              </a:spcAft>
              <a:buClr>
                <a:schemeClr val="dk1"/>
              </a:buClr>
              <a:buSzPct val="100000"/>
              <a:buNone/>
            </a:pPr>
            <a:r>
              <a:rPr lang="en-US" dirty="0"/>
              <a:t>The behavior support team implements a Functional Behavior Assessment to:</a:t>
            </a:r>
            <a:endParaRPr dirty="0"/>
          </a:p>
          <a:p>
            <a:pPr marL="228600" lvl="0" indent="-228600" algn="l" rtl="0">
              <a:lnSpc>
                <a:spcPct val="150000"/>
              </a:lnSpc>
              <a:spcBef>
                <a:spcPts val="1000"/>
              </a:spcBef>
              <a:spcAft>
                <a:spcPts val="0"/>
              </a:spcAft>
              <a:buClr>
                <a:schemeClr val="dk1"/>
              </a:buClr>
              <a:buSzPct val="100000"/>
              <a:buChar char="•"/>
            </a:pPr>
            <a:r>
              <a:rPr lang="en-US" dirty="0"/>
              <a:t>Provide a clear description of problem behaviors</a:t>
            </a:r>
            <a:endParaRPr dirty="0"/>
          </a:p>
          <a:p>
            <a:pPr marL="228600" lvl="0" indent="-228600" algn="l" rtl="0">
              <a:lnSpc>
                <a:spcPct val="150000"/>
              </a:lnSpc>
              <a:spcBef>
                <a:spcPts val="1000"/>
              </a:spcBef>
              <a:spcAft>
                <a:spcPts val="0"/>
              </a:spcAft>
              <a:buClr>
                <a:schemeClr val="dk1"/>
              </a:buClr>
              <a:buSzPct val="100000"/>
              <a:buChar char="•"/>
            </a:pPr>
            <a:r>
              <a:rPr lang="en-US" dirty="0"/>
              <a:t>Identify variables that predict the behaviors</a:t>
            </a:r>
            <a:endParaRPr dirty="0"/>
          </a:p>
          <a:p>
            <a:pPr marL="228600" lvl="0" indent="-228600" algn="l" rtl="0">
              <a:lnSpc>
                <a:spcPct val="150000"/>
              </a:lnSpc>
              <a:spcBef>
                <a:spcPts val="1000"/>
              </a:spcBef>
              <a:spcAft>
                <a:spcPts val="0"/>
              </a:spcAft>
              <a:buClr>
                <a:schemeClr val="dk1"/>
              </a:buClr>
              <a:buSzPct val="100000"/>
              <a:buChar char="•"/>
            </a:pPr>
            <a:r>
              <a:rPr lang="en-US" dirty="0"/>
              <a:t>Create a hypothesis about the purpose of the behavior</a:t>
            </a:r>
            <a:endParaRPr dirty="0"/>
          </a:p>
          <a:p>
            <a:pPr marL="228600" lvl="0" indent="-228600" algn="l" rtl="0">
              <a:lnSpc>
                <a:spcPct val="150000"/>
              </a:lnSpc>
              <a:spcBef>
                <a:spcPts val="1000"/>
              </a:spcBef>
              <a:spcAft>
                <a:spcPts val="0"/>
              </a:spcAft>
              <a:buClr>
                <a:schemeClr val="dk1"/>
              </a:buClr>
              <a:buSzPct val="100000"/>
              <a:buChar char="•"/>
            </a:pPr>
            <a:r>
              <a:rPr lang="en-US" dirty="0"/>
              <a:t>Identify child strengths</a:t>
            </a:r>
            <a:endParaRPr dirty="0"/>
          </a:p>
          <a:p>
            <a:pPr marL="228600" lvl="0" indent="-228600" algn="l" rtl="0">
              <a:lnSpc>
                <a:spcPct val="150000"/>
              </a:lnSpc>
              <a:spcBef>
                <a:spcPts val="1000"/>
              </a:spcBef>
              <a:spcAft>
                <a:spcPts val="0"/>
              </a:spcAft>
              <a:buClr>
                <a:schemeClr val="dk1"/>
              </a:buClr>
              <a:buSzPct val="100000"/>
              <a:buChar char="•"/>
            </a:pPr>
            <a:r>
              <a:rPr lang="en-US" dirty="0"/>
              <a:t>Results inform specific interventions/Behavioral Support Plan</a:t>
            </a:r>
            <a:endParaRPr dirty="0"/>
          </a:p>
          <a:p>
            <a:pPr marL="228600" lvl="0" indent="-77470"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0"/>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Intensive Intervention:</a:t>
            </a:r>
            <a:br>
              <a:rPr lang="en-US" sz="3600" dirty="0"/>
            </a:br>
            <a:r>
              <a:rPr lang="en-US" sz="3600" dirty="0"/>
              <a:t> Behavioral Support Plan</a:t>
            </a:r>
            <a:endParaRPr dirty="0"/>
          </a:p>
        </p:txBody>
      </p:sp>
      <p:sp>
        <p:nvSpPr>
          <p:cNvPr id="195" name="Google Shape;195;p20"/>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0" lvl="0" indent="0" algn="l" rtl="0">
              <a:lnSpc>
                <a:spcPct val="150000"/>
              </a:lnSpc>
              <a:spcBef>
                <a:spcPts val="0"/>
              </a:spcBef>
              <a:spcAft>
                <a:spcPts val="0"/>
              </a:spcAft>
              <a:buClr>
                <a:schemeClr val="dk1"/>
              </a:buClr>
              <a:buSzPts val="2800"/>
              <a:buNone/>
            </a:pPr>
            <a:r>
              <a:rPr lang="en-US" dirty="0"/>
              <a:t>A Behavioral Support Plan includes:</a:t>
            </a:r>
            <a:endParaRPr dirty="0"/>
          </a:p>
          <a:p>
            <a:pPr marL="228600" lvl="0" indent="-228600" algn="l" rtl="0">
              <a:lnSpc>
                <a:spcPct val="150000"/>
              </a:lnSpc>
              <a:spcBef>
                <a:spcPts val="1000"/>
              </a:spcBef>
              <a:spcAft>
                <a:spcPts val="0"/>
              </a:spcAft>
              <a:buClr>
                <a:schemeClr val="dk1"/>
              </a:buClr>
              <a:buSzPts val="2800"/>
              <a:buChar char="•"/>
            </a:pPr>
            <a:r>
              <a:rPr lang="en-US" dirty="0"/>
              <a:t>Strategies for replacing the challenging behavior</a:t>
            </a:r>
            <a:endParaRPr dirty="0"/>
          </a:p>
          <a:p>
            <a:pPr marL="228600" lvl="0" indent="-228600" algn="l" rtl="0">
              <a:lnSpc>
                <a:spcPct val="150000"/>
              </a:lnSpc>
              <a:spcBef>
                <a:spcPts val="1000"/>
              </a:spcBef>
              <a:spcAft>
                <a:spcPts val="0"/>
              </a:spcAft>
              <a:buClr>
                <a:schemeClr val="dk1"/>
              </a:buClr>
              <a:buSzPts val="2800"/>
              <a:buChar char="•"/>
            </a:pPr>
            <a:r>
              <a:rPr lang="en-US" dirty="0"/>
              <a:t>Eliminating or decreasing triggers associated with the challenging behavior</a:t>
            </a:r>
            <a:endParaRPr dirty="0"/>
          </a:p>
          <a:p>
            <a:pPr marL="228600" lvl="0" indent="-228600" algn="l" rtl="0">
              <a:lnSpc>
                <a:spcPct val="150000"/>
              </a:lnSpc>
              <a:spcBef>
                <a:spcPts val="1000"/>
              </a:spcBef>
              <a:spcAft>
                <a:spcPts val="0"/>
              </a:spcAft>
              <a:buClr>
                <a:schemeClr val="dk1"/>
              </a:buClr>
              <a:buSzPts val="2800"/>
              <a:buChar char="•"/>
            </a:pPr>
            <a:r>
              <a:rPr lang="en-US" dirty="0"/>
              <a:t>Shared with all teaching staff and implemented with fidelity</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1"/>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Functional Communication Training</a:t>
            </a:r>
            <a:endParaRPr dirty="0"/>
          </a:p>
        </p:txBody>
      </p:sp>
      <p:sp>
        <p:nvSpPr>
          <p:cNvPr id="201" name="Google Shape;201;p21"/>
          <p:cNvSpPr txBox="1">
            <a:spLocks noGrp="1"/>
          </p:cNvSpPr>
          <p:nvPr>
            <p:ph idx="1"/>
          </p:nvPr>
        </p:nvSpPr>
        <p:spPr>
          <a:xfrm>
            <a:off x="628650" y="1376127"/>
            <a:ext cx="7886700" cy="4800836"/>
          </a:xfrm>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sz="2400" dirty="0"/>
              <a:t>Tied to the purpose of the behavior as determined by the FBA</a:t>
            </a:r>
            <a:endParaRPr dirty="0"/>
          </a:p>
          <a:p>
            <a:pPr marL="228600" lvl="0" indent="-228600" algn="l" rtl="0">
              <a:lnSpc>
                <a:spcPct val="150000"/>
              </a:lnSpc>
              <a:spcBef>
                <a:spcPts val="1000"/>
              </a:spcBef>
              <a:spcAft>
                <a:spcPts val="0"/>
              </a:spcAft>
              <a:buClr>
                <a:schemeClr val="dk1"/>
              </a:buClr>
              <a:buSzPct val="100000"/>
              <a:buChar char="•"/>
            </a:pPr>
            <a:r>
              <a:rPr lang="en-US" sz="2400" dirty="0"/>
              <a:t>Teaches easily-learned new communication behaviors as a replacement for challenging behavior</a:t>
            </a:r>
            <a:endParaRPr dirty="0"/>
          </a:p>
          <a:p>
            <a:pPr marL="228600" lvl="0" indent="-228600" algn="l" rtl="0">
              <a:lnSpc>
                <a:spcPct val="150000"/>
              </a:lnSpc>
              <a:spcBef>
                <a:spcPts val="1000"/>
              </a:spcBef>
              <a:spcAft>
                <a:spcPts val="0"/>
              </a:spcAft>
              <a:buClr>
                <a:schemeClr val="dk1"/>
              </a:buClr>
              <a:buSzPct val="100000"/>
              <a:buChar char="•"/>
            </a:pPr>
            <a:r>
              <a:rPr lang="en-US" sz="2400" dirty="0"/>
              <a:t>Strengthens child’s communication skills to reduce the need for challenging behavior</a:t>
            </a:r>
            <a:endParaRPr dirty="0"/>
          </a:p>
          <a:p>
            <a:pPr marL="228600" lvl="0" indent="-228600" algn="l" rtl="0">
              <a:lnSpc>
                <a:spcPct val="150000"/>
              </a:lnSpc>
              <a:spcBef>
                <a:spcPts val="1000"/>
              </a:spcBef>
              <a:spcAft>
                <a:spcPts val="0"/>
              </a:spcAft>
              <a:buClr>
                <a:schemeClr val="dk1"/>
              </a:buClr>
              <a:buSzPct val="100000"/>
              <a:buChar char="•"/>
            </a:pPr>
            <a:r>
              <a:rPr lang="en-US" sz="2400" dirty="0"/>
              <a:t>Most effective when the child is given access to preferred objects, activities, people as a result of using the new behavior</a:t>
            </a:r>
            <a:endParaRPr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Activity</a:t>
            </a:r>
            <a:endParaRPr dirty="0"/>
          </a:p>
        </p:txBody>
      </p:sp>
      <p:sp>
        <p:nvSpPr>
          <p:cNvPr id="207" name="Google Shape;207;p22"/>
          <p:cNvSpPr txBox="1">
            <a:spLocks noGrp="1"/>
          </p:cNvSpPr>
          <p:nvPr>
            <p:ph idx="1"/>
          </p:nvPr>
        </p:nvSpPr>
        <p:spPr>
          <a:xfrm>
            <a:off x="628650" y="1418253"/>
            <a:ext cx="7886700" cy="47587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Review Brendan’s </a:t>
            </a:r>
            <a:r>
              <a:rPr lang="en-US" dirty="0">
                <a:hlinkClick r:id="rId3"/>
              </a:rPr>
              <a:t>child and family description</a:t>
            </a:r>
            <a:r>
              <a:rPr lang="en-US" dirty="0"/>
              <a:t>, </a:t>
            </a:r>
            <a:r>
              <a:rPr lang="en-US" dirty="0">
                <a:hlinkClick r:id="rId4"/>
              </a:rPr>
              <a:t>functional assessment interview</a:t>
            </a:r>
            <a:r>
              <a:rPr lang="en-US" dirty="0"/>
              <a:t>, </a:t>
            </a:r>
            <a:r>
              <a:rPr lang="en-US" dirty="0">
                <a:hlinkClick r:id="rId5"/>
              </a:rPr>
              <a:t>hypothesis statement</a:t>
            </a:r>
            <a:r>
              <a:rPr lang="en-US" dirty="0"/>
              <a:t>, and </a:t>
            </a:r>
            <a:r>
              <a:rPr lang="en-US" dirty="0">
                <a:hlinkClick r:id="rId6"/>
              </a:rPr>
              <a:t>behavior support plan </a:t>
            </a:r>
            <a:r>
              <a:rPr lang="en-US" dirty="0"/>
              <a:t>on the linked site</a:t>
            </a:r>
            <a:endParaRPr dirty="0"/>
          </a:p>
          <a:p>
            <a:pPr>
              <a:buClr>
                <a:schemeClr val="dk1"/>
              </a:buClr>
              <a:buSzPts val="2800"/>
            </a:pPr>
            <a:r>
              <a:rPr lang="en-US" dirty="0"/>
              <a:t>On the next slides watch the videos of </a:t>
            </a:r>
            <a:r>
              <a:rPr lang="en-US" dirty="0">
                <a:hlinkClick r:id="rId7"/>
              </a:rPr>
              <a:t>Brendan before and after the PBS intervention</a:t>
            </a:r>
            <a:r>
              <a:rPr lang="en-US" dirty="0"/>
              <a:t> before discussing the following; </a:t>
            </a:r>
            <a:endParaRPr dirty="0"/>
          </a:p>
          <a:p>
            <a:pPr marL="228600" lvl="0" indent="-228600" algn="l" rtl="0">
              <a:lnSpc>
                <a:spcPct val="90000"/>
              </a:lnSpc>
              <a:spcBef>
                <a:spcPts val="1000"/>
              </a:spcBef>
              <a:spcAft>
                <a:spcPts val="0"/>
              </a:spcAft>
              <a:buClr>
                <a:schemeClr val="dk1"/>
              </a:buClr>
              <a:buSzPts val="2800"/>
              <a:buChar char="•"/>
            </a:pPr>
            <a:r>
              <a:rPr lang="en-US" dirty="0"/>
              <a:t>What elements of the behavioral support plan would you say were most active to create positive change for Brendan and his mother? What data should be collected to ensure continued success?</a:t>
            </a:r>
            <a:endParaRPr dirty="0"/>
          </a:p>
          <a:p>
            <a:pPr marL="685800" lvl="1" indent="-76200" algn="l" rtl="0">
              <a:lnSpc>
                <a:spcPct val="90000"/>
              </a:lnSpc>
              <a:spcBef>
                <a:spcPts val="500"/>
              </a:spcBef>
              <a:spcAft>
                <a:spcPts val="0"/>
              </a:spcAft>
              <a:buClr>
                <a:schemeClr val="dk1"/>
              </a:buClr>
              <a:buSzPts val="2400"/>
              <a:buNone/>
            </a:pP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483"/>
            <a:ext cx="7886700" cy="1325563"/>
          </a:xfrm>
        </p:spPr>
        <p:txBody>
          <a:bodyPr/>
          <a:lstStyle/>
          <a:p>
            <a:pPr algn="ctr"/>
            <a:r>
              <a:rPr lang="en-US" dirty="0">
                <a:hlinkClick r:id="rId3"/>
              </a:rPr>
              <a:t>Video: Brendan Before PBS</a:t>
            </a:r>
            <a:endParaRPr lang="en-US" dirty="0"/>
          </a:p>
        </p:txBody>
      </p:sp>
      <p:pic>
        <p:nvPicPr>
          <p:cNvPr id="7" name="Content Placeholder 6">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14399" y="1280159"/>
            <a:ext cx="7315200" cy="4114800"/>
          </a:xfrm>
        </p:spPr>
      </p:pic>
      <p:sp>
        <p:nvSpPr>
          <p:cNvPr id="8" name="Rectangle 7"/>
          <p:cNvSpPr/>
          <p:nvPr/>
        </p:nvSpPr>
        <p:spPr>
          <a:xfrm>
            <a:off x="3556337" y="5532175"/>
            <a:ext cx="2031325" cy="276999"/>
          </a:xfrm>
          <a:prstGeom prst="rect">
            <a:avLst/>
          </a:prstGeom>
        </p:spPr>
        <p:txBody>
          <a:bodyPr wrap="none">
            <a:spAutoFit/>
          </a:bodyPr>
          <a:lstStyle/>
          <a:p>
            <a:r>
              <a:rPr lang="en-US" sz="1200" dirty="0">
                <a:latin typeface="+mn-lt"/>
                <a:hlinkClick r:id="rId3"/>
              </a:rPr>
              <a:t>https://youtu.be/1-lxirzQ9uk</a:t>
            </a:r>
            <a:r>
              <a:rPr lang="en-US" sz="1200" dirty="0">
                <a:latin typeface="+mn-lt"/>
              </a:rPr>
              <a:t> </a:t>
            </a:r>
          </a:p>
        </p:txBody>
      </p:sp>
    </p:spTree>
    <p:extLst>
      <p:ext uri="{BB962C8B-B14F-4D97-AF65-F5344CB8AC3E}">
        <p14:creationId xmlns:p14="http://schemas.microsoft.com/office/powerpoint/2010/main" val="53870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215"/>
            <a:ext cx="7886700" cy="1325563"/>
          </a:xfrm>
        </p:spPr>
        <p:txBody>
          <a:bodyPr/>
          <a:lstStyle/>
          <a:p>
            <a:pPr algn="ctr"/>
            <a:r>
              <a:rPr lang="en-US" dirty="0">
                <a:hlinkClick r:id="rId3"/>
              </a:rPr>
              <a:t>Video: Brendan After PBS</a:t>
            </a:r>
            <a:endParaRPr lang="en-US" dirty="0"/>
          </a:p>
        </p:txBody>
      </p:sp>
      <p:pic>
        <p:nvPicPr>
          <p:cNvPr id="7" name="Content Placeholder 6">
            <a:hlinkClick r:id="rId3"/>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914400" y="1210709"/>
            <a:ext cx="7315200" cy="4114800"/>
          </a:xfrm>
        </p:spPr>
      </p:pic>
      <p:sp>
        <p:nvSpPr>
          <p:cNvPr id="8" name="Rectangle 7"/>
          <p:cNvSpPr/>
          <p:nvPr/>
        </p:nvSpPr>
        <p:spPr>
          <a:xfrm>
            <a:off x="3474584" y="5485876"/>
            <a:ext cx="2194832" cy="276999"/>
          </a:xfrm>
          <a:prstGeom prst="rect">
            <a:avLst/>
          </a:prstGeom>
        </p:spPr>
        <p:txBody>
          <a:bodyPr wrap="none">
            <a:spAutoFit/>
          </a:bodyPr>
          <a:lstStyle/>
          <a:p>
            <a:r>
              <a:rPr lang="en-US" sz="1200" dirty="0">
                <a:latin typeface="+mn-lt"/>
                <a:hlinkClick r:id="rId3"/>
              </a:rPr>
              <a:t>https://youtu.be/WjKfSU3_cQ8</a:t>
            </a:r>
            <a:r>
              <a:rPr lang="en-US" sz="1200" dirty="0">
                <a:latin typeface="+mn-lt"/>
              </a:rPr>
              <a:t> </a:t>
            </a:r>
          </a:p>
        </p:txBody>
      </p:sp>
    </p:spTree>
    <p:extLst>
      <p:ext uri="{BB962C8B-B14F-4D97-AF65-F5344CB8AC3E}">
        <p14:creationId xmlns:p14="http://schemas.microsoft.com/office/powerpoint/2010/main" val="3589930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14" name="Google Shape;214;p23"/>
          <p:cNvSpPr txBox="1">
            <a:spLocks noGrp="1"/>
          </p:cNvSpPr>
          <p:nvPr>
            <p:ph idx="1"/>
          </p:nvPr>
        </p:nvSpPr>
        <p:spPr>
          <a:xfrm>
            <a:off x="628650" y="1344598"/>
            <a:ext cx="7886700" cy="4738581"/>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400"/>
              <a:buChar char="•"/>
            </a:pPr>
            <a:r>
              <a:rPr lang="en-US" sz="2400" dirty="0"/>
              <a:t>Center for the Social and Emotional Foundations for Early Learning: </a:t>
            </a:r>
            <a:r>
              <a:rPr lang="en-US" sz="2400" u="sng" dirty="0">
                <a:solidFill>
                  <a:schemeClr val="hlink"/>
                </a:solidFill>
                <a:hlinkClick r:id="rId3"/>
              </a:rPr>
              <a:t>http://csefel.vanderbilt.edu</a:t>
            </a:r>
            <a:endParaRPr sz="2400" dirty="0"/>
          </a:p>
          <a:p>
            <a:pPr marL="228600" lvl="0" indent="-228600" algn="l" rtl="0">
              <a:lnSpc>
                <a:spcPct val="150000"/>
              </a:lnSpc>
              <a:spcBef>
                <a:spcPts val="1000"/>
              </a:spcBef>
              <a:spcAft>
                <a:spcPts val="0"/>
              </a:spcAft>
              <a:buClr>
                <a:srgbClr val="2F2F2F"/>
              </a:buClr>
              <a:buSzPts val="2400"/>
              <a:buChar char="•"/>
            </a:pPr>
            <a:r>
              <a:rPr lang="en-US" sz="2400" dirty="0">
                <a:solidFill>
                  <a:srgbClr val="2F2F2F"/>
                </a:solidFill>
              </a:rPr>
              <a:t>CONNECT: The Center to Mobilize Early Childhood Knowledge and the Division for Early Childhood (DEC): </a:t>
            </a:r>
            <a:r>
              <a:rPr lang="en-US" sz="2400" u="sng" dirty="0">
                <a:solidFill>
                  <a:srgbClr val="0070C0"/>
                </a:solidFill>
                <a:hlinkClick r:id="rId4">
                  <a:extLst>
                    <a:ext uri="{A12FA001-AC4F-418D-AE19-62706E023703}">
                      <ahyp:hlinkClr xmlns:ahyp="http://schemas.microsoft.com/office/drawing/2018/hyperlinkcolor" val="tx"/>
                    </a:ext>
                  </a:extLst>
                </a:hlinkClick>
              </a:rPr>
              <a:t>https://connectmodules.dec-sped.org/</a:t>
            </a:r>
            <a:r>
              <a:rPr lang="en-US" sz="2400" u="sng" dirty="0">
                <a:solidFill>
                  <a:srgbClr val="0070C0"/>
                </a:solidFill>
              </a:rPr>
              <a:t> </a:t>
            </a:r>
            <a:endParaRPr sz="2400" dirty="0">
              <a:solidFill>
                <a:srgbClr val="0070C0"/>
              </a:solidFill>
            </a:endParaRPr>
          </a:p>
          <a:p>
            <a:pPr marL="228600" lvl="0" indent="-228600" algn="l" rtl="0">
              <a:lnSpc>
                <a:spcPct val="150000"/>
              </a:lnSpc>
              <a:spcBef>
                <a:spcPts val="1000"/>
              </a:spcBef>
              <a:spcAft>
                <a:spcPts val="0"/>
              </a:spcAft>
              <a:buClr>
                <a:schemeClr val="dk1"/>
              </a:buClr>
              <a:buSzPts val="2400"/>
              <a:buChar char="•"/>
            </a:pPr>
            <a:r>
              <a:rPr lang="en-US" sz="2400" b="0" i="0" dirty="0">
                <a:solidFill>
                  <a:srgbClr val="222222"/>
                </a:solidFill>
                <a:effectLst/>
              </a:rPr>
              <a:t>Eisenberg, N., </a:t>
            </a:r>
            <a:r>
              <a:rPr lang="en-US" sz="2400" b="0" i="0" dirty="0" err="1">
                <a:solidFill>
                  <a:srgbClr val="222222"/>
                </a:solidFill>
                <a:effectLst/>
              </a:rPr>
              <a:t>Valiente</a:t>
            </a:r>
            <a:r>
              <a:rPr lang="en-US" sz="2400" b="0" i="0" dirty="0">
                <a:solidFill>
                  <a:srgbClr val="222222"/>
                </a:solidFill>
                <a:effectLst/>
              </a:rPr>
              <a:t>, C., &amp; </a:t>
            </a:r>
            <a:r>
              <a:rPr lang="en-US" sz="2400" b="0" i="0" dirty="0" err="1">
                <a:solidFill>
                  <a:srgbClr val="222222"/>
                </a:solidFill>
                <a:effectLst/>
              </a:rPr>
              <a:t>Eggum</a:t>
            </a:r>
            <a:r>
              <a:rPr lang="en-US" sz="2400" b="0" i="0" dirty="0">
                <a:solidFill>
                  <a:srgbClr val="222222"/>
                </a:solidFill>
                <a:effectLst/>
              </a:rPr>
              <a:t>, N. D. (2010). Self-regulation and school readiness. </a:t>
            </a:r>
            <a:r>
              <a:rPr lang="en-US" sz="2400" b="0" i="1" dirty="0">
                <a:solidFill>
                  <a:srgbClr val="222222"/>
                </a:solidFill>
                <a:effectLst/>
              </a:rPr>
              <a:t>Early education and development</a:t>
            </a:r>
            <a:r>
              <a:rPr lang="en-US" sz="2400" b="0" i="0" dirty="0">
                <a:solidFill>
                  <a:srgbClr val="222222"/>
                </a:solidFill>
                <a:effectLst/>
              </a:rPr>
              <a:t>, </a:t>
            </a:r>
            <a:r>
              <a:rPr lang="en-US" sz="2400" b="0" i="1" dirty="0">
                <a:solidFill>
                  <a:srgbClr val="222222"/>
                </a:solidFill>
                <a:effectLst/>
              </a:rPr>
              <a:t>21</a:t>
            </a:r>
            <a:r>
              <a:rPr lang="en-US" sz="2400" b="0" i="0" dirty="0">
                <a:solidFill>
                  <a:srgbClr val="222222"/>
                </a:solidFill>
                <a:effectLst/>
              </a:rPr>
              <a:t>(5), 681-698.</a:t>
            </a:r>
            <a:endParaRPr lang="en-US" sz="2400" b="1" dirty="0"/>
          </a:p>
          <a:p>
            <a:pPr marL="0" lvl="0" indent="0" algn="l" rtl="0">
              <a:lnSpc>
                <a:spcPct val="150000"/>
              </a:lnSpc>
              <a:spcBef>
                <a:spcPts val="1000"/>
              </a:spcBef>
              <a:spcAft>
                <a:spcPts val="0"/>
              </a:spcAft>
              <a:buClr>
                <a:schemeClr val="dk1"/>
              </a:buClr>
              <a:buSzPts val="2400"/>
              <a:buNone/>
            </a:pPr>
            <a:endParaRPr sz="2400" dirty="0">
              <a:solidFill>
                <a:srgbClr val="2F2F2F"/>
              </a:solidFill>
            </a:endParaRPr>
          </a:p>
          <a:p>
            <a:pPr marL="0" lvl="0" indent="0" algn="l" rtl="0">
              <a:lnSpc>
                <a:spcPct val="150000"/>
              </a:lnSpc>
              <a:spcBef>
                <a:spcPts val="1000"/>
              </a:spcBef>
              <a:spcAft>
                <a:spcPts val="0"/>
              </a:spcAft>
              <a:buClr>
                <a:schemeClr val="dk1"/>
              </a:buClr>
              <a:buSzPts val="2400"/>
              <a:buNone/>
            </a:pPr>
            <a:endParaRPr sz="2400" dirty="0">
              <a:solidFill>
                <a:srgbClr val="2F2F2F"/>
              </a:solidFill>
            </a:endParaRPr>
          </a:p>
          <a:p>
            <a:pPr marL="0" lvl="0" indent="0" algn="l" rtl="0">
              <a:lnSpc>
                <a:spcPct val="150000"/>
              </a:lnSpc>
              <a:spcBef>
                <a:spcPts val="1000"/>
              </a:spcBef>
              <a:spcAft>
                <a:spcPts val="0"/>
              </a:spcAft>
              <a:buClr>
                <a:schemeClr val="dk1"/>
              </a:buClr>
              <a:buSzPts val="2400"/>
              <a:buNone/>
            </a:pPr>
            <a:endParaRPr sz="2400" i="1" dirty="0">
              <a:solidFill>
                <a:srgbClr val="2F2F2F"/>
              </a:solidFill>
            </a:endParaRPr>
          </a:p>
          <a:p>
            <a:pPr marL="228600" lvl="0" indent="-50800" algn="l" rtl="0">
              <a:lnSpc>
                <a:spcPct val="100000"/>
              </a:lnSpc>
              <a:spcBef>
                <a:spcPts val="1000"/>
              </a:spcBef>
              <a:spcAft>
                <a:spcPts val="0"/>
              </a:spcAft>
              <a:buClr>
                <a:schemeClr val="dk1"/>
              </a:buClr>
              <a:buSzPts val="2800"/>
              <a:buNone/>
            </a:pPr>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4"/>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References and Resources</a:t>
            </a:r>
            <a:endParaRPr dirty="0"/>
          </a:p>
        </p:txBody>
      </p:sp>
      <p:sp>
        <p:nvSpPr>
          <p:cNvPr id="220" name="Google Shape;220;p24"/>
          <p:cNvSpPr txBox="1">
            <a:spLocks noGrp="1"/>
          </p:cNvSpPr>
          <p:nvPr>
            <p:ph idx="1"/>
          </p:nvPr>
        </p:nvSpPr>
        <p:spPr>
          <a:xfrm>
            <a:off x="628649" y="1346200"/>
            <a:ext cx="8093319" cy="4830763"/>
          </a:xfrm>
          <a:prstGeom prst="rect">
            <a:avLst/>
          </a:prstGeom>
          <a:noFill/>
          <a:ln>
            <a:noFill/>
          </a:ln>
        </p:spPr>
        <p:txBody>
          <a:bodyPr spcFirstLastPara="1" wrap="square" lIns="91425" tIns="45700" rIns="91425" bIns="45700" anchor="t" anchorCtr="0">
            <a:normAutofit lnSpcReduction="10000"/>
          </a:bodyPr>
          <a:lstStyle/>
          <a:p>
            <a:pPr>
              <a:lnSpc>
                <a:spcPct val="150000"/>
              </a:lnSpc>
              <a:spcBef>
                <a:spcPts val="0"/>
              </a:spcBef>
              <a:buClr>
                <a:schemeClr val="dk1"/>
              </a:buClr>
              <a:buSzPts val="2400"/>
            </a:pPr>
            <a:r>
              <a:rPr lang="en-US" sz="1800" dirty="0"/>
              <a:t>Harvard Center on the Developing Child:</a:t>
            </a:r>
            <a:r>
              <a:rPr lang="en-US" sz="1800" u="sng" dirty="0">
                <a:solidFill>
                  <a:schemeClr val="hlink"/>
                </a:solidFill>
                <a:hlinkClick r:id="rId3"/>
              </a:rPr>
              <a:t> </a:t>
            </a:r>
            <a:r>
              <a:rPr lang="en-US" sz="1800" i="1" u="sng" dirty="0">
                <a:solidFill>
                  <a:srgbClr val="2F2F2F"/>
                </a:solidFill>
                <a:hlinkClick r:id="rId4"/>
              </a:rPr>
              <a:t>In Brief: Executive Function: Skills for Life and Learning</a:t>
            </a:r>
            <a:endParaRPr lang="en-US" sz="1800" dirty="0"/>
          </a:p>
          <a:p>
            <a:pPr>
              <a:lnSpc>
                <a:spcPct val="150000"/>
              </a:lnSpc>
              <a:spcBef>
                <a:spcPts val="0"/>
              </a:spcBef>
              <a:buClr>
                <a:schemeClr val="dk1"/>
              </a:buClr>
              <a:buSzPts val="2400"/>
            </a:pPr>
            <a:r>
              <a:rPr lang="en-US" sz="1800" b="0" i="0" dirty="0">
                <a:solidFill>
                  <a:srgbClr val="333333"/>
                </a:solidFill>
                <a:effectLst/>
              </a:rPr>
              <a:t>Joseph, G. E., &amp; Strain, P. S. (2003). Comprehensive Evidence-Based Social—Emotional Curricula for Young Children: An Analysis of Efficacious Adoption Potential. </a:t>
            </a:r>
            <a:r>
              <a:rPr lang="en-US" sz="1800" b="0" i="1" dirty="0">
                <a:solidFill>
                  <a:srgbClr val="333333"/>
                </a:solidFill>
                <a:effectLst/>
              </a:rPr>
              <a:t>Topics in Early Childhood Special Education</a:t>
            </a:r>
            <a:r>
              <a:rPr lang="en-US" sz="1800" b="0" i="0" dirty="0">
                <a:solidFill>
                  <a:srgbClr val="333333"/>
                </a:solidFill>
                <a:effectLst/>
              </a:rPr>
              <a:t>, </a:t>
            </a:r>
            <a:r>
              <a:rPr lang="en-US" sz="1800" b="0" i="1" dirty="0">
                <a:solidFill>
                  <a:srgbClr val="333333"/>
                </a:solidFill>
                <a:effectLst/>
              </a:rPr>
              <a:t>23</a:t>
            </a:r>
            <a:r>
              <a:rPr lang="en-US" sz="1800" b="0" i="0" dirty="0">
                <a:solidFill>
                  <a:srgbClr val="333333"/>
                </a:solidFill>
                <a:effectLst/>
              </a:rPr>
              <a:t>(2), 62-73.   </a:t>
            </a:r>
            <a:r>
              <a:rPr lang="en-US" sz="1800" b="0" i="0" dirty="0">
                <a:solidFill>
                  <a:srgbClr val="006ACC"/>
                </a:solidFill>
                <a:effectLst/>
                <a:hlinkClick r:id="rId5"/>
              </a:rPr>
              <a:t>https://doi.org/10.1177/02711214030230020201</a:t>
            </a:r>
            <a:endParaRPr lang="en-US" sz="1800" dirty="0"/>
          </a:p>
          <a:p>
            <a:pPr marL="228600" lvl="0" indent="-228600" algn="l" rtl="0">
              <a:lnSpc>
                <a:spcPct val="150000"/>
              </a:lnSpc>
              <a:spcBef>
                <a:spcPts val="0"/>
              </a:spcBef>
              <a:spcAft>
                <a:spcPts val="0"/>
              </a:spcAft>
              <a:buClr>
                <a:schemeClr val="dk1"/>
              </a:buClr>
              <a:buSzPts val="2400"/>
              <a:buChar char="•"/>
            </a:pPr>
            <a:r>
              <a:rPr lang="en-US" sz="1800" dirty="0"/>
              <a:t>National Association for the Education of Young Children (NAEYC): </a:t>
            </a:r>
            <a:r>
              <a:rPr lang="en-US" sz="1800" u="sng" dirty="0">
                <a:solidFill>
                  <a:schemeClr val="hlink"/>
                </a:solidFill>
                <a:hlinkClick r:id="rId6"/>
              </a:rPr>
              <a:t>https://www.naeyc.org/</a:t>
            </a:r>
            <a:endParaRPr sz="1800" dirty="0"/>
          </a:p>
          <a:p>
            <a:pPr marL="228600" lvl="0" indent="-228600" algn="l" rtl="0">
              <a:lnSpc>
                <a:spcPct val="150000"/>
              </a:lnSpc>
              <a:spcBef>
                <a:spcPts val="1000"/>
              </a:spcBef>
              <a:spcAft>
                <a:spcPts val="0"/>
              </a:spcAft>
              <a:buClr>
                <a:schemeClr val="dk1"/>
              </a:buClr>
              <a:buSzPts val="2400"/>
              <a:buChar char="•"/>
            </a:pPr>
            <a:r>
              <a:rPr lang="en-US" sz="1800" dirty="0"/>
              <a:t>Pyramid Model Consortium: </a:t>
            </a:r>
            <a:r>
              <a:rPr lang="en-US" sz="1800" u="sng" dirty="0">
                <a:solidFill>
                  <a:schemeClr val="hlink"/>
                </a:solidFill>
                <a:hlinkClick r:id="rId7"/>
              </a:rPr>
              <a:t>www.pyramidmodel.org</a:t>
            </a:r>
            <a:r>
              <a:rPr lang="en-US" sz="1800" dirty="0"/>
              <a:t> </a:t>
            </a:r>
            <a:endParaRPr sz="1800" dirty="0"/>
          </a:p>
          <a:p>
            <a:pPr marL="228600" lvl="0" indent="-228600" algn="l" rtl="0">
              <a:lnSpc>
                <a:spcPct val="150000"/>
              </a:lnSpc>
              <a:spcBef>
                <a:spcPts val="1000"/>
              </a:spcBef>
              <a:spcAft>
                <a:spcPts val="0"/>
              </a:spcAft>
              <a:buClr>
                <a:schemeClr val="dk1"/>
              </a:buClr>
              <a:buSzPts val="2400"/>
              <a:buChar char="•"/>
            </a:pPr>
            <a:r>
              <a:rPr lang="en-US" sz="1800" dirty="0"/>
              <a:t>Technical Assistance Center on Social Emotional Intervention: </a:t>
            </a:r>
            <a:r>
              <a:rPr lang="en-US" sz="1800" u="sng" dirty="0">
                <a:solidFill>
                  <a:schemeClr val="hlink"/>
                </a:solidFill>
                <a:hlinkClick r:id="rId8"/>
              </a:rPr>
              <a:t>http://challengingbehavior.fmhi.usf.edu</a:t>
            </a:r>
            <a:endParaRPr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79;p34">
            <a:extLst>
              <a:ext uri="{FF2B5EF4-FFF2-40B4-BE49-F238E27FC236}">
                <a16:creationId xmlns:a16="http://schemas.microsoft.com/office/drawing/2014/main" id="{120831B0-7ACC-4549-8EE2-62C93ACF1815}"/>
              </a:ext>
            </a:extLst>
          </p:cNvPr>
          <p:cNvSpPr txBox="1">
            <a:spLocks/>
          </p:cNvSpPr>
          <p:nvPr/>
        </p:nvSpPr>
        <p:spPr>
          <a:xfrm>
            <a:off x="628650" y="428921"/>
            <a:ext cx="7886700" cy="1325563"/>
          </a:xfrm>
          <a:prstGeom prst="rect">
            <a:avLst/>
          </a:prstGeom>
          <a:noFill/>
          <a:ln>
            <a:noFill/>
          </a:ln>
        </p:spPr>
        <p:txBody>
          <a:bodyPr spcFirstLastPara="1" wrap="square" lIns="91425" tIns="45700" rIns="91425" bIns="45700" anchor="ctr" anchorCtr="0">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spcBef>
                <a:spcPts val="0"/>
              </a:spcBef>
              <a:buClr>
                <a:schemeClr val="dk1"/>
              </a:buClr>
              <a:buSzPts val="3600"/>
              <a:buFont typeface="Calibri"/>
              <a:buNone/>
            </a:pPr>
            <a:r>
              <a:rPr lang="en-US" sz="3600" dirty="0">
                <a:latin typeface="Calibri" panose="020F0502020204030204" pitchFamily="34" charset="0"/>
                <a:cs typeface="Calibri" panose="020F0502020204030204" pitchFamily="34" charset="0"/>
              </a:rPr>
              <a:t>Disclaimer</a:t>
            </a:r>
            <a:endParaRPr lang="en-US" dirty="0"/>
          </a:p>
        </p:txBody>
      </p:sp>
    </p:spTree>
    <p:extLst>
      <p:ext uri="{BB962C8B-B14F-4D97-AF65-F5344CB8AC3E}">
        <p14:creationId xmlns:p14="http://schemas.microsoft.com/office/powerpoint/2010/main" val="1468054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Component 6.4</a:t>
            </a:r>
            <a:endParaRPr dirty="0"/>
          </a:p>
        </p:txBody>
      </p:sp>
      <p:sp>
        <p:nvSpPr>
          <p:cNvPr id="70" name="Google Shape;70;p2"/>
          <p:cNvSpPr txBox="1">
            <a:spLocks noGrp="1"/>
          </p:cNvSpPr>
          <p:nvPr>
            <p:ph idx="1"/>
          </p:nvPr>
        </p:nvSpPr>
        <p:spPr>
          <a:xfrm>
            <a:off x="628650" y="1384300"/>
            <a:ext cx="7886700" cy="4792663"/>
          </a:xfrm>
          <a:prstGeom prst="rect">
            <a:avLst/>
          </a:prstGeom>
          <a:noFill/>
          <a:ln>
            <a:noFill/>
          </a:ln>
        </p:spPr>
        <p:txBody>
          <a:bodyPr spcFirstLastPara="1" wrap="square" lIns="91425" tIns="45700" rIns="91425" bIns="45700" anchor="t" anchorCtr="0">
            <a:normAutofit/>
          </a:bodyPr>
          <a:lstStyle/>
          <a:p>
            <a:pPr marL="228600" lvl="0" indent="-228600" algn="l" rtl="0">
              <a:lnSpc>
                <a:spcPct val="150000"/>
              </a:lnSpc>
              <a:spcBef>
                <a:spcPts val="0"/>
              </a:spcBef>
              <a:spcAft>
                <a:spcPts val="0"/>
              </a:spcAft>
              <a:buClr>
                <a:schemeClr val="dk1"/>
              </a:buClr>
              <a:buSzPts val="2800"/>
              <a:buChar char="•"/>
            </a:pPr>
            <a:r>
              <a:rPr lang="en-US" dirty="0"/>
              <a:t>Candidates promote young children’s social and emotional competence and communication, and proactively plan and implement function-based interventions to prevent and address challenging behaviors</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3"/>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Objectives</a:t>
            </a:r>
            <a:endParaRPr dirty="0"/>
          </a:p>
        </p:txBody>
      </p:sp>
      <p:sp>
        <p:nvSpPr>
          <p:cNvPr id="77" name="Google Shape;77;p3"/>
          <p:cNvSpPr txBox="1">
            <a:spLocks noGrp="1"/>
          </p:cNvSpPr>
          <p:nvPr>
            <p:ph idx="1"/>
          </p:nvPr>
        </p:nvSpPr>
        <p:spPr>
          <a:xfrm>
            <a:off x="628650" y="1387011"/>
            <a:ext cx="7886700" cy="478995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Describe evidence-based strategies for teaching and promoting social and emotional competence in young children.  </a:t>
            </a:r>
            <a:endParaRPr dirty="0"/>
          </a:p>
          <a:p>
            <a:pPr marL="228600" lvl="0" indent="-228600" algn="l" rtl="0">
              <a:lnSpc>
                <a:spcPct val="90000"/>
              </a:lnSpc>
              <a:spcBef>
                <a:spcPts val="1000"/>
              </a:spcBef>
              <a:spcAft>
                <a:spcPts val="0"/>
              </a:spcAft>
              <a:buClr>
                <a:schemeClr val="dk1"/>
              </a:buClr>
              <a:buSzPts val="2800"/>
              <a:buChar char="•"/>
            </a:pPr>
            <a:r>
              <a:rPr lang="en-US" dirty="0"/>
              <a:t>Describe evidence-based strategies for teaching and promoting communication competence in young children.  </a:t>
            </a:r>
            <a:endParaRPr dirty="0"/>
          </a:p>
          <a:p>
            <a:pPr marL="228600" lvl="0" indent="-228600" algn="l" rtl="0">
              <a:lnSpc>
                <a:spcPct val="90000"/>
              </a:lnSpc>
              <a:spcBef>
                <a:spcPts val="1000"/>
              </a:spcBef>
              <a:spcAft>
                <a:spcPts val="0"/>
              </a:spcAft>
              <a:buClr>
                <a:schemeClr val="dk1"/>
              </a:buClr>
              <a:buSzPts val="2800"/>
              <a:buChar char="•"/>
            </a:pPr>
            <a:r>
              <a:rPr lang="en-US" dirty="0"/>
              <a:t>Describe using a functional behavioral assessment (FBA) to plan and implement function-based interventions to prevent and address challenging behaviors.</a:t>
            </a:r>
            <a:endParaRP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4"/>
          <p:cNvSpPr txBox="1">
            <a:spLocks noGrp="1"/>
          </p:cNvSpPr>
          <p:nvPr>
            <p:ph type="title"/>
          </p:nvPr>
        </p:nvSpPr>
        <p:spPr>
          <a:xfrm>
            <a:off x="628650" y="413252"/>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What is Social Emotional Competence?</a:t>
            </a:r>
            <a:endParaRPr dirty="0"/>
          </a:p>
        </p:txBody>
      </p:sp>
      <p:sp>
        <p:nvSpPr>
          <p:cNvPr id="84" name="Google Shape;84;p4"/>
          <p:cNvSpPr txBox="1">
            <a:spLocks noGrp="1"/>
          </p:cNvSpPr>
          <p:nvPr>
            <p:ph idx="1"/>
          </p:nvPr>
        </p:nvSpPr>
        <p:spPr>
          <a:xfrm>
            <a:off x="628650" y="1511300"/>
            <a:ext cx="7886700" cy="4665663"/>
          </a:xfrm>
          <a:prstGeom prst="rect">
            <a:avLst/>
          </a:prstGeom>
          <a:noFill/>
          <a:ln>
            <a:noFill/>
          </a:ln>
        </p:spPr>
        <p:txBody>
          <a:bodyPr spcFirstLastPara="1" wrap="square" lIns="91425" tIns="45700" rIns="91425" bIns="45700" anchor="t" anchorCtr="0">
            <a:normAutofit lnSpcReduction="10000"/>
          </a:bodyPr>
          <a:lstStyle/>
          <a:p>
            <a:pPr marL="228600" lvl="0" indent="-228600" algn="l" rtl="0">
              <a:lnSpc>
                <a:spcPct val="150000"/>
              </a:lnSpc>
              <a:spcBef>
                <a:spcPts val="0"/>
              </a:spcBef>
              <a:spcAft>
                <a:spcPts val="0"/>
              </a:spcAft>
              <a:buClr>
                <a:schemeClr val="dk1"/>
              </a:buClr>
              <a:buSzPts val="2800"/>
              <a:buChar char="•"/>
            </a:pPr>
            <a:r>
              <a:rPr lang="en-US" dirty="0"/>
              <a:t>A child’s developing ability to form close, secure relationships with others </a:t>
            </a:r>
            <a:endParaRPr dirty="0"/>
          </a:p>
          <a:p>
            <a:pPr marL="228600" lvl="0" indent="-228600" algn="l" rtl="0">
              <a:lnSpc>
                <a:spcPct val="150000"/>
              </a:lnSpc>
              <a:spcBef>
                <a:spcPts val="1000"/>
              </a:spcBef>
              <a:spcAft>
                <a:spcPts val="0"/>
              </a:spcAft>
              <a:buClr>
                <a:schemeClr val="dk1"/>
              </a:buClr>
              <a:buSzPts val="2800"/>
              <a:buChar char="•"/>
            </a:pPr>
            <a:r>
              <a:rPr lang="en-US" dirty="0"/>
              <a:t>These bonds create the safety that all children need to explore the world and engage in positive interactions with others</a:t>
            </a:r>
            <a:endParaRPr dirty="0"/>
          </a:p>
          <a:p>
            <a:pPr marL="228600" lvl="0" indent="-228600" algn="l" rtl="0">
              <a:lnSpc>
                <a:spcPct val="150000"/>
              </a:lnSpc>
              <a:spcBef>
                <a:spcPts val="1000"/>
              </a:spcBef>
              <a:spcAft>
                <a:spcPts val="0"/>
              </a:spcAft>
              <a:buClr>
                <a:schemeClr val="dk1"/>
              </a:buClr>
              <a:buSzPts val="2800"/>
              <a:buChar char="•"/>
            </a:pPr>
            <a:r>
              <a:rPr lang="en-US" dirty="0"/>
              <a:t>These safe, positive relationships support the development of </a:t>
            </a:r>
            <a:r>
              <a:rPr lang="en-US" b="1" dirty="0"/>
              <a:t>executive functioning</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5"/>
          <p:cNvSpPr txBox="1">
            <a:spLocks noGrp="1"/>
          </p:cNvSpPr>
          <p:nvPr>
            <p:ph type="title"/>
          </p:nvPr>
        </p:nvSpPr>
        <p:spPr>
          <a:prstGeom prst="rect">
            <a:avLst/>
          </a:prstGeom>
          <a:noFill/>
          <a:ln>
            <a:noFill/>
          </a:ln>
        </p:spPr>
        <p:txBody>
          <a:bodyPr spcFirstLastPara="1" wrap="square" lIns="91425" tIns="45700" rIns="91425" bIns="45700" anchor="ctr" anchorCtr="0">
            <a:normAutofit fontScale="90000"/>
          </a:bodyPr>
          <a:lstStyle/>
          <a:p>
            <a:pPr lvl="0" algn="ctr">
              <a:buSzPts val="3600"/>
            </a:pPr>
            <a:r>
              <a:rPr lang="en-US" sz="3600" dirty="0"/>
              <a:t>Executive Functioning and the Development of Social-Emotional Health</a:t>
            </a:r>
            <a:endParaRPr dirty="0"/>
          </a:p>
        </p:txBody>
      </p:sp>
      <p:sp>
        <p:nvSpPr>
          <p:cNvPr id="91" name="Google Shape;91;p5"/>
          <p:cNvSpPr txBox="1">
            <a:spLocks noGrp="1"/>
          </p:cNvSpPr>
          <p:nvPr>
            <p:ph idx="1"/>
          </p:nvPr>
        </p:nvSpPr>
        <p:spPr>
          <a:prstGeom prst="rect">
            <a:avLst/>
          </a:prstGeom>
          <a:noFill/>
          <a:ln>
            <a:noFill/>
          </a:ln>
        </p:spPr>
        <p:txBody>
          <a:bodyPr spcFirstLastPara="1" wrap="square" lIns="91425" tIns="45700" rIns="91425" bIns="45700" anchor="t" anchorCtr="0">
            <a:normAutofit fontScale="92500"/>
          </a:bodyPr>
          <a:lstStyle/>
          <a:p>
            <a:pPr marL="228600" lvl="0" indent="-228600" algn="l" rtl="0">
              <a:lnSpc>
                <a:spcPct val="150000"/>
              </a:lnSpc>
              <a:spcBef>
                <a:spcPts val="0"/>
              </a:spcBef>
              <a:spcAft>
                <a:spcPts val="0"/>
              </a:spcAft>
              <a:buClr>
                <a:schemeClr val="dk1"/>
              </a:buClr>
              <a:buSzPct val="100000"/>
              <a:buChar char="•"/>
            </a:pPr>
            <a:r>
              <a:rPr lang="en-US" b="1" dirty="0"/>
              <a:t>Working memory</a:t>
            </a:r>
            <a:r>
              <a:rPr lang="en-US" dirty="0"/>
              <a:t>: retention and use of newly acquired information to make decisions</a:t>
            </a:r>
            <a:endParaRPr dirty="0"/>
          </a:p>
          <a:p>
            <a:pPr marL="228600" lvl="0" indent="-228600" algn="l" rtl="0">
              <a:lnSpc>
                <a:spcPct val="150000"/>
              </a:lnSpc>
              <a:spcBef>
                <a:spcPts val="1000"/>
              </a:spcBef>
              <a:spcAft>
                <a:spcPts val="0"/>
              </a:spcAft>
              <a:buClr>
                <a:schemeClr val="dk1"/>
              </a:buClr>
              <a:buSzPct val="100000"/>
              <a:buChar char="•"/>
            </a:pPr>
            <a:r>
              <a:rPr lang="en-US" b="1" dirty="0"/>
              <a:t>Mental Flexibility</a:t>
            </a:r>
            <a:r>
              <a:rPr lang="en-US" dirty="0"/>
              <a:t>: sustain/shift attention in response to different demands or to apply different rules in different settings</a:t>
            </a:r>
            <a:endParaRPr dirty="0"/>
          </a:p>
          <a:p>
            <a:pPr marL="228600" lvl="0" indent="-228600" algn="l" rtl="0">
              <a:lnSpc>
                <a:spcPct val="150000"/>
              </a:lnSpc>
              <a:spcBef>
                <a:spcPts val="1000"/>
              </a:spcBef>
              <a:spcAft>
                <a:spcPts val="0"/>
              </a:spcAft>
              <a:buClr>
                <a:schemeClr val="dk1"/>
              </a:buClr>
              <a:buSzPct val="100000"/>
              <a:buChar char="•"/>
            </a:pPr>
            <a:r>
              <a:rPr lang="en-US" b="1" dirty="0"/>
              <a:t>Self-control</a:t>
            </a:r>
            <a:r>
              <a:rPr lang="en-US" dirty="0"/>
              <a:t>: set priorities and resist impulsive actions</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xfrm>
            <a:off x="628650" y="87334"/>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The Development of Executive Functioning</a:t>
            </a:r>
            <a:endParaRPr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00" y="1298173"/>
            <a:ext cx="7315200" cy="4114800"/>
          </a:xfrm>
          <a:prstGeom prst="rect">
            <a:avLst/>
          </a:prstGeom>
        </p:spPr>
      </p:pic>
      <p:sp>
        <p:nvSpPr>
          <p:cNvPr id="5" name="Rectangle 4"/>
          <p:cNvSpPr/>
          <p:nvPr/>
        </p:nvSpPr>
        <p:spPr>
          <a:xfrm>
            <a:off x="3461760" y="5532175"/>
            <a:ext cx="2220480" cy="276999"/>
          </a:xfrm>
          <a:prstGeom prst="rect">
            <a:avLst/>
          </a:prstGeom>
        </p:spPr>
        <p:txBody>
          <a:bodyPr wrap="none">
            <a:spAutoFit/>
          </a:bodyPr>
          <a:lstStyle/>
          <a:p>
            <a:r>
              <a:rPr lang="en-US" sz="1200" dirty="0">
                <a:latin typeface="+mn-lt"/>
                <a:hlinkClick r:id="rId3"/>
              </a:rPr>
              <a:t>https://youtu.be/efCq_vHUMqs</a:t>
            </a:r>
            <a:r>
              <a:rPr lang="en-US" sz="1200" dirty="0">
                <a:latin typeface="+mn-lt"/>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7"/>
          <p:cNvSpPr txBox="1">
            <a:spLocks noGrp="1"/>
          </p:cNvSpPr>
          <p:nvPr>
            <p:ph type="title"/>
          </p:nvPr>
        </p:nvSpPr>
        <p:spPr>
          <a:xfrm>
            <a:off x="246185" y="240948"/>
            <a:ext cx="8546122" cy="1325563"/>
          </a:xfrm>
          <a:prstGeom prst="rect">
            <a:avLst/>
          </a:prstGeom>
          <a:noFill/>
          <a:ln>
            <a:noFill/>
          </a:ln>
        </p:spPr>
        <p:txBody>
          <a:bodyPr spcFirstLastPara="1" wrap="square" lIns="91425" tIns="45700" rIns="91425" bIns="45700" anchor="ctr" anchorCtr="0">
            <a:noAutofit/>
          </a:bodyPr>
          <a:lstStyle/>
          <a:p>
            <a:pPr lvl="0" algn="ctr">
              <a:buSzPct val="100000"/>
            </a:pPr>
            <a:r>
              <a:rPr lang="en-US" sz="3600" dirty="0"/>
              <a:t>Supporting Social-Emotional Development: </a:t>
            </a:r>
            <a:br>
              <a:rPr lang="en-US" sz="3600" dirty="0"/>
            </a:br>
            <a:r>
              <a:rPr lang="en-US" sz="3600" dirty="0"/>
              <a:t>Tiers of Evidence-Based Practice</a:t>
            </a:r>
            <a:endParaRPr sz="3600" dirty="0"/>
          </a:p>
        </p:txBody>
      </p:sp>
      <p:sp>
        <p:nvSpPr>
          <p:cNvPr id="106" name="Google Shape;106;p7"/>
          <p:cNvSpPr txBox="1">
            <a:spLocks noGrp="1"/>
          </p:cNvSpPr>
          <p:nvPr>
            <p:ph idx="1"/>
          </p:nvPr>
        </p:nvSpPr>
        <p:spPr>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dirty="0"/>
              <a:t>Foundational</a:t>
            </a:r>
            <a:endParaRPr dirty="0"/>
          </a:p>
          <a:p>
            <a:pPr marL="685800" lvl="1" indent="-228600" algn="l" rtl="0">
              <a:lnSpc>
                <a:spcPct val="90000"/>
              </a:lnSpc>
              <a:spcBef>
                <a:spcPts val="500"/>
              </a:spcBef>
              <a:spcAft>
                <a:spcPts val="0"/>
              </a:spcAft>
              <a:buClr>
                <a:schemeClr val="dk1"/>
              </a:buClr>
              <a:buSzPts val="2400"/>
              <a:buChar char="•"/>
            </a:pPr>
            <a:r>
              <a:rPr lang="en-US" dirty="0"/>
              <a:t>Nurturing and responsive relationships, supportive environments, developmentally appropriate teaching practices, universal screening</a:t>
            </a:r>
            <a:endParaRPr dirty="0"/>
          </a:p>
          <a:p>
            <a:pPr marL="228600" lvl="0" indent="-228600" algn="l" rtl="0">
              <a:lnSpc>
                <a:spcPct val="90000"/>
              </a:lnSpc>
              <a:spcBef>
                <a:spcPts val="1000"/>
              </a:spcBef>
              <a:spcAft>
                <a:spcPts val="0"/>
              </a:spcAft>
              <a:buClr>
                <a:schemeClr val="dk1"/>
              </a:buClr>
              <a:buSzPts val="2800"/>
              <a:buChar char="•"/>
            </a:pPr>
            <a:r>
              <a:rPr lang="en-US" dirty="0"/>
              <a:t>Targeted </a:t>
            </a:r>
            <a:endParaRPr dirty="0"/>
          </a:p>
          <a:p>
            <a:pPr marL="685800" lvl="1" indent="-228600" algn="l" rtl="0">
              <a:lnSpc>
                <a:spcPct val="90000"/>
              </a:lnSpc>
              <a:spcBef>
                <a:spcPts val="500"/>
              </a:spcBef>
              <a:spcAft>
                <a:spcPts val="0"/>
              </a:spcAft>
              <a:buClr>
                <a:schemeClr val="dk1"/>
              </a:buClr>
              <a:buSzPts val="2400"/>
              <a:buChar char="•"/>
            </a:pPr>
            <a:r>
              <a:rPr lang="en-US" dirty="0"/>
              <a:t>Social skills teaching, formative assessment, and progress monitoring</a:t>
            </a:r>
            <a:endParaRPr dirty="0"/>
          </a:p>
          <a:p>
            <a:pPr marL="228600" lvl="0" indent="-228600" algn="l" rtl="0">
              <a:lnSpc>
                <a:spcPct val="90000"/>
              </a:lnSpc>
              <a:spcBef>
                <a:spcPts val="1000"/>
              </a:spcBef>
              <a:spcAft>
                <a:spcPts val="0"/>
              </a:spcAft>
              <a:buClr>
                <a:schemeClr val="dk1"/>
              </a:buClr>
              <a:buSzPts val="2800"/>
              <a:buChar char="•"/>
            </a:pPr>
            <a:r>
              <a:rPr lang="en-US" dirty="0"/>
              <a:t>Intensive </a:t>
            </a:r>
            <a:endParaRPr dirty="0"/>
          </a:p>
          <a:p>
            <a:pPr marL="685800" lvl="1" indent="-228600" algn="l" rtl="0">
              <a:lnSpc>
                <a:spcPct val="90000"/>
              </a:lnSpc>
              <a:spcBef>
                <a:spcPts val="500"/>
              </a:spcBef>
              <a:spcAft>
                <a:spcPts val="0"/>
              </a:spcAft>
              <a:buClr>
                <a:schemeClr val="dk1"/>
              </a:buClr>
              <a:buSzPts val="2400"/>
              <a:buChar char="•"/>
            </a:pPr>
            <a:r>
              <a:rPr lang="en-US" dirty="0"/>
              <a:t>Intensive, function-based individualized interventions</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8"/>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dirty="0"/>
              <a:t>Foundations of Social-Emotional Competence </a:t>
            </a:r>
            <a:endParaRPr dirty="0"/>
          </a:p>
        </p:txBody>
      </p:sp>
      <p:sp>
        <p:nvSpPr>
          <p:cNvPr id="113" name="Google Shape;113;p8"/>
          <p:cNvSpPr txBox="1">
            <a:spLocks noGrp="1"/>
          </p:cNvSpPr>
          <p:nvPr>
            <p:ph idx="1"/>
          </p:nvPr>
        </p:nvSpPr>
        <p:spPr>
          <a:xfrm>
            <a:off x="628650" y="1574800"/>
            <a:ext cx="7886700" cy="4602163"/>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50000"/>
              </a:lnSpc>
              <a:spcBef>
                <a:spcPts val="0"/>
              </a:spcBef>
              <a:spcAft>
                <a:spcPts val="0"/>
              </a:spcAft>
              <a:buClr>
                <a:schemeClr val="dk1"/>
              </a:buClr>
              <a:buSzPct val="100000"/>
              <a:buNone/>
            </a:pPr>
            <a:r>
              <a:rPr lang="en-US" dirty="0"/>
              <a:t>Three inter-related areas:</a:t>
            </a:r>
            <a:endParaRPr dirty="0"/>
          </a:p>
          <a:p>
            <a:pPr marL="514350" lvl="0" indent="-514350" algn="l" rtl="0">
              <a:lnSpc>
                <a:spcPct val="150000"/>
              </a:lnSpc>
              <a:spcBef>
                <a:spcPts val="1000"/>
              </a:spcBef>
              <a:spcAft>
                <a:spcPts val="0"/>
              </a:spcAft>
              <a:buClr>
                <a:schemeClr val="dk1"/>
              </a:buClr>
              <a:buSzPct val="100000"/>
              <a:buFont typeface="Calibri"/>
              <a:buAutoNum type="arabicPeriod"/>
            </a:pPr>
            <a:r>
              <a:rPr lang="en-US" b="1" dirty="0"/>
              <a:t>Social interaction</a:t>
            </a:r>
            <a:r>
              <a:rPr lang="en-US" dirty="0"/>
              <a:t>: play together, take turns, help friends, cooperate</a:t>
            </a:r>
            <a:endParaRPr dirty="0"/>
          </a:p>
          <a:p>
            <a:pPr marL="514350" lvl="0" indent="-514350" algn="l" rtl="0">
              <a:lnSpc>
                <a:spcPct val="150000"/>
              </a:lnSpc>
              <a:spcBef>
                <a:spcPts val="1000"/>
              </a:spcBef>
              <a:spcAft>
                <a:spcPts val="0"/>
              </a:spcAft>
              <a:buClr>
                <a:schemeClr val="dk1"/>
              </a:buClr>
              <a:buSzPct val="100000"/>
              <a:buFont typeface="Calibri"/>
              <a:buAutoNum type="arabicPeriod"/>
            </a:pPr>
            <a:r>
              <a:rPr lang="en-US" b="1" dirty="0"/>
              <a:t>Emotional awareness</a:t>
            </a:r>
            <a:r>
              <a:rPr lang="en-US" dirty="0"/>
              <a:t>: Ability to recognize and understand feelings and actions of self and others</a:t>
            </a:r>
            <a:endParaRPr dirty="0"/>
          </a:p>
          <a:p>
            <a:pPr marL="514350" lvl="0" indent="-514350" algn="l" rtl="0">
              <a:lnSpc>
                <a:spcPct val="150000"/>
              </a:lnSpc>
              <a:spcBef>
                <a:spcPts val="1000"/>
              </a:spcBef>
              <a:spcAft>
                <a:spcPts val="0"/>
              </a:spcAft>
              <a:buClr>
                <a:schemeClr val="dk1"/>
              </a:buClr>
              <a:buSzPct val="100000"/>
              <a:buFont typeface="Calibri"/>
              <a:buAutoNum type="arabicPeriod"/>
            </a:pPr>
            <a:r>
              <a:rPr lang="en-US" b="1" dirty="0"/>
              <a:t>Self-regulation</a:t>
            </a:r>
            <a:r>
              <a:rPr lang="en-US" dirty="0"/>
              <a:t>: calming down, using functional communication to express negative emotions, persistence </a:t>
            </a:r>
            <a:endParaRPr dirty="0"/>
          </a:p>
        </p:txBody>
      </p:sp>
    </p:spTree>
  </p:cSld>
  <p:clrMapOvr>
    <a:masterClrMapping/>
  </p:clrMapOvr>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1639</TotalTime>
  <Words>4539</Words>
  <Application>Microsoft Office PowerPoint</Application>
  <PresentationFormat>On-screen Show (4:3)</PresentationFormat>
  <Paragraphs>282</Paragraphs>
  <Slides>29</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vt:lpstr>
      <vt:lpstr>Calibri</vt:lpstr>
      <vt:lpstr>Calibri Light</vt:lpstr>
      <vt:lpstr>Times New Roman</vt:lpstr>
      <vt:lpstr>2_Office Theme</vt:lpstr>
      <vt:lpstr>Using Responsive and Reciprocal Interactions, Interventions, and Instruction</vt:lpstr>
      <vt:lpstr>Standard 6</vt:lpstr>
      <vt:lpstr>Component 6.4</vt:lpstr>
      <vt:lpstr>Objectives</vt:lpstr>
      <vt:lpstr>What is Social Emotional Competence?</vt:lpstr>
      <vt:lpstr>Executive Functioning and the Development of Social-Emotional Health</vt:lpstr>
      <vt:lpstr>The Development of Executive Functioning</vt:lpstr>
      <vt:lpstr>Supporting Social-Emotional Development:  Tiers of Evidence-Based Practice</vt:lpstr>
      <vt:lpstr>Foundations of Social-Emotional Competence </vt:lpstr>
      <vt:lpstr>Foundational Practices:  Social Emotional Development</vt:lpstr>
      <vt:lpstr> Foundational Practices, continued  </vt:lpstr>
      <vt:lpstr>Foundational Practices To Support Social Emotional Development:  Preschool Classroom</vt:lpstr>
      <vt:lpstr>Foundational Practices: Supporting Peer Interactions in the Preschool Classroom</vt:lpstr>
      <vt:lpstr>Activity</vt:lpstr>
      <vt:lpstr>Video: Child Outcomes Step by Step</vt:lpstr>
      <vt:lpstr>Foundational Practices To Support Social Emotional Development: Culturally Responsive Strategies</vt:lpstr>
      <vt:lpstr>Individualizing Support: Challenging Behaviors</vt:lpstr>
      <vt:lpstr>Targeted Support: Teaching Social Skills</vt:lpstr>
      <vt:lpstr>Targeted Interventions To Teach Social Skills</vt:lpstr>
      <vt:lpstr>Intensive Intervention:  Positive Behavior Support </vt:lpstr>
      <vt:lpstr>Functional Behavior Assessment (FBA)</vt:lpstr>
      <vt:lpstr>Intensive Intervention:  Behavioral Support Plan</vt:lpstr>
      <vt:lpstr>Functional Communication Training</vt:lpstr>
      <vt:lpstr>Activity</vt:lpstr>
      <vt:lpstr>Video: Brendan Before PBS</vt:lpstr>
      <vt:lpstr>Video: Brendan After PBS</vt:lpstr>
      <vt:lpstr>References and Resources</vt:lpstr>
      <vt:lpstr>References and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Responsive and Reciprocal Interactions, Interventions, and Instruction</dc:title>
  <dc:creator>Killmeyer,Susan</dc:creator>
  <cp:lastModifiedBy>Darla Gundler</cp:lastModifiedBy>
  <cp:revision>20</cp:revision>
  <dcterms:created xsi:type="dcterms:W3CDTF">2021-03-15T13:58:23Z</dcterms:created>
  <dcterms:modified xsi:type="dcterms:W3CDTF">2023-09-14T21:44:25Z</dcterms:modified>
</cp:coreProperties>
</file>