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43"/>
  </p:notesMasterIdLst>
  <p:sldIdLst>
    <p:sldId id="256" r:id="rId2"/>
    <p:sldId id="295" r:id="rId3"/>
    <p:sldId id="257" r:id="rId4"/>
    <p:sldId id="258" r:id="rId5"/>
    <p:sldId id="259" r:id="rId6"/>
    <p:sldId id="260" r:id="rId7"/>
    <p:sldId id="261" r:id="rId8"/>
    <p:sldId id="262" r:id="rId9"/>
    <p:sldId id="263" r:id="rId10"/>
    <p:sldId id="264" r:id="rId11"/>
    <p:sldId id="290" r:id="rId12"/>
    <p:sldId id="265" r:id="rId13"/>
    <p:sldId id="291" r:id="rId14"/>
    <p:sldId id="266" r:id="rId15"/>
    <p:sldId id="267" r:id="rId16"/>
    <p:sldId id="268" r:id="rId17"/>
    <p:sldId id="269" r:id="rId18"/>
    <p:sldId id="270" r:id="rId19"/>
    <p:sldId id="271" r:id="rId20"/>
    <p:sldId id="272" r:id="rId21"/>
    <p:sldId id="274" r:id="rId22"/>
    <p:sldId id="27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92" r:id="rId36"/>
    <p:sldId id="287" r:id="rId37"/>
    <p:sldId id="293" r:id="rId38"/>
    <p:sldId id="288" r:id="rId39"/>
    <p:sldId id="294" r:id="rId40"/>
    <p:sldId id="289" r:id="rId41"/>
    <p:sldId id="296"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xE/VHIWSRTRu6OZr0toNozI6S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09C59C-939D-4E21-830D-B94BF2F07EFF}">
  <a:tblStyle styleId="{8509C59C-939D-4E21-830D-B94BF2F07EF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2173" autoAdjust="0"/>
    <p:restoredTop sz="79255" autoAdjust="0"/>
  </p:normalViewPr>
  <p:slideViewPr>
    <p:cSldViewPr snapToGrid="0">
      <p:cViewPr varScale="1">
        <p:scale>
          <a:sx n="99" d="100"/>
          <a:sy n="99" d="100"/>
        </p:scale>
        <p:origin x="17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https://connectmodules.dec-sped.org/connect-modules/resources/videos/video-1-16/</a:t>
            </a:r>
            <a:endParaRPr dirty="0"/>
          </a:p>
        </p:txBody>
      </p:sp>
      <p:sp>
        <p:nvSpPr>
          <p:cNvPr id="115" name="Google Shape;1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194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https://www.cde.state.co.us/resultsmatter/blakesstory</a:t>
            </a:r>
            <a:endParaRPr dirty="0"/>
          </a:p>
        </p:txBody>
      </p:sp>
      <p:sp>
        <p:nvSpPr>
          <p:cNvPr id="122" name="Google Shape;12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https://www.cde.state.co.us/resultsmatter/blakesstory</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9888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Building Blocks for Teaching Preschool Children with Special Needs, Sandall, S.R., Schwartz, I.S. et al., 2019</a:t>
            </a:r>
            <a:endParaRPr/>
          </a:p>
        </p:txBody>
      </p:sp>
      <p:sp>
        <p:nvSpPr>
          <p:cNvPr id="129" name="Google Shape;12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Https://eclkc.ohs.acf.hhs.gov/children-disabilities/article/highly-individualized-teaching-learning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Blocks for Teaching Preschool Children with Special Needs, Sandall, S.R., Schwartz, I.S. et al., 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37" name="Google Shape;1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https://eclkc.ohs.acf.hhs.gov/children-disabilities/article/highly-individualized-teaching-learning</a:t>
            </a:r>
            <a:endParaRPr/>
          </a:p>
        </p:txBody>
      </p:sp>
      <p:sp>
        <p:nvSpPr>
          <p:cNvPr id="144" name="Google Shape;1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https://eclkc.ohs.acf.hhs.gov/children-disabilities/article/highly-individualized-teaching-learning</a:t>
            </a:r>
            <a:endParaRPr/>
          </a:p>
        </p:txBody>
      </p:sp>
      <p:sp>
        <p:nvSpPr>
          <p:cNvPr id="151" name="Google Shape;1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https://eclkc.ohs.acf.hhs.gov/children-disabilities/article/highly-individualized-teaching-learning</a:t>
            </a:r>
            <a:endParaRPr/>
          </a:p>
        </p:txBody>
      </p:sp>
      <p:sp>
        <p:nvSpPr>
          <p:cNvPr id="158" name="Google Shape;15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https://eclkc.ohs.acf.hhs.gov/children-disabilities/article/highly-individualized-teaching-learning</a:t>
            </a:r>
            <a:endParaRPr/>
          </a:p>
        </p:txBody>
      </p:sp>
      <p:sp>
        <p:nvSpPr>
          <p:cNvPr id="165" name="Google Shape;1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894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https://eclkc.ohs.acf.hhs.gov/children-disabilities/article/highly-individualized-teaching-learning</a:t>
            </a:r>
            <a:endParaRPr/>
          </a:p>
        </p:txBody>
      </p:sp>
      <p:sp>
        <p:nvSpPr>
          <p:cNvPr id="172" name="Google Shape;17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https://www.youtube.com/watch?app=desktop&amp;v=cPofHKsClBI&amp;list=PLRFbj7RcOrU1eg1is9nWt-MVxz2vyg5ZQ&amp;index=15</a:t>
            </a:r>
            <a:endParaRPr dirty="0"/>
          </a:p>
        </p:txBody>
      </p:sp>
      <p:sp>
        <p:nvSpPr>
          <p:cNvPr id="187" name="Google Shape;18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https://www.youtube.com/watch?app=desktop&amp;v=cPofHKsClBI&amp;list=PLRFbj7RcOrU1eg1is9nWt-MVxz2vyg5ZQ&amp;index=15</a:t>
            </a:r>
            <a:endParaRPr dirty="0"/>
          </a:p>
        </p:txBody>
      </p:sp>
      <p:sp>
        <p:nvSpPr>
          <p:cNvPr id="179" name="Google Shape;1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See: </a:t>
            </a:r>
            <a:r>
              <a:rPr lang="en-US" sz="1200" dirty="0" err="1"/>
              <a:t>Sandall</a:t>
            </a:r>
            <a:r>
              <a:rPr lang="en-US" sz="1200" dirty="0"/>
              <a:t>, S.R., Schwartz, I.S., Joseph, G.E., </a:t>
            </a:r>
            <a:r>
              <a:rPr lang="en-US" sz="1200" dirty="0" err="1"/>
              <a:t>Gavreau</a:t>
            </a:r>
            <a:r>
              <a:rPr lang="en-US" sz="1200" dirty="0"/>
              <a:t> (2019): Building Blocks for Teaching Preschoolers with Special Needs, 3</a:t>
            </a:r>
            <a:r>
              <a:rPr lang="en-US" sz="1200" baseline="30000" dirty="0"/>
              <a:t>rd</a:t>
            </a:r>
            <a:r>
              <a:rPr lang="en-US" sz="1200" dirty="0"/>
              <a:t> Edition, Brooks</a:t>
            </a:r>
            <a:endParaRPr dirty="0"/>
          </a:p>
          <a:p>
            <a:pPr marL="0" lvl="0" indent="0" algn="l" rtl="0">
              <a:spcBef>
                <a:spcPts val="0"/>
              </a:spcBef>
              <a:spcAft>
                <a:spcPts val="0"/>
              </a:spcAft>
              <a:buNone/>
            </a:pPr>
            <a:endParaRPr dirty="0"/>
          </a:p>
        </p:txBody>
      </p:sp>
      <p:sp>
        <p:nvSpPr>
          <p:cNvPr id="214" name="Google Shape;21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https://connectmodules.dec-sped.org/connect-modules/resources/videos/video-1-10/</a:t>
            </a:r>
            <a:endParaRPr dirty="0"/>
          </a:p>
        </p:txBody>
      </p:sp>
      <p:sp>
        <p:nvSpPr>
          <p:cNvPr id="264" name="Google Shape;26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https://connectmodules.dec-sped.org/connect-modules/resources/videos/video-1-10/</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6896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can highlight the value of the sibling's support in terms of encouragement, support, and modeling and celebrate the warm connection they see in this example. This sister really seems to support this child’s sense of security and competence in the playground.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Support discussion that his sister is a child may be giving up some of her own ideas about how she would like to play at the playground if she were there alone with her mother. How can providers support the needs of siblings when making plans for learning opportunities?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https://connectmodules.dec-sped.org/connect-modules/resources/videos/video-1-13/</a:t>
            </a:r>
          </a:p>
          <a:p>
            <a:pPr marL="0" lvl="0" indent="0" algn="l" rtl="0">
              <a:spcBef>
                <a:spcPts val="0"/>
              </a:spcBef>
              <a:spcAft>
                <a:spcPts val="0"/>
              </a:spcAft>
              <a:buNone/>
            </a:pPr>
            <a:endParaRPr dirty="0"/>
          </a:p>
        </p:txBody>
      </p:sp>
      <p:sp>
        <p:nvSpPr>
          <p:cNvPr id="271" name="Google Shape;27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https://connectmodules.dec-sped.org/connect-modules/resources/videos/video-1-13/</a:t>
            </a:r>
          </a:p>
          <a:p>
            <a:r>
              <a:rPr lang="en-US" dirty="0"/>
              <a:t>https://vimeo.com/297451508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4404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Assign partners to view the link together and report out.</a:t>
            </a:r>
          </a:p>
          <a:p>
            <a:pPr marL="0" lvl="0" indent="0" algn="l" rtl="0">
              <a:spcBef>
                <a:spcPts val="0"/>
              </a:spcBef>
              <a:spcAft>
                <a:spcPts val="0"/>
              </a:spcAft>
              <a:buNone/>
            </a:pPr>
            <a:r>
              <a:rPr lang="en-US" dirty="0"/>
              <a:t>https://connectmodules.dec-sped.org/connect-modules/resources/videos/video-1-17/</a:t>
            </a:r>
          </a:p>
        </p:txBody>
      </p:sp>
      <p:sp>
        <p:nvSpPr>
          <p:cNvPr id="278" name="Google Shape;27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https://connectmodules.dec-sped.org/connect-modules/resources/videos/video-1-17/</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883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https://connectmodules.dec-sped.org/</a:t>
            </a:r>
          </a:p>
          <a:p>
            <a:pPr marL="0" lvl="0" indent="0" algn="l" rtl="0">
              <a:spcBef>
                <a:spcPts val="0"/>
              </a:spcBef>
              <a:spcAft>
                <a:spcPts val="0"/>
              </a:spcAft>
              <a:buNone/>
            </a:pPr>
            <a:r>
              <a:rPr lang="en-US" dirty="0"/>
              <a:t>https://eclkc.ohs.acf.hhs.gov/children-disabilities/article/highly-individualized-teaching-learning</a:t>
            </a:r>
          </a:p>
          <a:p>
            <a:pPr marL="0" lvl="0" indent="0" algn="l" rtl="0">
              <a:spcBef>
                <a:spcPts val="0"/>
              </a:spcBef>
              <a:spcAft>
                <a:spcPts val="0"/>
              </a:spcAft>
              <a:buNone/>
            </a:pPr>
            <a:r>
              <a:rPr lang="en-US" dirty="0"/>
              <a:t>https://ttac.odu.edu/early-childhood/activity-matrix-for-young-children-with-disabilities/</a:t>
            </a:r>
            <a:endParaRPr dirty="0"/>
          </a:p>
        </p:txBody>
      </p:sp>
      <p:sp>
        <p:nvSpPr>
          <p:cNvPr id="285" name="Google Shape;28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a commitment to the full participation of every child, just a little bit of intentionality can make sure that the goals of a child with an IEP can be integrated into the general classroom curriculum.</a:t>
            </a:r>
            <a:endParaRPr/>
          </a:p>
          <a:p>
            <a:pPr marL="0" lvl="0" indent="0" algn="l" rtl="0">
              <a:spcBef>
                <a:spcPts val="0"/>
              </a:spcBef>
              <a:spcAft>
                <a:spcPts val="0"/>
              </a:spcAft>
              <a:buNone/>
            </a:pPr>
            <a:endParaRPr/>
          </a:p>
          <a:p>
            <a:pPr marL="0" lvl="0" indent="0" algn="l" rtl="0">
              <a:spcBef>
                <a:spcPts val="0"/>
              </a:spcBef>
              <a:spcAft>
                <a:spcPts val="0"/>
              </a:spcAft>
              <a:buNone/>
            </a:pPr>
            <a:r>
              <a:rPr lang="en-US"/>
              <a:t>Most of the time, only small changes are needed to make a big impact on child outcomes! Early childhood programs and teachers can systematically plan how to offer a child with a delay or a disability just the right amount of help (e.g., Sandall et al., 2019) to participate and succeed in everyday learning opportunities with peers.</a:t>
            </a:r>
            <a:endParaRPr/>
          </a:p>
          <a:p>
            <a:pPr marL="0" lvl="0" indent="0" algn="l" rtl="0">
              <a:spcBef>
                <a:spcPts val="0"/>
              </a:spcBef>
              <a:spcAft>
                <a:spcPts val="0"/>
              </a:spcAft>
              <a:buNone/>
            </a:pPr>
            <a:endParaRPr/>
          </a:p>
          <a:p>
            <a:pPr marL="0" lvl="0" indent="0" algn="l" rtl="0">
              <a:spcBef>
                <a:spcPts val="0"/>
              </a:spcBef>
              <a:spcAft>
                <a:spcPts val="0"/>
              </a:spcAft>
              <a:buNone/>
            </a:pPr>
            <a:r>
              <a:rPr lang="en-US"/>
              <a:t>Similarly, by creating simple ways of observing and recording data about how a child is progressing, teachers and other EI/ECSE providers, and families can make sure that instruction and intervention strategies are meeting the needs of the child, and identifying exactly how curriculum plans may need to be changed over time.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may choose to explore the activity matrix at this time by clicking on the link in the slide.</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https://ttac.odu.edu/early-childhood/activity-matrix-for-young-children-with-disabilities/  </a:t>
            </a:r>
          </a:p>
          <a:p>
            <a:pPr marL="0" lvl="0" indent="0" algn="l" rtl="0">
              <a:spcBef>
                <a:spcPts val="0"/>
              </a:spcBef>
              <a:spcAft>
                <a:spcPts val="0"/>
              </a:spcAft>
              <a:buNone/>
            </a:pPr>
            <a:endParaRPr dirty="0"/>
          </a:p>
          <a:p>
            <a:pPr marL="0" lvl="0" indent="0" algn="l" rtl="0">
              <a:spcBef>
                <a:spcPts val="0"/>
              </a:spcBef>
              <a:spcAft>
                <a:spcPts val="0"/>
              </a:spcAft>
              <a:buNone/>
            </a:pPr>
            <a:r>
              <a:rPr lang="en-US" dirty="0"/>
              <a:t>These steps can be used as home as well, supported by the early intervention provider</a:t>
            </a:r>
          </a:p>
          <a:p>
            <a:pPr marL="0" lvl="0" indent="0" algn="l" rtl="0">
              <a:spcBef>
                <a:spcPts val="0"/>
              </a:spcBef>
              <a:spcAft>
                <a:spcPts val="0"/>
              </a:spcAft>
              <a:buNone/>
            </a:pPr>
            <a:endParaRPr lang="en-US" dirty="0"/>
          </a:p>
        </p:txBody>
      </p:sp>
      <p:sp>
        <p:nvSpPr>
          <p:cNvPr id="108" name="Google Shape;1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2425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759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826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739E571E-BACE-9084-6966-FF27E80F0B11}"/>
              </a:ext>
            </a:extLst>
          </p:cNvPr>
          <p:cNvSpPr txBox="1"/>
          <p:nvPr userDrawn="1"/>
        </p:nvSpPr>
        <p:spPr>
          <a:xfrm>
            <a:off x="178068" y="2152657"/>
            <a:ext cx="8787865" cy="25526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the content does not necessarily represent the policy of the Department of Education, and you should not assume endorsement by the Federal Government. University of Connecticut Center for Excellence in Developmental Disabilities Education, Research and Service© 2022. All rights reserved.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263 Farmington Avenue, Farmington, CT 06030-6222 • 860.679.1500 • infoucedd@uchc.edu</a:t>
            </a:r>
          </a:p>
        </p:txBody>
      </p:sp>
    </p:spTree>
    <p:extLst>
      <p:ext uri="{BB962C8B-B14F-4D97-AF65-F5344CB8AC3E}">
        <p14:creationId xmlns:p14="http://schemas.microsoft.com/office/powerpoint/2010/main" val="58182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491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7701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38836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69054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5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8088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8030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801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4790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resultsmatter/blakessto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resultsmatter/blakesstor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app=desktop&amp;v=cPofHKsClBI&amp;list=PLRFbj7RcOrU1eg1is9nWt-MVxz2vyg5ZQ&amp;index=1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youtu.be/cPofHKsClBI"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3/"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7/"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nnectmodules.dec-sped.org/connect-modules/resources/videos/video-1-17/"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nnectmodules.dec-sped.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ttac.odu.edu/early-childhood/activity-matrix-for-young-children-with-disabilities/" TargetMode="External"/><Relationship Id="rId4" Type="http://schemas.openxmlformats.org/officeDocument/2006/relationships/hyperlink" Target="https://eclkc.ohs.acf.hhs.gov/children-disabilities/article/highly-individualized-teaching-learn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tac.odu.edu/early-childhood/activity-matrix-for-young-children-with-disabilit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sz="4000" dirty="0"/>
              <a:t>Using Responsive and Reciprocal Interactions, Interventions, and Instruction</a:t>
            </a:r>
            <a:endParaRPr sz="6600" dirty="0"/>
          </a:p>
        </p:txBody>
      </p:sp>
      <p:sp>
        <p:nvSpPr>
          <p:cNvPr id="64" name="Google Shape;64;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Initial Practice-Based Professional Preparation Standards Early Interventionists/Early Childhood Special Educators </a:t>
            </a:r>
            <a:endParaRPr dirty="0"/>
          </a:p>
          <a:p>
            <a:pPr marL="0" lvl="0" indent="0" algn="ctr" rtl="0">
              <a:lnSpc>
                <a:spcPct val="90000"/>
              </a:lnSpc>
              <a:spcBef>
                <a:spcPts val="1000"/>
              </a:spcBef>
              <a:spcAft>
                <a:spcPts val="0"/>
              </a:spcAft>
              <a:buClr>
                <a:schemeClr val="dk1"/>
              </a:buClr>
              <a:buSzPts val="2400"/>
              <a:buNone/>
            </a:pPr>
            <a:r>
              <a:rPr lang="en-US" dirty="0"/>
              <a:t>6.3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287079" y="365126"/>
            <a:ext cx="8601740" cy="1325563"/>
          </a:xfrm>
          <a:prstGeom prst="rect">
            <a:avLst/>
          </a:prstGeom>
          <a:noFill/>
          <a:ln>
            <a:noFill/>
          </a:ln>
        </p:spPr>
        <p:txBody>
          <a:bodyPr spcFirstLastPara="1" wrap="square" lIns="91425" tIns="45700" rIns="91425" bIns="45700" anchor="ctr" anchorCtr="0">
            <a:normAutofit/>
          </a:bodyPr>
          <a:lstStyle/>
          <a:p>
            <a:pPr lvl="0" algn="ctr">
              <a:buSzPts val="3600"/>
            </a:pPr>
            <a:r>
              <a:rPr lang="en-US" sz="3500" dirty="0"/>
              <a:t>Embedding Instruction in a Preschool Setting</a:t>
            </a:r>
            <a:endParaRPr sz="3500" dirty="0"/>
          </a:p>
        </p:txBody>
      </p:sp>
      <p:sp>
        <p:nvSpPr>
          <p:cNvPr id="118" name="Google Shape;118;p9"/>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2800"/>
              <a:buNone/>
            </a:pPr>
            <a:r>
              <a:rPr lang="en-US" dirty="0"/>
              <a:t>Watch video “</a:t>
            </a:r>
            <a:r>
              <a:rPr lang="en-US" dirty="0">
                <a:hlinkClick r:id="rId3"/>
              </a:rPr>
              <a:t>1.16: Routine in a program – reading at circle time</a:t>
            </a:r>
            <a:r>
              <a:rPr lang="en-US" dirty="0"/>
              <a:t>” before reflecting on the following questions; </a:t>
            </a:r>
          </a:p>
          <a:p>
            <a:pPr marL="228600" lvl="0" indent="-228600" algn="l" rtl="0">
              <a:lnSpc>
                <a:spcPct val="90000"/>
              </a:lnSpc>
              <a:spcBef>
                <a:spcPts val="1000"/>
              </a:spcBef>
              <a:spcAft>
                <a:spcPts val="0"/>
              </a:spcAft>
              <a:buClr>
                <a:schemeClr val="dk1"/>
              </a:buClr>
              <a:buSzPts val="2800"/>
              <a:buChar char="•"/>
            </a:pPr>
            <a:r>
              <a:rPr lang="en-US" dirty="0"/>
              <a:t>What outcomes were addressed in this routine?</a:t>
            </a:r>
            <a:endParaRPr dirty="0"/>
          </a:p>
          <a:p>
            <a:pPr marL="228600" lvl="0" indent="-228600" algn="l" rtl="0">
              <a:lnSpc>
                <a:spcPct val="90000"/>
              </a:lnSpc>
              <a:spcBef>
                <a:spcPts val="1000"/>
              </a:spcBef>
              <a:spcAft>
                <a:spcPts val="0"/>
              </a:spcAft>
              <a:buClr>
                <a:schemeClr val="dk1"/>
              </a:buClr>
              <a:buSzPts val="2800"/>
              <a:buChar char="•"/>
            </a:pPr>
            <a:r>
              <a:rPr lang="en-US" dirty="0"/>
              <a:t>Who was engaged in providing models of the targeted behavior?</a:t>
            </a:r>
            <a:endParaRPr dirty="0"/>
          </a:p>
          <a:p>
            <a:pPr marL="228600" lvl="0" indent="-228600" algn="l" rtl="0">
              <a:lnSpc>
                <a:spcPct val="90000"/>
              </a:lnSpc>
              <a:spcBef>
                <a:spcPts val="1000"/>
              </a:spcBef>
              <a:spcAft>
                <a:spcPts val="0"/>
              </a:spcAft>
              <a:buClr>
                <a:schemeClr val="dk1"/>
              </a:buClr>
              <a:buSzPts val="2800"/>
              <a:buChar char="•"/>
            </a:pPr>
            <a:r>
              <a:rPr lang="en-US" dirty="0"/>
              <a:t>What data would you want to record from this teaching episode?</a:t>
            </a:r>
            <a:endParaRPr dirty="0"/>
          </a:p>
          <a:p>
            <a:pPr marL="228600" lvl="0" indent="-228600" algn="l" rtl="0">
              <a:lnSpc>
                <a:spcPct val="90000"/>
              </a:lnSpc>
              <a:spcBef>
                <a:spcPts val="1000"/>
              </a:spcBef>
              <a:spcAft>
                <a:spcPts val="0"/>
              </a:spcAft>
              <a:buClr>
                <a:schemeClr val="dk1"/>
              </a:buClr>
              <a:buSzPts val="2800"/>
              <a:buChar char="•"/>
            </a:pPr>
            <a:r>
              <a:rPr lang="en-US" dirty="0"/>
              <a:t>Was the child with an IEP a fully participating member of his peer group in this example?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81347"/>
            <a:ext cx="8654902" cy="1325563"/>
          </a:xfrm>
        </p:spPr>
        <p:txBody>
          <a:bodyPr>
            <a:normAutofit/>
          </a:bodyPr>
          <a:lstStyle/>
          <a:p>
            <a:pPr algn="ctr"/>
            <a:r>
              <a:rPr lang="en-US" sz="3500" dirty="0"/>
              <a:t>Embedding Instruction in a Preschool Setting</a:t>
            </a:r>
          </a:p>
        </p:txBody>
      </p:sp>
      <p:sp>
        <p:nvSpPr>
          <p:cNvPr id="7" name="Rectangle 6"/>
          <p:cNvSpPr/>
          <p:nvPr/>
        </p:nvSpPr>
        <p:spPr>
          <a:xfrm>
            <a:off x="1515751" y="5511197"/>
            <a:ext cx="6069968" cy="276999"/>
          </a:xfrm>
          <a:prstGeom prst="rect">
            <a:avLst/>
          </a:prstGeom>
        </p:spPr>
        <p:txBody>
          <a:bodyPr wrap="square">
            <a:spAutoFit/>
          </a:bodyPr>
          <a:lstStyle/>
          <a:p>
            <a:pPr algn="ctr"/>
            <a:r>
              <a:rPr lang="en-US" sz="1200" dirty="0">
                <a:latin typeface="+mn-lt"/>
                <a:hlinkClick r:id="rId3"/>
              </a:rPr>
              <a:t>https://connectmodules.dec-sped.org/connect-modules/resources/videos/video-1-16/</a:t>
            </a:r>
            <a:r>
              <a:rPr lang="en-US" sz="1200" dirty="0">
                <a:latin typeface="+mn-lt"/>
              </a:rPr>
              <a:t> </a:t>
            </a:r>
          </a:p>
        </p:txBody>
      </p:sp>
      <p:pic>
        <p:nvPicPr>
          <p:cNvPr id="8" name="Picture 7">
            <a:extLst>
              <a:ext uri="{FF2B5EF4-FFF2-40B4-BE49-F238E27FC236}">
                <a16:creationId xmlns:a16="http://schemas.microsoft.com/office/drawing/2014/main" id="{F9BA1469-4842-4783-B410-E5EAD61373DE}"/>
              </a:ext>
            </a:extLst>
          </p:cNvPr>
          <p:cNvPicPr>
            <a:picLocks noChangeAspect="1"/>
          </p:cNvPicPr>
          <p:nvPr/>
        </p:nvPicPr>
        <p:blipFill>
          <a:blip r:embed="rId4"/>
          <a:stretch>
            <a:fillRect/>
          </a:stretch>
        </p:blipFill>
        <p:spPr>
          <a:xfrm>
            <a:off x="2095500" y="1757362"/>
            <a:ext cx="4953000" cy="3343275"/>
          </a:xfrm>
          <a:prstGeom prst="rect">
            <a:avLst/>
          </a:prstGeom>
        </p:spPr>
      </p:pic>
    </p:spTree>
    <p:extLst>
      <p:ext uri="{BB962C8B-B14F-4D97-AF65-F5344CB8AC3E}">
        <p14:creationId xmlns:p14="http://schemas.microsoft.com/office/powerpoint/2010/main" val="57340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Embedding Instruction/Intervention Into Family Routines</a:t>
            </a:r>
            <a:endParaRPr dirty="0"/>
          </a:p>
        </p:txBody>
      </p:sp>
      <p:sp>
        <p:nvSpPr>
          <p:cNvPr id="125" name="Google Shape;125;p10"/>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US" u="sng" dirty="0">
                <a:solidFill>
                  <a:schemeClr val="hlink"/>
                </a:solidFill>
                <a:hlinkClick r:id="rId3"/>
              </a:rPr>
              <a:t>https://www.cde.state.co.us/resultsmatter/blakesstory</a:t>
            </a:r>
            <a:endParaRPr dirty="0"/>
          </a:p>
          <a:p>
            <a:pPr marL="0" lvl="0" indent="0" algn="l" rtl="0">
              <a:lnSpc>
                <a:spcPct val="90000"/>
              </a:lnSpc>
              <a:spcBef>
                <a:spcPts val="1000"/>
              </a:spcBef>
              <a:spcAft>
                <a:spcPts val="0"/>
              </a:spcAft>
              <a:buClr>
                <a:schemeClr val="dk1"/>
              </a:buClr>
              <a:buSzPts val="2800"/>
              <a:buNone/>
            </a:pPr>
            <a:r>
              <a:rPr lang="en-US" dirty="0"/>
              <a:t>Watch “</a:t>
            </a:r>
            <a:r>
              <a:rPr lang="en-US" dirty="0">
                <a:hlinkClick r:id="rId3"/>
              </a:rPr>
              <a:t>Blake’s Story</a:t>
            </a:r>
            <a:r>
              <a:rPr lang="en-US" dirty="0"/>
              <a:t>” on the next slide before discussing the following questions; </a:t>
            </a:r>
          </a:p>
          <a:p>
            <a:pPr marL="228600" lvl="0" indent="-228600" algn="l" rtl="0">
              <a:lnSpc>
                <a:spcPct val="90000"/>
              </a:lnSpc>
              <a:spcBef>
                <a:spcPts val="1000"/>
              </a:spcBef>
              <a:spcAft>
                <a:spcPts val="0"/>
              </a:spcAft>
              <a:buClr>
                <a:schemeClr val="dk1"/>
              </a:buClr>
              <a:buSzPts val="2800"/>
              <a:buChar char="•"/>
            </a:pPr>
            <a:r>
              <a:rPr lang="en-US" dirty="0"/>
              <a:t>Who were the learners in this example?</a:t>
            </a:r>
            <a:endParaRPr dirty="0"/>
          </a:p>
          <a:p>
            <a:pPr marL="228600" lvl="0" indent="-228600" algn="l" rtl="0">
              <a:lnSpc>
                <a:spcPct val="90000"/>
              </a:lnSpc>
              <a:spcBef>
                <a:spcPts val="1000"/>
              </a:spcBef>
              <a:spcAft>
                <a:spcPts val="0"/>
              </a:spcAft>
              <a:buClr>
                <a:schemeClr val="dk1"/>
              </a:buClr>
              <a:buSzPts val="2800"/>
              <a:buChar char="•"/>
            </a:pPr>
            <a:r>
              <a:rPr lang="en-US" dirty="0"/>
              <a:t>What outcomes were embedded into this teaching episode?</a:t>
            </a:r>
            <a:endParaRPr dirty="0"/>
          </a:p>
          <a:p>
            <a:pPr marL="228600" lvl="0" indent="-228600" algn="l" rtl="0">
              <a:lnSpc>
                <a:spcPct val="90000"/>
              </a:lnSpc>
              <a:spcBef>
                <a:spcPts val="1000"/>
              </a:spcBef>
              <a:spcAft>
                <a:spcPts val="0"/>
              </a:spcAft>
              <a:buClr>
                <a:schemeClr val="dk1"/>
              </a:buClr>
              <a:buSzPts val="2800"/>
              <a:buChar char="•"/>
            </a:pPr>
            <a:r>
              <a:rPr lang="en-US" dirty="0"/>
              <a:t>How might data have been collected for this intervention session?</a:t>
            </a:r>
            <a:endParaRPr dirty="0"/>
          </a:p>
          <a:p>
            <a:pPr marL="228600" lvl="0" indent="-228600" algn="l" rtl="0">
              <a:lnSpc>
                <a:spcPct val="90000"/>
              </a:lnSpc>
              <a:spcBef>
                <a:spcPts val="1000"/>
              </a:spcBef>
              <a:spcAft>
                <a:spcPts val="0"/>
              </a:spcAft>
              <a:buClr>
                <a:schemeClr val="dk1"/>
              </a:buClr>
              <a:buSzPts val="2800"/>
              <a:buChar char="•"/>
            </a:pPr>
            <a:r>
              <a:rPr lang="en-US" dirty="0"/>
              <a:t>How might this mother’s engagement and learning influence the dosage of this intervention strategy over time?</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Video: Blake’s Story</a:t>
            </a:r>
          </a:p>
        </p:txBody>
      </p:sp>
      <p:pic>
        <p:nvPicPr>
          <p:cNvPr id="5" name="Content Placeholder 4">
            <a:hlinkClick r:id="rId3"/>
          </p:cNvPr>
          <p:cNvPicPr>
            <a:picLocks noGrp="1" noChangeAspect="1"/>
          </p:cNvPicPr>
          <p:nvPr>
            <p:ph idx="1"/>
          </p:nvPr>
        </p:nvPicPr>
        <p:blipFill>
          <a:blip r:embed="rId4"/>
          <a:stretch>
            <a:fillRect/>
          </a:stretch>
        </p:blipFill>
        <p:spPr>
          <a:xfrm>
            <a:off x="1740349" y="1342149"/>
            <a:ext cx="5663302" cy="4114800"/>
          </a:xfrm>
          <a:prstGeom prst="rect">
            <a:avLst/>
          </a:prstGeom>
        </p:spPr>
      </p:pic>
      <p:sp>
        <p:nvSpPr>
          <p:cNvPr id="6" name="Rectangle 5"/>
          <p:cNvSpPr/>
          <p:nvPr/>
        </p:nvSpPr>
        <p:spPr>
          <a:xfrm>
            <a:off x="2724379" y="5608409"/>
            <a:ext cx="3695242" cy="276999"/>
          </a:xfrm>
          <a:prstGeom prst="rect">
            <a:avLst/>
          </a:prstGeom>
        </p:spPr>
        <p:txBody>
          <a:bodyPr wrap="none">
            <a:spAutoFit/>
          </a:bodyPr>
          <a:lstStyle/>
          <a:p>
            <a:r>
              <a:rPr lang="en-US" sz="1200" dirty="0">
                <a:latin typeface="+mn-lt"/>
                <a:hlinkClick r:id="rId3"/>
              </a:rPr>
              <a:t>https://www.cde.state.co.us/resultsmatter/blakesstory</a:t>
            </a:r>
            <a:r>
              <a:rPr lang="en-US" sz="1200" dirty="0">
                <a:latin typeface="+mn-lt"/>
              </a:rPr>
              <a:t> </a:t>
            </a:r>
          </a:p>
        </p:txBody>
      </p:sp>
    </p:spTree>
    <p:extLst>
      <p:ext uri="{BB962C8B-B14F-4D97-AF65-F5344CB8AC3E}">
        <p14:creationId xmlns:p14="http://schemas.microsoft.com/office/powerpoint/2010/main" val="388828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265814" y="0"/>
            <a:ext cx="8686800" cy="1690689"/>
          </a:xfrm>
          <a:prstGeom prst="rect">
            <a:avLst/>
          </a:prstGeom>
          <a:noFill/>
          <a:ln>
            <a:noFill/>
          </a:ln>
        </p:spPr>
        <p:txBody>
          <a:bodyPr spcFirstLastPara="1" wrap="square" lIns="91425" tIns="45700" rIns="91425" bIns="45700" anchor="ctr" anchorCtr="0">
            <a:noAutofit/>
          </a:bodyPr>
          <a:lstStyle/>
          <a:p>
            <a:pPr lvl="0" algn="ctr">
              <a:buSzPct val="100000"/>
            </a:pPr>
            <a:r>
              <a:rPr lang="en-US" sz="3400" dirty="0">
                <a:latin typeface="+mn-lt"/>
              </a:rPr>
              <a:t>Planning: Determining Need for Specific Curriculum Modifications in Early Care Settings</a:t>
            </a:r>
            <a:endParaRPr sz="3400" dirty="0">
              <a:latin typeface="+mn-lt"/>
            </a:endParaRPr>
          </a:p>
        </p:txBody>
      </p:sp>
      <p:sp>
        <p:nvSpPr>
          <p:cNvPr id="132" name="Google Shape;132;p11"/>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Environmental supports</a:t>
            </a:r>
            <a:endParaRPr dirty="0"/>
          </a:p>
          <a:p>
            <a:pPr marL="228600" lvl="0" indent="-228600" algn="l" rtl="0">
              <a:lnSpc>
                <a:spcPct val="150000"/>
              </a:lnSpc>
              <a:spcBef>
                <a:spcPts val="1000"/>
              </a:spcBef>
              <a:spcAft>
                <a:spcPts val="0"/>
              </a:spcAft>
              <a:buClr>
                <a:schemeClr val="dk1"/>
              </a:buClr>
              <a:buSzPts val="2800"/>
              <a:buChar char="•"/>
            </a:pPr>
            <a:r>
              <a:rPr lang="en-US" dirty="0"/>
              <a:t>Materials adaptation</a:t>
            </a:r>
            <a:endParaRPr dirty="0"/>
          </a:p>
          <a:p>
            <a:pPr marL="228600" lvl="0" indent="-228600" algn="l" rtl="0">
              <a:lnSpc>
                <a:spcPct val="150000"/>
              </a:lnSpc>
              <a:spcBef>
                <a:spcPts val="1000"/>
              </a:spcBef>
              <a:spcAft>
                <a:spcPts val="0"/>
              </a:spcAft>
              <a:buClr>
                <a:schemeClr val="dk1"/>
              </a:buClr>
              <a:buSzPts val="2800"/>
              <a:buChar char="•"/>
            </a:pPr>
            <a:r>
              <a:rPr lang="en-US" dirty="0"/>
              <a:t>Activity simplification</a:t>
            </a:r>
            <a:endParaRPr dirty="0"/>
          </a:p>
          <a:p>
            <a:pPr marL="228600" lvl="0" indent="-228600" algn="l" rtl="0">
              <a:lnSpc>
                <a:spcPct val="150000"/>
              </a:lnSpc>
              <a:spcBef>
                <a:spcPts val="1000"/>
              </a:spcBef>
              <a:spcAft>
                <a:spcPts val="0"/>
              </a:spcAft>
              <a:buClr>
                <a:schemeClr val="dk1"/>
              </a:buClr>
              <a:buSzPts val="2800"/>
              <a:buChar char="•"/>
            </a:pPr>
            <a:r>
              <a:rPr lang="en-US" dirty="0"/>
              <a:t>Child Preferences</a:t>
            </a:r>
            <a:endParaRPr dirty="0"/>
          </a:p>
        </p:txBody>
      </p:sp>
      <p:sp>
        <p:nvSpPr>
          <p:cNvPr id="133" name="Google Shape;133;p11"/>
          <p:cNvSpPr txBox="1">
            <a:spLocks noGrp="1"/>
          </p:cNvSpPr>
          <p:nvPr>
            <p:ph sz="half" idx="2"/>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Assistive technology</a:t>
            </a:r>
            <a:endParaRPr dirty="0"/>
          </a:p>
          <a:p>
            <a:pPr marL="228600" lvl="0" indent="-228600" algn="l" rtl="0">
              <a:lnSpc>
                <a:spcPct val="150000"/>
              </a:lnSpc>
              <a:spcBef>
                <a:spcPts val="1000"/>
              </a:spcBef>
              <a:spcAft>
                <a:spcPts val="0"/>
              </a:spcAft>
              <a:buClr>
                <a:schemeClr val="dk1"/>
              </a:buClr>
              <a:buSzPts val="2800"/>
              <a:buChar char="•"/>
            </a:pPr>
            <a:r>
              <a:rPr lang="en-US" dirty="0"/>
              <a:t>Adult support</a:t>
            </a:r>
            <a:endParaRPr dirty="0"/>
          </a:p>
          <a:p>
            <a:pPr marL="228600" lvl="0" indent="-228600" algn="l" rtl="0">
              <a:lnSpc>
                <a:spcPct val="150000"/>
              </a:lnSpc>
              <a:spcBef>
                <a:spcPts val="1000"/>
              </a:spcBef>
              <a:spcAft>
                <a:spcPts val="0"/>
              </a:spcAft>
              <a:buClr>
                <a:schemeClr val="dk1"/>
              </a:buClr>
              <a:buSzPts val="2800"/>
              <a:buChar char="•"/>
            </a:pPr>
            <a:r>
              <a:rPr lang="en-US" dirty="0"/>
              <a:t>Peer support</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Environmental Supports</a:t>
            </a:r>
            <a:endParaRPr dirty="0"/>
          </a:p>
        </p:txBody>
      </p:sp>
      <p:sp>
        <p:nvSpPr>
          <p:cNvPr id="140" name="Google Shape;140;p12"/>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3500"/>
              <a:buChar char="•"/>
            </a:pPr>
            <a:r>
              <a:rPr lang="en-US" sz="3500" dirty="0"/>
              <a:t>“Altering the physical, social, and temporal environment to promote participation, engagement, and learning”</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000"/>
              <a:buNone/>
            </a:pPr>
            <a:r>
              <a:rPr lang="en-US" sz="2000" dirty="0" err="1"/>
              <a:t>Sandall</a:t>
            </a:r>
            <a:r>
              <a:rPr lang="en-US" sz="2000" dirty="0"/>
              <a:t>, S.R., Schwartz, I.S. et al., (2019).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ctr">
              <a:buSzPts val="3200"/>
            </a:pPr>
            <a:r>
              <a:rPr lang="en-US" sz="3200" dirty="0"/>
              <a:t>Environmental Supports </a:t>
            </a:r>
            <a:br>
              <a:rPr lang="en-US" sz="3200" dirty="0"/>
            </a:br>
            <a:r>
              <a:rPr lang="en-US" sz="3200" dirty="0"/>
              <a:t>Maximize Access to Activities/Materials Based on Individual Needs</a:t>
            </a:r>
            <a:endParaRPr dirty="0"/>
          </a:p>
        </p:txBody>
      </p:sp>
      <p:sp>
        <p:nvSpPr>
          <p:cNvPr id="147" name="Google Shape;147;p1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Environmental modifications provide multiple ways for a child to access learning opportunities</a:t>
            </a:r>
            <a:endParaRPr dirty="0"/>
          </a:p>
          <a:p>
            <a:pPr marL="228600" lvl="0" indent="-228600" algn="l" rtl="0">
              <a:lnSpc>
                <a:spcPct val="150000"/>
              </a:lnSpc>
              <a:spcBef>
                <a:spcPts val="1000"/>
              </a:spcBef>
              <a:spcAft>
                <a:spcPts val="0"/>
              </a:spcAft>
              <a:buClr>
                <a:schemeClr val="dk1"/>
              </a:buClr>
              <a:buSzPts val="2800"/>
              <a:buChar char="•"/>
            </a:pPr>
            <a:r>
              <a:rPr lang="en-US" dirty="0"/>
              <a:t>Increased access leads to increased participation</a:t>
            </a:r>
            <a:endParaRPr dirty="0"/>
          </a:p>
          <a:p>
            <a:pPr marL="228600" lvl="0" indent="-228600" algn="l" rtl="0">
              <a:lnSpc>
                <a:spcPct val="150000"/>
              </a:lnSpc>
              <a:spcBef>
                <a:spcPts val="1000"/>
              </a:spcBef>
              <a:spcAft>
                <a:spcPts val="0"/>
              </a:spcAft>
              <a:buClr>
                <a:schemeClr val="dk1"/>
              </a:buClr>
              <a:buSzPts val="2800"/>
              <a:buChar char="•"/>
            </a:pPr>
            <a:r>
              <a:rPr lang="en-US" dirty="0"/>
              <a:t>Participation provides many opportunities to learn in everyday social contexts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Inclusive Learning Environments:</a:t>
            </a:r>
            <a:endParaRPr dirty="0"/>
          </a:p>
        </p:txBody>
      </p:sp>
      <p:sp>
        <p:nvSpPr>
          <p:cNvPr id="154" name="Google Shape;154;p14"/>
          <p:cNvSpPr txBox="1">
            <a:spLocks noGrp="1"/>
          </p:cNvSpPr>
          <p:nvPr>
            <p:ph idx="1"/>
          </p:nvPr>
        </p:nvSpPr>
        <p:spPr>
          <a:xfrm>
            <a:off x="628650" y="1511300"/>
            <a:ext cx="7886700" cy="4665663"/>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Increase child’s level of independence</a:t>
            </a:r>
            <a:endParaRPr dirty="0"/>
          </a:p>
          <a:p>
            <a:pPr marL="228600" lvl="0" indent="-228600" algn="l" rtl="0">
              <a:lnSpc>
                <a:spcPct val="150000"/>
              </a:lnSpc>
              <a:spcBef>
                <a:spcPts val="1000"/>
              </a:spcBef>
              <a:spcAft>
                <a:spcPts val="0"/>
              </a:spcAft>
              <a:buClr>
                <a:schemeClr val="dk1"/>
              </a:buClr>
              <a:buSzPts val="2800"/>
              <a:buChar char="•"/>
            </a:pPr>
            <a:r>
              <a:rPr lang="en-US" dirty="0"/>
              <a:t>Work because they do not single out a particular child</a:t>
            </a:r>
            <a:endParaRPr dirty="0"/>
          </a:p>
          <a:p>
            <a:pPr marL="228600" lvl="0" indent="-228600" algn="l" rtl="0">
              <a:lnSpc>
                <a:spcPct val="150000"/>
              </a:lnSpc>
              <a:spcBef>
                <a:spcPts val="1000"/>
              </a:spcBef>
              <a:spcAft>
                <a:spcPts val="0"/>
              </a:spcAft>
              <a:buClr>
                <a:schemeClr val="dk1"/>
              </a:buClr>
              <a:buSzPts val="2800"/>
              <a:buChar char="•"/>
            </a:pPr>
            <a:r>
              <a:rPr lang="en-US" dirty="0"/>
              <a:t>Empower the child</a:t>
            </a:r>
            <a:endParaRPr dirty="0"/>
          </a:p>
          <a:p>
            <a:pPr marL="228600" lvl="0" indent="-228600" algn="l" rtl="0">
              <a:lnSpc>
                <a:spcPct val="150000"/>
              </a:lnSpc>
              <a:spcBef>
                <a:spcPts val="1000"/>
              </a:spcBef>
              <a:spcAft>
                <a:spcPts val="0"/>
              </a:spcAft>
              <a:buClr>
                <a:schemeClr val="dk1"/>
              </a:buClr>
              <a:buSzPts val="2800"/>
              <a:buChar char="•"/>
            </a:pPr>
            <a:r>
              <a:rPr lang="en-US" dirty="0"/>
              <a:t>Permit teachers to be more efficient with their time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Strategies for Environmental Support</a:t>
            </a:r>
            <a:endParaRPr dirty="0"/>
          </a:p>
        </p:txBody>
      </p:sp>
      <p:sp>
        <p:nvSpPr>
          <p:cNvPr id="161" name="Google Shape;161;p15"/>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b="1" dirty="0"/>
              <a:t>Physical Adjustments</a:t>
            </a:r>
            <a:r>
              <a:rPr lang="en-US" dirty="0"/>
              <a:t>: </a:t>
            </a:r>
            <a:endParaRPr dirty="0"/>
          </a:p>
          <a:p>
            <a:pPr marL="685800" lvl="1" indent="-228600" algn="l" rtl="0">
              <a:lnSpc>
                <a:spcPct val="150000"/>
              </a:lnSpc>
              <a:spcBef>
                <a:spcPts val="500"/>
              </a:spcBef>
              <a:spcAft>
                <a:spcPts val="0"/>
              </a:spcAft>
              <a:buClr>
                <a:schemeClr val="dk1"/>
              </a:buClr>
              <a:buSzPts val="2800"/>
              <a:buChar char="•"/>
            </a:pPr>
            <a:r>
              <a:rPr lang="en-US" sz="2800" dirty="0"/>
              <a:t>Changing use of space or arranging furniture</a:t>
            </a:r>
            <a:endParaRPr dirty="0"/>
          </a:p>
          <a:p>
            <a:pPr marL="685800" lvl="1" indent="-228600" algn="l" rtl="0">
              <a:lnSpc>
                <a:spcPct val="150000"/>
              </a:lnSpc>
              <a:spcBef>
                <a:spcPts val="500"/>
              </a:spcBef>
              <a:spcAft>
                <a:spcPts val="0"/>
              </a:spcAft>
              <a:buClr>
                <a:schemeClr val="dk1"/>
              </a:buClr>
              <a:buSzPts val="2800"/>
              <a:buChar char="•"/>
            </a:pPr>
            <a:r>
              <a:rPr lang="en-US" sz="2800" dirty="0"/>
              <a:t>Intentionally managing/adding/rotating materials</a:t>
            </a:r>
            <a:endParaRPr dirty="0"/>
          </a:p>
          <a:p>
            <a:pPr marL="685800" lvl="1" indent="-228600" algn="l" rtl="0">
              <a:lnSpc>
                <a:spcPct val="150000"/>
              </a:lnSpc>
              <a:spcBef>
                <a:spcPts val="500"/>
              </a:spcBef>
              <a:spcAft>
                <a:spcPts val="0"/>
              </a:spcAft>
              <a:buClr>
                <a:schemeClr val="dk1"/>
              </a:buClr>
              <a:buSzPts val="2800"/>
              <a:buChar char="•"/>
            </a:pPr>
            <a:r>
              <a:rPr lang="en-US" sz="2800" dirty="0"/>
              <a:t>Making boundaries easy to see</a:t>
            </a:r>
            <a:endParaRPr dirty="0"/>
          </a:p>
          <a:p>
            <a:pPr marL="685800" lvl="1" indent="-228600" algn="l" rtl="0">
              <a:lnSpc>
                <a:spcPct val="150000"/>
              </a:lnSpc>
              <a:spcBef>
                <a:spcPts val="500"/>
              </a:spcBef>
              <a:spcAft>
                <a:spcPts val="0"/>
              </a:spcAft>
              <a:buClr>
                <a:schemeClr val="dk1"/>
              </a:buClr>
              <a:buSzPts val="2800"/>
              <a:buChar char="•"/>
            </a:pPr>
            <a:r>
              <a:rPr lang="en-US" sz="2800" dirty="0"/>
              <a:t>Adding visual cues to limit the need for verbal directions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Strategies for Environmental Support</a:t>
            </a:r>
            <a:endParaRPr dirty="0"/>
          </a:p>
        </p:txBody>
      </p:sp>
      <p:sp>
        <p:nvSpPr>
          <p:cNvPr id="168" name="Google Shape;168;p16"/>
          <p:cNvSpPr txBox="1">
            <a:spLocks noGrp="1"/>
          </p:cNvSpPr>
          <p:nvPr>
            <p:ph idx="1"/>
          </p:nvPr>
        </p:nvSpPr>
        <p:spPr>
          <a:xfrm>
            <a:off x="628650" y="1460500"/>
            <a:ext cx="7886700" cy="47164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2800"/>
              <a:buNone/>
            </a:pPr>
            <a:r>
              <a:rPr lang="en-US" b="1" dirty="0"/>
              <a:t>Social adjustments </a:t>
            </a:r>
            <a:r>
              <a:rPr lang="en-US" dirty="0"/>
              <a:t>to increase independence and participation:</a:t>
            </a:r>
            <a:endParaRPr dirty="0"/>
          </a:p>
          <a:p>
            <a:pPr marL="228600" lvl="0" indent="-228600" algn="l" rtl="0">
              <a:lnSpc>
                <a:spcPct val="150000"/>
              </a:lnSpc>
              <a:spcBef>
                <a:spcPts val="1000"/>
              </a:spcBef>
              <a:spcAft>
                <a:spcPts val="0"/>
              </a:spcAft>
              <a:buClr>
                <a:schemeClr val="dk1"/>
              </a:buClr>
              <a:buSzPts val="2800"/>
              <a:buChar char="•"/>
            </a:pPr>
            <a:r>
              <a:rPr lang="en-US" dirty="0"/>
              <a:t>Carefully selecting peer partners, grouping and seating arrangements to promote participation</a:t>
            </a:r>
            <a:endParaRPr dirty="0"/>
          </a:p>
          <a:p>
            <a:pPr marL="228600" lvl="0" indent="-228600" algn="l" rtl="0">
              <a:lnSpc>
                <a:spcPct val="150000"/>
              </a:lnSpc>
              <a:spcBef>
                <a:spcPts val="1000"/>
              </a:spcBef>
              <a:spcAft>
                <a:spcPts val="0"/>
              </a:spcAft>
              <a:buClr>
                <a:schemeClr val="dk1"/>
              </a:buClr>
              <a:buSzPts val="2800"/>
              <a:buChar char="•"/>
            </a:pPr>
            <a:r>
              <a:rPr lang="en-US" dirty="0"/>
              <a:t>Choosing preferred material to motivate shared play</a:t>
            </a:r>
            <a:endParaRPr dirty="0"/>
          </a:p>
          <a:p>
            <a:pPr marL="228600" lvl="0" indent="-228600" algn="l" rtl="0">
              <a:lnSpc>
                <a:spcPct val="150000"/>
              </a:lnSpc>
              <a:spcBef>
                <a:spcPts val="1000"/>
              </a:spcBef>
              <a:spcAft>
                <a:spcPts val="0"/>
              </a:spcAft>
              <a:buClr>
                <a:schemeClr val="dk1"/>
              </a:buClr>
              <a:buSzPts val="2800"/>
              <a:buChar char="•"/>
            </a:pPr>
            <a:r>
              <a:rPr lang="en-US" dirty="0"/>
              <a:t>Designing activities that promote social interaction</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628650" y="21038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kern="1200" dirty="0">
                <a:latin typeface="Calibri" panose="020F0502020204030204" pitchFamily="34" charset="0"/>
                <a:ea typeface="+mj-ea"/>
                <a:cs typeface="Calibri" panose="020F0502020204030204" pitchFamily="34" charset="0"/>
              </a:rPr>
              <a:t>Standard</a:t>
            </a:r>
            <a:r>
              <a:rPr lang="en-US" sz="3600" dirty="0">
                <a:solidFill>
                  <a:schemeClr val="dk1"/>
                </a:solidFill>
                <a:latin typeface="Calibri" panose="020F0502020204030204" pitchFamily="34" charset="0"/>
                <a:cs typeface="Calibri" panose="020F0502020204030204" pitchFamily="34" charset="0"/>
                <a:sym typeface="Calibri"/>
              </a:rPr>
              <a:t> </a:t>
            </a:r>
            <a:r>
              <a:rPr lang="en-US" sz="3600" dirty="0">
                <a:latin typeface="Calibri" panose="020F0502020204030204" pitchFamily="34" charset="0"/>
                <a:cs typeface="Calibri" panose="020F0502020204030204" pitchFamily="34" charset="0"/>
                <a:sym typeface="Calibri"/>
              </a:rPr>
              <a:t>6</a:t>
            </a:r>
            <a:endParaRPr sz="3600" kern="1200" dirty="0">
              <a:latin typeface="Calibri" panose="020F0502020204030204" pitchFamily="34" charset="0"/>
              <a:ea typeface="+mj-ea"/>
              <a:cs typeface="Calibri" panose="020F0502020204030204" pitchFamily="34" charset="0"/>
            </a:endParaRPr>
          </a:p>
        </p:txBody>
      </p:sp>
      <p:sp>
        <p:nvSpPr>
          <p:cNvPr id="59" name="Google Shape;59;p2"/>
          <p:cNvSpPr txBox="1">
            <a:spLocks noGrp="1"/>
          </p:cNvSpPr>
          <p:nvPr>
            <p:ph idx="1"/>
          </p:nvPr>
        </p:nvSpPr>
        <p:spPr>
          <a:xfrm>
            <a:off x="546442" y="1069144"/>
            <a:ext cx="8051116" cy="4855111"/>
          </a:xfrm>
          <a:prstGeom prst="rect">
            <a:avLst/>
          </a:prstGeom>
          <a:noFill/>
          <a:ln>
            <a:noFill/>
          </a:ln>
        </p:spPr>
        <p:txBody>
          <a:bodyPr spcFirstLastPara="1" wrap="square" lIns="91425" tIns="45700" rIns="91425" bIns="45700" anchor="t" anchorCtr="0">
            <a:normAutofit fontScale="77500" lnSpcReduction="20000"/>
          </a:bodyPr>
          <a:lstStyle/>
          <a:p>
            <a:pPr marL="0" lvl="0" indent="0">
              <a:lnSpc>
                <a:spcPct val="150000"/>
              </a:lnSpc>
              <a:spcBef>
                <a:spcPts val="0"/>
              </a:spcBef>
              <a:buClr>
                <a:schemeClr val="dk1"/>
              </a:buClr>
              <a:buSzPct val="100000"/>
              <a:buNone/>
            </a:pPr>
            <a:r>
              <a:rPr lang="en-US" dirty="0"/>
              <a:t>Candidates plan and implement intentional, systematic, evidence-based, responsive interactions, interventions, and instruction to support all children’s learning and development across all developmental and content domains in partnership with families and other professionals. Candidates facilitate equitable access and participation for all children and families within natural and inclusive environments through culturally responsive and affirming practices and relationships. Candidates use data-based decision-making to plan for, adapt, and improve interactions, interventions, and instruction to ensure fidelity of implementation. </a:t>
            </a:r>
            <a:endParaRPr dirty="0"/>
          </a:p>
        </p:txBody>
      </p:sp>
    </p:spTree>
    <p:extLst>
      <p:ext uri="{BB962C8B-B14F-4D97-AF65-F5344CB8AC3E}">
        <p14:creationId xmlns:p14="http://schemas.microsoft.com/office/powerpoint/2010/main" val="348616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Strategies for Environmental Support</a:t>
            </a:r>
            <a:endParaRPr dirty="0"/>
          </a:p>
        </p:txBody>
      </p:sp>
      <p:sp>
        <p:nvSpPr>
          <p:cNvPr id="175" name="Google Shape;175;p17"/>
          <p:cNvSpPr txBox="1">
            <a:spLocks noGrp="1"/>
          </p:cNvSpPr>
          <p:nvPr>
            <p:ph idx="1"/>
          </p:nvPr>
        </p:nvSpPr>
        <p:spPr>
          <a:xfrm>
            <a:off x="628650" y="1574800"/>
            <a:ext cx="7886700" cy="46021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b="1" dirty="0"/>
              <a:t>Temporal adjustments:</a:t>
            </a:r>
            <a:endParaRPr dirty="0"/>
          </a:p>
          <a:p>
            <a:pPr marL="228600" lvl="0" indent="-228600" algn="l" rtl="0">
              <a:lnSpc>
                <a:spcPct val="150000"/>
              </a:lnSpc>
              <a:spcBef>
                <a:spcPts val="1000"/>
              </a:spcBef>
              <a:spcAft>
                <a:spcPts val="0"/>
              </a:spcAft>
              <a:buClr>
                <a:schemeClr val="dk1"/>
              </a:buClr>
              <a:buSzPts val="2800"/>
              <a:buChar char="•"/>
            </a:pPr>
            <a:r>
              <a:rPr lang="en-US" dirty="0"/>
              <a:t>Adjustments to schedule and time spent on tasks can promote participation of individual children</a:t>
            </a:r>
            <a:endParaRPr dirty="0"/>
          </a:p>
          <a:p>
            <a:pPr marL="685800" lvl="1" indent="-228600" algn="l" rtl="0">
              <a:lnSpc>
                <a:spcPct val="150000"/>
              </a:lnSpc>
              <a:spcBef>
                <a:spcPts val="500"/>
              </a:spcBef>
              <a:spcAft>
                <a:spcPts val="0"/>
              </a:spcAft>
              <a:buClr>
                <a:schemeClr val="dk1"/>
              </a:buClr>
              <a:buSzPts val="2400"/>
              <a:buChar char="•"/>
            </a:pPr>
            <a:r>
              <a:rPr lang="en-US" dirty="0"/>
              <a:t>Individualized activity schedule that builds in time for transitions</a:t>
            </a:r>
            <a:endParaRPr dirty="0"/>
          </a:p>
          <a:p>
            <a:pPr marL="685800" lvl="1" indent="-228600" algn="l" rtl="0">
              <a:lnSpc>
                <a:spcPct val="150000"/>
              </a:lnSpc>
              <a:spcBef>
                <a:spcPts val="500"/>
              </a:spcBef>
              <a:spcAft>
                <a:spcPts val="0"/>
              </a:spcAft>
              <a:buClr>
                <a:schemeClr val="dk1"/>
              </a:buClr>
              <a:buSzPts val="2400"/>
              <a:buChar char="•"/>
            </a:pPr>
            <a:r>
              <a:rPr lang="en-US" dirty="0"/>
              <a:t>Modifying amount of time expected or allowed for activities (e.g., circle time)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a:t>
            </a:r>
            <a:endParaRPr dirty="0"/>
          </a:p>
        </p:txBody>
      </p:sp>
      <p:sp>
        <p:nvSpPr>
          <p:cNvPr id="190" name="Google Shape;190;p19"/>
          <p:cNvSpPr txBox="1">
            <a:spLocks noGrp="1"/>
          </p:cNvSpPr>
          <p:nvPr>
            <p:ph idx="1"/>
          </p:nvPr>
        </p:nvSpPr>
        <p:spPr>
          <a:xfrm>
            <a:off x="554222" y="1421587"/>
            <a:ext cx="78867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ts val="2800"/>
              <a:buNone/>
            </a:pPr>
            <a:r>
              <a:rPr lang="en-US" dirty="0"/>
              <a:t>Watch the video on the following slide then answer these questions; </a:t>
            </a:r>
          </a:p>
          <a:p>
            <a:pPr marL="228600" lvl="0" indent="-228600" algn="l" rtl="0">
              <a:lnSpc>
                <a:spcPct val="150000"/>
              </a:lnSpc>
              <a:spcBef>
                <a:spcPts val="0"/>
              </a:spcBef>
              <a:spcAft>
                <a:spcPts val="0"/>
              </a:spcAft>
              <a:buClr>
                <a:schemeClr val="dk1"/>
              </a:buClr>
              <a:buSzPts val="2800"/>
              <a:buChar char="•"/>
            </a:pPr>
            <a:r>
              <a:rPr lang="en-US" dirty="0"/>
              <a:t>Which type of environmental supports did you see used here (physical, social, temporal?)</a:t>
            </a:r>
            <a:endParaRPr dirty="0"/>
          </a:p>
          <a:p>
            <a:pPr marL="228600" lvl="0" indent="-228600" algn="l" rtl="0">
              <a:lnSpc>
                <a:spcPct val="150000"/>
              </a:lnSpc>
              <a:spcBef>
                <a:spcPts val="1000"/>
              </a:spcBef>
              <a:spcAft>
                <a:spcPts val="0"/>
              </a:spcAft>
              <a:buClr>
                <a:schemeClr val="dk1"/>
              </a:buClr>
              <a:buSzPts val="2800"/>
              <a:buChar char="•"/>
            </a:pPr>
            <a:r>
              <a:rPr lang="en-US" dirty="0"/>
              <a:t>Did these strategies support his full participation in the activity? </a:t>
            </a:r>
          </a:p>
          <a:p>
            <a:pPr marL="228600" lvl="0" indent="-228600" algn="l" rtl="0">
              <a:lnSpc>
                <a:spcPct val="150000"/>
              </a:lnSpc>
              <a:spcBef>
                <a:spcPts val="1000"/>
              </a:spcBef>
              <a:spcAft>
                <a:spcPts val="0"/>
              </a:spcAft>
              <a:buClr>
                <a:schemeClr val="dk1"/>
              </a:buClr>
              <a:buSzPts val="2800"/>
              <a:buChar char="•"/>
            </a:pPr>
            <a:r>
              <a:rPr lang="en-US" dirty="0"/>
              <a:t>How so?</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txBox="1">
            <a:spLocks noGrp="1"/>
          </p:cNvSpPr>
          <p:nvPr>
            <p:ph type="title"/>
          </p:nvPr>
        </p:nvSpPr>
        <p:spPr>
          <a:xfrm>
            <a:off x="628650" y="82619"/>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a:t>
            </a:r>
            <a:endParaRPr dirty="0"/>
          </a:p>
        </p:txBody>
      </p:sp>
      <p:sp>
        <p:nvSpPr>
          <p:cNvPr id="182" name="Google Shape;182;p18"/>
          <p:cNvSpPr txBox="1">
            <a:spLocks noGrp="1"/>
          </p:cNvSpPr>
          <p:nvPr>
            <p:ph idx="1"/>
          </p:nvPr>
        </p:nvSpPr>
        <p:spPr>
          <a:xfrm>
            <a:off x="628650" y="861491"/>
            <a:ext cx="7886700" cy="67286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50000"/>
              </a:lnSpc>
              <a:spcBef>
                <a:spcPts val="0"/>
              </a:spcBef>
              <a:spcAft>
                <a:spcPts val="0"/>
              </a:spcAft>
              <a:buClr>
                <a:schemeClr val="dk1"/>
              </a:buClr>
              <a:buSzPts val="2800"/>
              <a:buNone/>
            </a:pPr>
            <a:r>
              <a:rPr lang="en-US" u="sng" dirty="0">
                <a:solidFill>
                  <a:schemeClr val="hlink"/>
                </a:solidFill>
                <a:hlinkClick r:id="rId3"/>
              </a:rPr>
              <a:t>Supporting full participation during block play</a:t>
            </a:r>
            <a:endParaRPr dirty="0"/>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408182"/>
            <a:ext cx="7315200" cy="4114800"/>
          </a:xfrm>
          <a:prstGeom prst="rect">
            <a:avLst/>
          </a:prstGeom>
        </p:spPr>
      </p:pic>
      <p:sp>
        <p:nvSpPr>
          <p:cNvPr id="5" name="Rectangle 4"/>
          <p:cNvSpPr/>
          <p:nvPr/>
        </p:nvSpPr>
        <p:spPr>
          <a:xfrm>
            <a:off x="3536299" y="5617575"/>
            <a:ext cx="2071401" cy="276999"/>
          </a:xfrm>
          <a:prstGeom prst="rect">
            <a:avLst/>
          </a:prstGeom>
        </p:spPr>
        <p:txBody>
          <a:bodyPr wrap="none">
            <a:spAutoFit/>
          </a:bodyPr>
          <a:lstStyle/>
          <a:p>
            <a:r>
              <a:rPr lang="en-US" sz="1200" dirty="0">
                <a:latin typeface="+mn-lt"/>
                <a:hlinkClick r:id="rId4"/>
              </a:rPr>
              <a:t>https://youtu.be/cPofHKsClBI</a:t>
            </a:r>
            <a:r>
              <a:rPr lang="en-US" sz="1200" dirty="0">
                <a:latin typeface="+mn-lt"/>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180753" y="365126"/>
            <a:ext cx="8686800" cy="1325563"/>
          </a:xfrm>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Planning for the Use of Assistive Technology (AT)</a:t>
            </a:r>
            <a:endParaRPr sz="3600" b="0" dirty="0">
              <a:solidFill>
                <a:schemeClr val="dk1"/>
              </a:solidFill>
            </a:endParaRPr>
          </a:p>
        </p:txBody>
      </p:sp>
      <p:sp>
        <p:nvSpPr>
          <p:cNvPr id="197" name="Google Shape;197;p20"/>
          <p:cNvSpPr txBox="1">
            <a:spLocks noGrp="1"/>
          </p:cNvSpPr>
          <p:nvPr>
            <p:ph idx="1"/>
          </p:nvPr>
        </p:nvSpPr>
        <p:spPr>
          <a:xfrm>
            <a:off x="628650" y="1465943"/>
            <a:ext cx="7886700" cy="44704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Char char="•"/>
            </a:pPr>
            <a:r>
              <a:rPr lang="en-US" sz="3200" dirty="0"/>
              <a:t>Planning in the context of all learning environments should include the use of:</a:t>
            </a:r>
            <a:endParaRPr dirty="0"/>
          </a:p>
          <a:p>
            <a:pPr marL="685800" lvl="1" indent="-228600" algn="l" rtl="0">
              <a:lnSpc>
                <a:spcPct val="150000"/>
              </a:lnSpc>
              <a:spcBef>
                <a:spcPts val="500"/>
              </a:spcBef>
              <a:spcAft>
                <a:spcPts val="0"/>
              </a:spcAft>
              <a:buClr>
                <a:schemeClr val="dk1"/>
              </a:buClr>
              <a:buSzPct val="100000"/>
              <a:buChar char="•"/>
            </a:pPr>
            <a:r>
              <a:rPr lang="en-US" sz="3200" dirty="0"/>
              <a:t>Ecological assessments</a:t>
            </a:r>
            <a:endParaRPr dirty="0"/>
          </a:p>
          <a:p>
            <a:pPr marL="685800" lvl="1" indent="-228600" algn="l" rtl="0">
              <a:lnSpc>
                <a:spcPct val="150000"/>
              </a:lnSpc>
              <a:spcBef>
                <a:spcPts val="500"/>
              </a:spcBef>
              <a:spcAft>
                <a:spcPts val="0"/>
              </a:spcAft>
              <a:buClr>
                <a:schemeClr val="dk1"/>
              </a:buClr>
              <a:buSzPct val="100000"/>
              <a:buChar char="•"/>
            </a:pPr>
            <a:r>
              <a:rPr lang="en-US" sz="3200" dirty="0"/>
              <a:t>AT assessments</a:t>
            </a:r>
            <a:endParaRPr dirty="0"/>
          </a:p>
          <a:p>
            <a:pPr marL="685800" lvl="1" indent="-228600" algn="l" rtl="0">
              <a:lnSpc>
                <a:spcPct val="150000"/>
              </a:lnSpc>
              <a:spcBef>
                <a:spcPts val="500"/>
              </a:spcBef>
              <a:spcAft>
                <a:spcPts val="0"/>
              </a:spcAft>
              <a:buClr>
                <a:schemeClr val="dk1"/>
              </a:buClr>
              <a:buSzPct val="100000"/>
              <a:buChar char="•"/>
            </a:pPr>
            <a:r>
              <a:rPr lang="en-US" sz="3200" dirty="0"/>
              <a:t>Family-provided information</a:t>
            </a:r>
            <a:endParaRPr dirty="0"/>
          </a:p>
          <a:p>
            <a:pPr marL="228600" lvl="0" indent="-228600" algn="l" rtl="0">
              <a:lnSpc>
                <a:spcPct val="150000"/>
              </a:lnSpc>
              <a:spcBef>
                <a:spcPts val="1000"/>
              </a:spcBef>
              <a:spcAft>
                <a:spcPts val="0"/>
              </a:spcAft>
              <a:buClr>
                <a:schemeClr val="dk1"/>
              </a:buClr>
              <a:buSzPct val="100000"/>
              <a:buChar char="•"/>
            </a:pPr>
            <a:r>
              <a:rPr lang="en-US" sz="3200" dirty="0"/>
              <a:t>Should address the question, “how can this child participate independently?”</a:t>
            </a:r>
            <a:endParaRPr dirty="0"/>
          </a:p>
          <a:p>
            <a:pPr marL="228600" lvl="0" indent="-77470" algn="l" rtl="0">
              <a:lnSpc>
                <a:spcPct val="90000"/>
              </a:lnSpc>
              <a:spcBef>
                <a:spcPts val="1000"/>
              </a:spcBef>
              <a:spcAft>
                <a:spcPts val="0"/>
              </a:spcAft>
              <a:buClr>
                <a:schemeClr val="dk1"/>
              </a:buClr>
              <a:buSzPct val="100000"/>
              <a:buNone/>
            </a:pPr>
            <a:endParaRPr dirty="0"/>
          </a:p>
          <a:p>
            <a:pPr marL="685800" lvl="1" indent="-99059" algn="l" rtl="0">
              <a:lnSpc>
                <a:spcPct val="90000"/>
              </a:lnSpc>
              <a:spcBef>
                <a:spcPts val="500"/>
              </a:spcBef>
              <a:spcAft>
                <a:spcPts val="0"/>
              </a:spcAft>
              <a:buClr>
                <a:schemeClr val="dk1"/>
              </a:buClr>
              <a:buSzPct val="100000"/>
              <a:buNone/>
            </a:pPr>
            <a:endParaRPr dirty="0"/>
          </a:p>
          <a:p>
            <a:pPr marL="457200" lvl="1" indent="0" algn="l" rtl="0">
              <a:lnSpc>
                <a:spcPct val="90000"/>
              </a:lnSpc>
              <a:spcBef>
                <a:spcPts val="500"/>
              </a:spcBef>
              <a:spcAft>
                <a:spcPts val="0"/>
              </a:spcAft>
              <a:buClr>
                <a:schemeClr val="dk1"/>
              </a:buClr>
              <a:buSzPct val="100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Levels of Assistive Technology</a:t>
            </a:r>
            <a:endParaRPr dirty="0"/>
          </a:p>
        </p:txBody>
      </p:sp>
      <p:graphicFrame>
        <p:nvGraphicFramePr>
          <p:cNvPr id="204" name="Google Shape;204;p21"/>
          <p:cNvGraphicFramePr/>
          <p:nvPr/>
        </p:nvGraphicFramePr>
        <p:xfrm>
          <a:off x="628650" y="1511299"/>
          <a:ext cx="7886700" cy="4241800"/>
        </p:xfrm>
        <a:graphic>
          <a:graphicData uri="http://schemas.openxmlformats.org/drawingml/2006/table">
            <a:tbl>
              <a:tblPr firstRow="1" bandRow="1">
                <a:noFill/>
                <a:tableStyleId>{8509C59C-939D-4E21-830D-B94BF2F07EFF}</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429475">
                <a:tc>
                  <a:txBody>
                    <a:bodyPr/>
                    <a:lstStyle/>
                    <a:p>
                      <a:pPr marL="0" marR="0" lvl="0" indent="0" algn="l" rtl="0">
                        <a:spcBef>
                          <a:spcPts val="0"/>
                        </a:spcBef>
                        <a:spcAft>
                          <a:spcPts val="0"/>
                        </a:spcAft>
                        <a:buNone/>
                      </a:pPr>
                      <a:r>
                        <a:rPr lang="en-US" sz="1800" u="none" strike="noStrike" cap="none"/>
                        <a:t>Technical Level</a:t>
                      </a:r>
                      <a:endParaRPr sz="1800"/>
                    </a:p>
                  </a:txBody>
                  <a:tcPr marL="91450" marR="91450" marT="45725" marB="45725">
                    <a:solidFill>
                      <a:srgbClr val="2E75B5"/>
                    </a:solidFill>
                  </a:tcPr>
                </a:tc>
                <a:tc>
                  <a:txBody>
                    <a:bodyPr/>
                    <a:lstStyle/>
                    <a:p>
                      <a:pPr marL="0" marR="0" lvl="0" indent="0" algn="l" rtl="0">
                        <a:spcBef>
                          <a:spcPts val="0"/>
                        </a:spcBef>
                        <a:spcAft>
                          <a:spcPts val="0"/>
                        </a:spcAft>
                        <a:buNone/>
                      </a:pPr>
                      <a:r>
                        <a:rPr lang="en-US" sz="1800"/>
                        <a:t>Purpose</a:t>
                      </a:r>
                      <a:endParaRPr/>
                    </a:p>
                  </a:txBody>
                  <a:tcPr marL="91450" marR="91450" marT="45725" marB="45725">
                    <a:solidFill>
                      <a:srgbClr val="2E75B5"/>
                    </a:solidFill>
                  </a:tcPr>
                </a:tc>
                <a:tc>
                  <a:txBody>
                    <a:bodyPr/>
                    <a:lstStyle/>
                    <a:p>
                      <a:pPr marL="0" marR="0" lvl="0" indent="0" algn="l" rtl="0">
                        <a:spcBef>
                          <a:spcPts val="0"/>
                        </a:spcBef>
                        <a:spcAft>
                          <a:spcPts val="0"/>
                        </a:spcAft>
                        <a:buNone/>
                      </a:pPr>
                      <a:r>
                        <a:rPr lang="en-US" sz="1800"/>
                        <a:t>Examples</a:t>
                      </a:r>
                      <a:endParaRPr/>
                    </a:p>
                  </a:txBody>
                  <a:tcPr marL="91450" marR="91450" marT="45725" marB="45725">
                    <a:solidFill>
                      <a:srgbClr val="2E75B5"/>
                    </a:solidFill>
                  </a:tcPr>
                </a:tc>
                <a:extLst>
                  <a:ext uri="{0D108BD9-81ED-4DB2-BD59-A6C34878D82A}">
                    <a16:rowId xmlns:a16="http://schemas.microsoft.com/office/drawing/2014/main" val="10000"/>
                  </a:ext>
                </a:extLst>
              </a:tr>
              <a:tr h="1058975">
                <a:tc>
                  <a:txBody>
                    <a:bodyPr/>
                    <a:lstStyle/>
                    <a:p>
                      <a:pPr marL="0" marR="0" lvl="0" indent="0" algn="l" rtl="0">
                        <a:spcBef>
                          <a:spcPts val="0"/>
                        </a:spcBef>
                        <a:spcAft>
                          <a:spcPts val="0"/>
                        </a:spcAft>
                        <a:buNone/>
                      </a:pPr>
                      <a:r>
                        <a:rPr lang="en-US" sz="1800" b="1">
                          <a:solidFill>
                            <a:schemeClr val="dk1"/>
                          </a:solidFill>
                        </a:rPr>
                        <a:t>LOW</a:t>
                      </a:r>
                      <a:endParaRPr/>
                    </a:p>
                  </a:txBody>
                  <a:tcPr marL="91450" marR="91450" marT="45725" marB="45725">
                    <a:solidFill>
                      <a:srgbClr val="D8E2F3"/>
                    </a:solidFill>
                  </a:tcPr>
                </a:tc>
                <a:tc>
                  <a:txBody>
                    <a:bodyPr/>
                    <a:lstStyle/>
                    <a:p>
                      <a:pPr marL="0" marR="0" lvl="0" indent="0" algn="l" rtl="0">
                        <a:spcBef>
                          <a:spcPts val="0"/>
                        </a:spcBef>
                        <a:spcAft>
                          <a:spcPts val="0"/>
                        </a:spcAft>
                        <a:buNone/>
                      </a:pPr>
                      <a:r>
                        <a:rPr lang="en-US" sz="1800" b="0">
                          <a:solidFill>
                            <a:schemeClr val="dk1"/>
                          </a:solidFill>
                        </a:rPr>
                        <a:t>Increase access to materials and activities</a:t>
                      </a:r>
                      <a:endParaRPr/>
                    </a:p>
                  </a:txBody>
                  <a:tcPr marL="91450" marR="91450" marT="45725" marB="45725">
                    <a:solidFill>
                      <a:srgbClr val="D8E2F3"/>
                    </a:solidFill>
                  </a:tcPr>
                </a:tc>
                <a:tc>
                  <a:txBody>
                    <a:bodyPr/>
                    <a:lstStyle/>
                    <a:p>
                      <a:pPr marL="0" marR="0" lvl="0" indent="0" algn="l" rtl="0">
                        <a:spcBef>
                          <a:spcPts val="0"/>
                        </a:spcBef>
                        <a:spcAft>
                          <a:spcPts val="0"/>
                        </a:spcAft>
                        <a:buNone/>
                      </a:pPr>
                      <a:r>
                        <a:rPr lang="en-US" sz="1800" b="0">
                          <a:solidFill>
                            <a:schemeClr val="dk1"/>
                          </a:solidFill>
                        </a:rPr>
                        <a:t>Page turners, slant boards, communication boards, visual schedules</a:t>
                      </a:r>
                      <a:endParaRPr sz="1800" b="0">
                        <a:solidFill>
                          <a:schemeClr val="dk1"/>
                        </a:solidFill>
                      </a:endParaRPr>
                    </a:p>
                  </a:txBody>
                  <a:tcPr marL="91450" marR="91450" marT="45725" marB="45725">
                    <a:solidFill>
                      <a:srgbClr val="D8E2F3"/>
                    </a:solidFill>
                  </a:tcPr>
                </a:tc>
                <a:extLst>
                  <a:ext uri="{0D108BD9-81ED-4DB2-BD59-A6C34878D82A}">
                    <a16:rowId xmlns:a16="http://schemas.microsoft.com/office/drawing/2014/main" val="10001"/>
                  </a:ext>
                </a:extLst>
              </a:tr>
              <a:tr h="1376675">
                <a:tc>
                  <a:txBody>
                    <a:bodyPr/>
                    <a:lstStyle/>
                    <a:p>
                      <a:pPr marL="0" marR="0" lvl="0" indent="0" algn="l" rtl="0">
                        <a:spcBef>
                          <a:spcPts val="0"/>
                        </a:spcBef>
                        <a:spcAft>
                          <a:spcPts val="0"/>
                        </a:spcAft>
                        <a:buNone/>
                      </a:pPr>
                      <a:r>
                        <a:rPr lang="en-US" sz="1800" b="1"/>
                        <a:t>MID </a:t>
                      </a:r>
                      <a:endParaRPr/>
                    </a:p>
                  </a:txBody>
                  <a:tcPr marL="91450" marR="91450" marT="45725" marB="45725"/>
                </a:tc>
                <a:tc>
                  <a:txBody>
                    <a:bodyPr/>
                    <a:lstStyle/>
                    <a:p>
                      <a:pPr marL="0" marR="0" lvl="0" indent="0" algn="l" rtl="0">
                        <a:spcBef>
                          <a:spcPts val="0"/>
                        </a:spcBef>
                        <a:spcAft>
                          <a:spcPts val="0"/>
                        </a:spcAft>
                        <a:buNone/>
                      </a:pPr>
                      <a:r>
                        <a:rPr lang="en-US" sz="1800" dirty="0"/>
                        <a:t>Provide choice, offer access to learning and social opportunities</a:t>
                      </a:r>
                      <a:endParaRPr sz="1800" dirty="0"/>
                    </a:p>
                  </a:txBody>
                  <a:tcPr marL="91450" marR="91450" marT="45725" marB="45725"/>
                </a:tc>
                <a:tc>
                  <a:txBody>
                    <a:bodyPr/>
                    <a:lstStyle/>
                    <a:p>
                      <a:pPr marL="0" marR="0" lvl="0" indent="0" algn="l" rtl="0">
                        <a:spcBef>
                          <a:spcPts val="0"/>
                        </a:spcBef>
                        <a:spcAft>
                          <a:spcPts val="0"/>
                        </a:spcAft>
                        <a:buNone/>
                      </a:pPr>
                      <a:r>
                        <a:rPr lang="en-US" sz="1800"/>
                        <a:t>Adapted toys, single/multiple message devices, software, touchscreens</a:t>
                      </a:r>
                      <a:endParaRPr/>
                    </a:p>
                  </a:txBody>
                  <a:tcPr marL="91450" marR="91450" marT="45725" marB="45725"/>
                </a:tc>
                <a:extLst>
                  <a:ext uri="{0D108BD9-81ED-4DB2-BD59-A6C34878D82A}">
                    <a16:rowId xmlns:a16="http://schemas.microsoft.com/office/drawing/2014/main" val="10002"/>
                  </a:ext>
                </a:extLst>
              </a:tr>
              <a:tr h="1376675">
                <a:tc>
                  <a:txBody>
                    <a:bodyPr/>
                    <a:lstStyle/>
                    <a:p>
                      <a:pPr marL="0" marR="0" lvl="0" indent="0" algn="l" rtl="0">
                        <a:spcBef>
                          <a:spcPts val="0"/>
                        </a:spcBef>
                        <a:spcAft>
                          <a:spcPts val="0"/>
                        </a:spcAft>
                        <a:buNone/>
                      </a:pPr>
                      <a:r>
                        <a:rPr lang="en-US" sz="1800" b="1"/>
                        <a:t>HIGH</a:t>
                      </a:r>
                      <a:endParaRPr/>
                    </a:p>
                  </a:txBody>
                  <a:tcPr marL="91450" marR="91450" marT="45725" marB="45725"/>
                </a:tc>
                <a:tc>
                  <a:txBody>
                    <a:bodyPr/>
                    <a:lstStyle/>
                    <a:p>
                      <a:pPr marL="0" marR="0" lvl="0" indent="0" algn="l" rtl="0">
                        <a:spcBef>
                          <a:spcPts val="0"/>
                        </a:spcBef>
                        <a:spcAft>
                          <a:spcPts val="0"/>
                        </a:spcAft>
                        <a:buNone/>
                      </a:pPr>
                      <a:r>
                        <a:rPr lang="en-US" sz="1800"/>
                        <a:t>Provide vehicle for language through alternative speaking methods</a:t>
                      </a:r>
                      <a:endParaRPr sz="1800"/>
                    </a:p>
                  </a:txBody>
                  <a:tcPr marL="91450" marR="91450" marT="45725" marB="45725"/>
                </a:tc>
                <a:tc>
                  <a:txBody>
                    <a:bodyPr/>
                    <a:lstStyle/>
                    <a:p>
                      <a:pPr marL="0" marR="0" lvl="0" indent="0" algn="l" rtl="0">
                        <a:spcBef>
                          <a:spcPts val="0"/>
                        </a:spcBef>
                        <a:spcAft>
                          <a:spcPts val="0"/>
                        </a:spcAft>
                        <a:buNone/>
                      </a:pPr>
                      <a:r>
                        <a:rPr lang="en-US" sz="1800" dirty="0"/>
                        <a:t>Augmentative and alternative communication systems</a:t>
                      </a: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628650" y="365126"/>
            <a:ext cx="8096250" cy="1325563"/>
          </a:xfrm>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Adaptive Equipment and Assistive Technology</a:t>
            </a:r>
            <a:endParaRPr dirty="0"/>
          </a:p>
        </p:txBody>
      </p:sp>
      <p:sp>
        <p:nvSpPr>
          <p:cNvPr id="210" name="Google Shape;210;p22"/>
          <p:cNvSpPr txBox="1">
            <a:spLocks noGrp="1"/>
          </p:cNvSpPr>
          <p:nvPr>
            <p:ph idx="1"/>
          </p:nvPr>
        </p:nvSpPr>
        <p:spPr>
          <a:xfrm>
            <a:off x="628650" y="1549400"/>
            <a:ext cx="7886700" cy="462756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sz="2600" dirty="0"/>
              <a:t>A range of adaptive solutions that optimize a child’s access to activities and participation across contexts and routines</a:t>
            </a:r>
            <a:endParaRPr dirty="0"/>
          </a:p>
          <a:p>
            <a:pPr marL="228600" lvl="0" indent="-228600" algn="l" rtl="0">
              <a:lnSpc>
                <a:spcPct val="150000"/>
              </a:lnSpc>
              <a:spcBef>
                <a:spcPts val="1000"/>
              </a:spcBef>
              <a:spcAft>
                <a:spcPts val="0"/>
              </a:spcAft>
              <a:buClr>
                <a:schemeClr val="dk1"/>
              </a:buClr>
              <a:buSzPct val="100000"/>
              <a:buChar char="•"/>
            </a:pPr>
            <a:r>
              <a:rPr lang="en-US" sz="2600" dirty="0"/>
              <a:t>Examples</a:t>
            </a:r>
            <a:endParaRPr dirty="0"/>
          </a:p>
          <a:p>
            <a:pPr marL="1143000" lvl="2" indent="-228600" algn="l" rtl="0">
              <a:lnSpc>
                <a:spcPct val="150000"/>
              </a:lnSpc>
              <a:spcBef>
                <a:spcPts val="500"/>
              </a:spcBef>
              <a:spcAft>
                <a:spcPts val="0"/>
              </a:spcAft>
              <a:buClr>
                <a:schemeClr val="dk1"/>
              </a:buClr>
              <a:buSzPct val="100000"/>
              <a:buChar char="•"/>
            </a:pPr>
            <a:r>
              <a:rPr lang="en-US" dirty="0"/>
              <a:t>Ramps for wheelchair access to play centers</a:t>
            </a:r>
            <a:endParaRPr dirty="0"/>
          </a:p>
          <a:p>
            <a:pPr marL="1143000" lvl="2" indent="-228600" algn="l" rtl="0">
              <a:lnSpc>
                <a:spcPct val="150000"/>
              </a:lnSpc>
              <a:spcBef>
                <a:spcPts val="500"/>
              </a:spcBef>
              <a:spcAft>
                <a:spcPts val="0"/>
              </a:spcAft>
              <a:buClr>
                <a:schemeClr val="dk1"/>
              </a:buClr>
              <a:buSzPct val="100000"/>
              <a:buChar char="•"/>
            </a:pPr>
            <a:r>
              <a:rPr lang="en-US" dirty="0"/>
              <a:t>Wagons for transitions with the group when not practicing walking</a:t>
            </a:r>
            <a:endParaRPr dirty="0"/>
          </a:p>
          <a:p>
            <a:pPr marL="1143000" lvl="2" indent="-228600" algn="l" rtl="0">
              <a:lnSpc>
                <a:spcPct val="150000"/>
              </a:lnSpc>
              <a:spcBef>
                <a:spcPts val="500"/>
              </a:spcBef>
              <a:spcAft>
                <a:spcPts val="0"/>
              </a:spcAft>
              <a:buClr>
                <a:schemeClr val="dk1"/>
              </a:buClr>
              <a:buSzPct val="100000"/>
              <a:buChar char="•"/>
            </a:pPr>
            <a:r>
              <a:rPr lang="en-US" dirty="0"/>
              <a:t>Bolsters and footrests to stabilize children at activity tables</a:t>
            </a:r>
            <a:endParaRPr dirty="0"/>
          </a:p>
          <a:p>
            <a:pPr marL="1143000" lvl="2" indent="-228600" algn="l" rtl="0">
              <a:lnSpc>
                <a:spcPct val="150000"/>
              </a:lnSpc>
              <a:spcBef>
                <a:spcPts val="500"/>
              </a:spcBef>
              <a:spcAft>
                <a:spcPts val="0"/>
              </a:spcAft>
              <a:buClr>
                <a:schemeClr val="dk1"/>
              </a:buClr>
              <a:buSzPct val="100000"/>
              <a:buChar char="•"/>
            </a:pPr>
            <a:r>
              <a:rPr lang="en-US" dirty="0"/>
              <a:t>Beanbag/cube chairs</a:t>
            </a:r>
            <a:endParaRPr dirty="0"/>
          </a:p>
          <a:p>
            <a:pPr marL="1143000" lvl="2" indent="-228600" algn="l" rtl="0">
              <a:lnSpc>
                <a:spcPct val="150000"/>
              </a:lnSpc>
              <a:spcBef>
                <a:spcPts val="500"/>
              </a:spcBef>
              <a:spcAft>
                <a:spcPts val="0"/>
              </a:spcAft>
              <a:buClr>
                <a:schemeClr val="dk1"/>
              </a:buClr>
              <a:buSzPct val="100000"/>
              <a:buChar char="•"/>
            </a:pPr>
            <a:r>
              <a:rPr lang="en-US" dirty="0"/>
              <a:t>Adaptive handles and scissors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Materials Adaptation</a:t>
            </a:r>
            <a:endParaRPr dirty="0"/>
          </a:p>
        </p:txBody>
      </p:sp>
      <p:sp>
        <p:nvSpPr>
          <p:cNvPr id="217" name="Google Shape;217;p23"/>
          <p:cNvSpPr txBox="1">
            <a:spLocks noGrp="1"/>
          </p:cNvSpPr>
          <p:nvPr>
            <p:ph idx="1"/>
          </p:nvPr>
        </p:nvSpPr>
        <p:spPr>
          <a:xfrm>
            <a:off x="628650" y="1447800"/>
            <a:ext cx="7886700" cy="47291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b="1" dirty="0"/>
              <a:t>Change placement </a:t>
            </a:r>
            <a:r>
              <a:rPr lang="en-US" dirty="0"/>
              <a:t>to maximize child access</a:t>
            </a:r>
            <a:endParaRPr dirty="0"/>
          </a:p>
          <a:p>
            <a:pPr marL="228600" lvl="0" indent="-228600" algn="l" rtl="0">
              <a:lnSpc>
                <a:spcPct val="150000"/>
              </a:lnSpc>
              <a:spcBef>
                <a:spcPts val="1000"/>
              </a:spcBef>
              <a:spcAft>
                <a:spcPts val="0"/>
              </a:spcAft>
              <a:buClr>
                <a:schemeClr val="dk1"/>
              </a:buClr>
              <a:buSzPts val="2800"/>
              <a:buChar char="•"/>
            </a:pPr>
            <a:r>
              <a:rPr lang="en-US" b="1" dirty="0"/>
              <a:t>Stabilize</a:t>
            </a:r>
            <a:r>
              <a:rPr lang="en-US" dirty="0"/>
              <a:t>: Velcro, tape, nonskid surfaces</a:t>
            </a:r>
            <a:endParaRPr dirty="0"/>
          </a:p>
          <a:p>
            <a:pPr marL="228600" lvl="0" indent="-228600" algn="l" rtl="0">
              <a:lnSpc>
                <a:spcPct val="150000"/>
              </a:lnSpc>
              <a:spcBef>
                <a:spcPts val="1000"/>
              </a:spcBef>
              <a:spcAft>
                <a:spcPts val="0"/>
              </a:spcAft>
              <a:buClr>
                <a:schemeClr val="dk1"/>
              </a:buClr>
              <a:buSzPts val="2800"/>
              <a:buChar char="•"/>
            </a:pPr>
            <a:r>
              <a:rPr lang="en-US" b="1" dirty="0"/>
              <a:t>Modify</a:t>
            </a:r>
            <a:r>
              <a:rPr lang="en-US" dirty="0"/>
              <a:t> to enhance participation (e.g., glue Styrofoam between pages of a book to make it easier to turn)</a:t>
            </a:r>
            <a:endParaRPr dirty="0"/>
          </a:p>
          <a:p>
            <a:pPr marL="228600" lvl="0" indent="-228600" algn="l" rtl="0">
              <a:lnSpc>
                <a:spcPct val="150000"/>
              </a:lnSpc>
              <a:spcBef>
                <a:spcPts val="1000"/>
              </a:spcBef>
              <a:spcAft>
                <a:spcPts val="0"/>
              </a:spcAft>
              <a:buClr>
                <a:schemeClr val="dk1"/>
              </a:buClr>
              <a:buSzPts val="2800"/>
              <a:buChar char="•"/>
            </a:pPr>
            <a:r>
              <a:rPr lang="en-US" b="1" dirty="0"/>
              <a:t>Create</a:t>
            </a:r>
            <a:r>
              <a:rPr lang="en-US" dirty="0"/>
              <a:t> bold and simplified visual materials to attract and engage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 Simplification</a:t>
            </a:r>
            <a:endParaRPr dirty="0"/>
          </a:p>
        </p:txBody>
      </p:sp>
      <p:sp>
        <p:nvSpPr>
          <p:cNvPr id="223" name="Google Shape;223;p24"/>
          <p:cNvSpPr txBox="1">
            <a:spLocks noGrp="1"/>
          </p:cNvSpPr>
          <p:nvPr>
            <p:ph idx="1"/>
          </p:nvPr>
        </p:nvSpPr>
        <p:spPr>
          <a:xfrm>
            <a:off x="628650" y="1485900"/>
            <a:ext cx="7886700" cy="46910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Break the activity down into smaller elements (e.g., provide one or several blocks at a time)</a:t>
            </a:r>
            <a:endParaRPr dirty="0"/>
          </a:p>
          <a:p>
            <a:pPr marL="228600" lvl="0" indent="-228600" algn="l" rtl="0">
              <a:lnSpc>
                <a:spcPct val="150000"/>
              </a:lnSpc>
              <a:spcBef>
                <a:spcPts val="1000"/>
              </a:spcBef>
              <a:spcAft>
                <a:spcPts val="0"/>
              </a:spcAft>
              <a:buClr>
                <a:schemeClr val="dk1"/>
              </a:buClr>
              <a:buSzPts val="2800"/>
              <a:buChar char="•"/>
            </a:pPr>
            <a:r>
              <a:rPr lang="en-US" dirty="0"/>
              <a:t>Reduce or change the order of required steps in an activity</a:t>
            </a:r>
            <a:endParaRPr dirty="0"/>
          </a:p>
          <a:p>
            <a:pPr marL="228600" lvl="0" indent="-228600" algn="l" rtl="0">
              <a:lnSpc>
                <a:spcPct val="150000"/>
              </a:lnSpc>
              <a:spcBef>
                <a:spcPts val="1000"/>
              </a:spcBef>
              <a:spcAft>
                <a:spcPts val="0"/>
              </a:spcAft>
              <a:buClr>
                <a:schemeClr val="dk1"/>
              </a:buClr>
              <a:buSzPts val="2800"/>
              <a:buChar char="•"/>
            </a:pPr>
            <a:r>
              <a:rPr lang="en-US" dirty="0"/>
              <a:t>Support children to move through an activity and have them complete the last step alone</a:t>
            </a:r>
            <a:endParaRPr dirty="0"/>
          </a:p>
          <a:p>
            <a:pPr marL="685800" lvl="1" indent="-228600" algn="l" rtl="0">
              <a:lnSpc>
                <a:spcPct val="150000"/>
              </a:lnSpc>
              <a:spcBef>
                <a:spcPts val="500"/>
              </a:spcBef>
              <a:spcAft>
                <a:spcPts val="0"/>
              </a:spcAft>
              <a:buClr>
                <a:schemeClr val="dk1"/>
              </a:buClr>
              <a:buSzPts val="2400"/>
              <a:buChar char="•"/>
            </a:pPr>
            <a:r>
              <a:rPr lang="en-US" dirty="0"/>
              <a:t>Gradually fade support throughout earlier steps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Individual Interests</a:t>
            </a:r>
            <a:endParaRPr dirty="0"/>
          </a:p>
        </p:txBody>
      </p:sp>
      <p:sp>
        <p:nvSpPr>
          <p:cNvPr id="229" name="Google Shape;229;p25"/>
          <p:cNvSpPr txBox="1">
            <a:spLocks noGrp="1"/>
          </p:cNvSpPr>
          <p:nvPr>
            <p:ph idx="1"/>
          </p:nvPr>
        </p:nvSpPr>
        <p:spPr>
          <a:xfrm>
            <a:off x="628650" y="1422400"/>
            <a:ext cx="7886700" cy="47545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Identify child preferences to plan activities for the whole group</a:t>
            </a:r>
            <a:endParaRPr dirty="0"/>
          </a:p>
          <a:p>
            <a:pPr marL="228600" lvl="0" indent="-228600" algn="l" rtl="0">
              <a:lnSpc>
                <a:spcPct val="150000"/>
              </a:lnSpc>
              <a:spcBef>
                <a:spcPts val="1000"/>
              </a:spcBef>
              <a:spcAft>
                <a:spcPts val="0"/>
              </a:spcAft>
              <a:buClr>
                <a:schemeClr val="dk1"/>
              </a:buClr>
              <a:buSzPts val="2800"/>
              <a:buChar char="•"/>
            </a:pPr>
            <a:r>
              <a:rPr lang="en-US" dirty="0"/>
              <a:t>Choose activities that include child strength areas</a:t>
            </a:r>
            <a:endParaRPr dirty="0"/>
          </a:p>
          <a:p>
            <a:pPr marL="228600" lvl="0" indent="-228600" algn="l" rtl="0">
              <a:lnSpc>
                <a:spcPct val="150000"/>
              </a:lnSpc>
              <a:spcBef>
                <a:spcPts val="1000"/>
              </a:spcBef>
              <a:spcAft>
                <a:spcPts val="0"/>
              </a:spcAft>
              <a:buClr>
                <a:schemeClr val="dk1"/>
              </a:buClr>
              <a:buSzPts val="2800"/>
              <a:buChar char="•"/>
            </a:pPr>
            <a:r>
              <a:rPr lang="en-US" dirty="0"/>
              <a:t>Include plans for peer support and shared enjoyment</a:t>
            </a:r>
            <a:endParaRPr dirty="0"/>
          </a:p>
          <a:p>
            <a:pPr marL="228600" lvl="0" indent="-228600" algn="l" rtl="0">
              <a:lnSpc>
                <a:spcPct val="150000"/>
              </a:lnSpc>
              <a:spcBef>
                <a:spcPts val="1000"/>
              </a:spcBef>
              <a:spcAft>
                <a:spcPts val="0"/>
              </a:spcAft>
              <a:buClr>
                <a:schemeClr val="dk1"/>
              </a:buClr>
              <a:buSzPts val="2800"/>
              <a:buChar char="•"/>
            </a:pPr>
            <a:r>
              <a:rPr lang="en-US" dirty="0"/>
              <a:t>Plan for predictable access to preferred objects and activities to support self-regulation</a:t>
            </a:r>
            <a:endParaRPr dirty="0"/>
          </a:p>
          <a:p>
            <a:pPr marL="228600" lvl="0" indent="-50800" algn="l" rtl="0">
              <a:lnSpc>
                <a:spcPct val="150000"/>
              </a:lnSpc>
              <a:spcBef>
                <a:spcPts val="1000"/>
              </a:spcBef>
              <a:spcAft>
                <a:spcPts val="0"/>
              </a:spcAft>
              <a:buClr>
                <a:schemeClr val="dk1"/>
              </a:buClr>
              <a:buSzPts val="28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a:spLocks noGrp="1"/>
          </p:cNvSpPr>
          <p:nvPr>
            <p:ph type="title"/>
          </p:nvPr>
        </p:nvSpPr>
        <p:spPr>
          <a:xfrm>
            <a:off x="628650" y="20563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Adult Support Strategies</a:t>
            </a:r>
            <a:endParaRPr dirty="0"/>
          </a:p>
        </p:txBody>
      </p:sp>
      <p:sp>
        <p:nvSpPr>
          <p:cNvPr id="235" name="Google Shape;235;p26"/>
          <p:cNvSpPr txBox="1">
            <a:spLocks noGrp="1"/>
          </p:cNvSpPr>
          <p:nvPr>
            <p:ph idx="1"/>
          </p:nvPr>
        </p:nvSpPr>
        <p:spPr>
          <a:xfrm>
            <a:off x="457200" y="1191142"/>
            <a:ext cx="8325292" cy="4868863"/>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Char char="•"/>
            </a:pPr>
            <a:r>
              <a:rPr lang="en-US" dirty="0"/>
              <a:t>Join the child in play </a:t>
            </a:r>
            <a:endParaRPr dirty="0"/>
          </a:p>
          <a:p>
            <a:pPr marL="228600" lvl="0" indent="-228600" algn="l" rtl="0">
              <a:lnSpc>
                <a:spcPct val="150000"/>
              </a:lnSpc>
              <a:spcBef>
                <a:spcPts val="1000"/>
              </a:spcBef>
              <a:spcAft>
                <a:spcPts val="0"/>
              </a:spcAft>
              <a:buClr>
                <a:schemeClr val="dk1"/>
              </a:buClr>
              <a:buSzPct val="100000"/>
              <a:buChar char="•"/>
            </a:pPr>
            <a:r>
              <a:rPr lang="en-US" dirty="0"/>
              <a:t>Offer just the right amount of help</a:t>
            </a:r>
            <a:endParaRPr dirty="0"/>
          </a:p>
          <a:p>
            <a:pPr marL="228600" lvl="0" indent="-228600" algn="l" rtl="0">
              <a:lnSpc>
                <a:spcPct val="150000"/>
              </a:lnSpc>
              <a:spcBef>
                <a:spcPts val="1000"/>
              </a:spcBef>
              <a:spcAft>
                <a:spcPts val="0"/>
              </a:spcAft>
              <a:buClr>
                <a:schemeClr val="dk1"/>
              </a:buClr>
              <a:buSzPct val="100000"/>
              <a:buChar char="•"/>
            </a:pPr>
            <a:r>
              <a:rPr lang="en-US" dirty="0"/>
              <a:t>Highlight successes using descriptive praise</a:t>
            </a:r>
            <a:endParaRPr dirty="0"/>
          </a:p>
          <a:p>
            <a:pPr marL="228600" lvl="0" indent="-228600" algn="l" rtl="0">
              <a:lnSpc>
                <a:spcPct val="150000"/>
              </a:lnSpc>
              <a:spcBef>
                <a:spcPts val="1000"/>
              </a:spcBef>
              <a:spcAft>
                <a:spcPts val="0"/>
              </a:spcAft>
              <a:buClr>
                <a:schemeClr val="dk1"/>
              </a:buClr>
              <a:buSzPct val="100000"/>
              <a:buChar char="•"/>
            </a:pPr>
            <a:r>
              <a:rPr lang="en-US" dirty="0"/>
              <a:t>Slow down the pace when needed</a:t>
            </a:r>
            <a:endParaRPr dirty="0"/>
          </a:p>
          <a:p>
            <a:pPr marL="228600" lvl="0" indent="-228600" algn="l" rtl="0">
              <a:lnSpc>
                <a:spcPct val="150000"/>
              </a:lnSpc>
              <a:spcBef>
                <a:spcPts val="1000"/>
              </a:spcBef>
              <a:spcAft>
                <a:spcPts val="0"/>
              </a:spcAft>
              <a:buClr>
                <a:schemeClr val="dk1"/>
              </a:buClr>
              <a:buSzPct val="100000"/>
              <a:buChar char="•"/>
            </a:pPr>
            <a:r>
              <a:rPr lang="en-US" dirty="0"/>
              <a:t>Support peer interaction</a:t>
            </a:r>
            <a:endParaRPr dirty="0"/>
          </a:p>
          <a:p>
            <a:pPr marL="228600" lvl="0" indent="-228600" algn="l" rtl="0">
              <a:lnSpc>
                <a:spcPct val="150000"/>
              </a:lnSpc>
              <a:spcBef>
                <a:spcPts val="1000"/>
              </a:spcBef>
              <a:spcAft>
                <a:spcPts val="0"/>
              </a:spcAft>
              <a:buClr>
                <a:schemeClr val="dk1"/>
              </a:buClr>
              <a:buSzPct val="100000"/>
              <a:buChar char="•"/>
            </a:pPr>
            <a:r>
              <a:rPr lang="en-US" dirty="0"/>
              <a:t>Provide narrative comments </a:t>
            </a:r>
            <a:endParaRPr dirty="0"/>
          </a:p>
          <a:p>
            <a:pPr marL="228600" lvl="0" indent="-228600" algn="l" rtl="0">
              <a:lnSpc>
                <a:spcPct val="150000"/>
              </a:lnSpc>
              <a:spcBef>
                <a:spcPts val="1000"/>
              </a:spcBef>
              <a:spcAft>
                <a:spcPts val="0"/>
              </a:spcAft>
              <a:buClr>
                <a:schemeClr val="dk1"/>
              </a:buClr>
              <a:buSzPct val="100000"/>
              <a:buChar char="•"/>
            </a:pPr>
            <a:r>
              <a:rPr lang="en-US" dirty="0"/>
              <a:t>Provide modeling and expansions of play/social communication</a:t>
            </a:r>
            <a:endParaRPr dirty="0"/>
          </a:p>
          <a:p>
            <a:pPr marL="228600" lvl="0" indent="-77470" algn="l" rtl="0">
              <a:lnSpc>
                <a:spcPct val="15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Component 6.3</a:t>
            </a:r>
            <a:endParaRPr dirty="0"/>
          </a:p>
        </p:txBody>
      </p:sp>
      <p:sp>
        <p:nvSpPr>
          <p:cNvPr id="70" name="Google Shape;70;p2"/>
          <p:cNvSpPr txBox="1">
            <a:spLocks noGrp="1"/>
          </p:cNvSpPr>
          <p:nvPr>
            <p:ph idx="1"/>
          </p:nvPr>
        </p:nvSpPr>
        <p:spPr>
          <a:xfrm>
            <a:off x="628650" y="1384300"/>
            <a:ext cx="7886700" cy="479266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dirty="0"/>
              <a:t> Candidates engage in ongoing planning and use flexible and embedded instructional and environmental arrangements and appropriate materials to support the use of interactions, interventions, and instruction addressing developmental and academic content domains and are adapted to meet the needs of every child and their family</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Peer Support</a:t>
            </a:r>
            <a:endParaRPr/>
          </a:p>
        </p:txBody>
      </p:sp>
      <p:sp>
        <p:nvSpPr>
          <p:cNvPr id="242" name="Google Shape;242;p2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Children often acquire new skills more effectively from peers than from adults/professionals</a:t>
            </a:r>
            <a:endParaRPr dirty="0"/>
          </a:p>
          <a:p>
            <a:pPr marL="228600" lvl="0" indent="-228600" algn="l" rtl="0">
              <a:lnSpc>
                <a:spcPct val="150000"/>
              </a:lnSpc>
              <a:spcBef>
                <a:spcPts val="1000"/>
              </a:spcBef>
              <a:spcAft>
                <a:spcPts val="0"/>
              </a:spcAft>
              <a:buClr>
                <a:schemeClr val="dk1"/>
              </a:buClr>
              <a:buSzPts val="2800"/>
              <a:buChar char="•"/>
            </a:pPr>
            <a:r>
              <a:rPr lang="en-US" dirty="0"/>
              <a:t>Hard-wired to learn in the context of social interaction with peers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Embedding Peer Interaction Into Every Part of the Day</a:t>
            </a:r>
            <a:endParaRPr dirty="0"/>
          </a:p>
        </p:txBody>
      </p:sp>
      <p:sp>
        <p:nvSpPr>
          <p:cNvPr id="248" name="Google Shape;248;p2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Creating a culture in which children support each other creates trusting relationships, friendships, and a caring classroom community</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Select Supportive Peers When Planning Instruction/Intervention</a:t>
            </a:r>
            <a:endParaRPr dirty="0"/>
          </a:p>
        </p:txBody>
      </p:sp>
      <p:sp>
        <p:nvSpPr>
          <p:cNvPr id="254" name="Google Shape;254;p29"/>
          <p:cNvSpPr txBox="1">
            <a:spLocks noGrp="1"/>
          </p:cNvSpPr>
          <p:nvPr>
            <p:ph idx="1"/>
          </p:nvPr>
        </p:nvSpPr>
        <p:spPr>
          <a:xfrm>
            <a:off x="628650" y="1825625"/>
            <a:ext cx="7886700" cy="406717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Consider the match between children in terms of complementary strengths and interests</a:t>
            </a:r>
            <a:endParaRPr dirty="0"/>
          </a:p>
          <a:p>
            <a:pPr marL="228600" lvl="0" indent="-228600" algn="l" rtl="0">
              <a:lnSpc>
                <a:spcPct val="150000"/>
              </a:lnSpc>
              <a:spcBef>
                <a:spcPts val="1000"/>
              </a:spcBef>
              <a:spcAft>
                <a:spcPts val="0"/>
              </a:spcAft>
              <a:buClr>
                <a:schemeClr val="dk1"/>
              </a:buClr>
              <a:buSzPts val="2800"/>
              <a:buChar char="•"/>
            </a:pPr>
            <a:r>
              <a:rPr lang="en-US" dirty="0"/>
              <a:t>Does the child want to help?</a:t>
            </a:r>
            <a:endParaRPr dirty="0"/>
          </a:p>
          <a:p>
            <a:pPr marL="228600" lvl="0" indent="-228600" algn="l" rtl="0">
              <a:lnSpc>
                <a:spcPct val="150000"/>
              </a:lnSpc>
              <a:spcBef>
                <a:spcPts val="1000"/>
              </a:spcBef>
              <a:spcAft>
                <a:spcPts val="0"/>
              </a:spcAft>
              <a:buClr>
                <a:schemeClr val="dk1"/>
              </a:buClr>
              <a:buSzPts val="2800"/>
              <a:buChar char="•"/>
            </a:pPr>
            <a:r>
              <a:rPr lang="en-US" dirty="0"/>
              <a:t>Generally, is the child patient, empathic, talkative, flexible, enthusiastic?</a:t>
            </a:r>
            <a:endParaRPr dirty="0"/>
          </a:p>
          <a:p>
            <a:pPr marL="228600" lvl="0" indent="-228600" algn="l" rtl="0">
              <a:lnSpc>
                <a:spcPct val="150000"/>
              </a:lnSpc>
              <a:spcBef>
                <a:spcPts val="1000"/>
              </a:spcBef>
              <a:spcAft>
                <a:spcPts val="0"/>
              </a:spcAft>
              <a:buClr>
                <a:schemeClr val="dk1"/>
              </a:buClr>
              <a:buSzPts val="2800"/>
              <a:buChar char="•"/>
            </a:pPr>
            <a:r>
              <a:rPr lang="en-US" dirty="0"/>
              <a:t>Use a period of observation to make your selection</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title"/>
          </p:nvPr>
        </p:nvSpPr>
        <p:spPr>
          <a:xfrm>
            <a:off x="628650" y="21627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Peer Partners</a:t>
            </a:r>
            <a:endParaRPr dirty="0"/>
          </a:p>
        </p:txBody>
      </p:sp>
      <p:sp>
        <p:nvSpPr>
          <p:cNvPr id="260" name="Google Shape;260;p30"/>
          <p:cNvSpPr txBox="1">
            <a:spLocks noGrp="1"/>
          </p:cNvSpPr>
          <p:nvPr>
            <p:ph idx="1"/>
          </p:nvPr>
        </p:nvSpPr>
        <p:spPr>
          <a:xfrm>
            <a:off x="628650" y="1144182"/>
            <a:ext cx="7886700" cy="48307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400"/>
              <a:buNone/>
            </a:pPr>
            <a:r>
              <a:rPr lang="en-US" sz="2400" dirty="0"/>
              <a:t>Can be planned in advance to:</a:t>
            </a:r>
            <a:endParaRPr dirty="0"/>
          </a:p>
          <a:p>
            <a:pPr marL="685800" lvl="1" indent="-228600" algn="l" rtl="0">
              <a:lnSpc>
                <a:spcPct val="150000"/>
              </a:lnSpc>
              <a:spcBef>
                <a:spcPts val="500"/>
              </a:spcBef>
              <a:spcAft>
                <a:spcPts val="0"/>
              </a:spcAft>
              <a:buClr>
                <a:schemeClr val="dk1"/>
              </a:buClr>
              <a:buSzPts val="2400"/>
              <a:buChar char="•"/>
            </a:pPr>
            <a:r>
              <a:rPr lang="en-US" dirty="0"/>
              <a:t>Encourage</a:t>
            </a:r>
            <a:endParaRPr dirty="0"/>
          </a:p>
          <a:p>
            <a:pPr marL="685800" lvl="1" indent="-228600" algn="l" rtl="0">
              <a:lnSpc>
                <a:spcPct val="150000"/>
              </a:lnSpc>
              <a:spcBef>
                <a:spcPts val="500"/>
              </a:spcBef>
              <a:spcAft>
                <a:spcPts val="0"/>
              </a:spcAft>
              <a:buClr>
                <a:schemeClr val="dk1"/>
              </a:buClr>
              <a:buSzPts val="2400"/>
              <a:buChar char="•"/>
            </a:pPr>
            <a:r>
              <a:rPr lang="en-US" dirty="0"/>
              <a:t>Model</a:t>
            </a:r>
            <a:endParaRPr dirty="0"/>
          </a:p>
          <a:p>
            <a:pPr marL="685800" lvl="1" indent="-228600" algn="l" rtl="0">
              <a:lnSpc>
                <a:spcPct val="150000"/>
              </a:lnSpc>
              <a:spcBef>
                <a:spcPts val="500"/>
              </a:spcBef>
              <a:spcAft>
                <a:spcPts val="0"/>
              </a:spcAft>
              <a:buClr>
                <a:schemeClr val="dk1"/>
              </a:buClr>
              <a:buSzPts val="2400"/>
              <a:buChar char="•"/>
            </a:pPr>
            <a:r>
              <a:rPr lang="en-US" dirty="0"/>
              <a:t>Help when needed</a:t>
            </a:r>
            <a:endParaRPr dirty="0"/>
          </a:p>
          <a:p>
            <a:pPr marL="685800" lvl="1" indent="-228600" algn="l" rtl="0">
              <a:lnSpc>
                <a:spcPct val="150000"/>
              </a:lnSpc>
              <a:spcBef>
                <a:spcPts val="500"/>
              </a:spcBef>
              <a:spcAft>
                <a:spcPts val="0"/>
              </a:spcAft>
              <a:buClr>
                <a:schemeClr val="dk1"/>
              </a:buClr>
              <a:buSzPts val="2400"/>
              <a:buChar char="•"/>
            </a:pPr>
            <a:r>
              <a:rPr lang="en-US" dirty="0"/>
              <a:t>Share delight</a:t>
            </a:r>
            <a:endParaRPr dirty="0"/>
          </a:p>
          <a:p>
            <a:pPr marL="685800" lvl="1" indent="-228600" algn="l" rtl="0">
              <a:lnSpc>
                <a:spcPct val="150000"/>
              </a:lnSpc>
              <a:spcBef>
                <a:spcPts val="500"/>
              </a:spcBef>
              <a:spcAft>
                <a:spcPts val="0"/>
              </a:spcAft>
              <a:buClr>
                <a:schemeClr val="dk1"/>
              </a:buClr>
              <a:buSzPts val="2400"/>
              <a:buChar char="•"/>
            </a:pPr>
            <a:r>
              <a:rPr lang="en-US" dirty="0"/>
              <a:t>Children with disabilities who share experiences with peers gain access to group membership, relevant behavior models, and positive learning experiences!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Peer Support at Preschool</a:t>
            </a:r>
            <a:endParaRPr dirty="0"/>
          </a:p>
        </p:txBody>
      </p:sp>
      <p:sp>
        <p:nvSpPr>
          <p:cNvPr id="267" name="Google Shape;267;p31"/>
          <p:cNvSpPr txBox="1">
            <a:spLocks noGrp="1"/>
          </p:cNvSpPr>
          <p:nvPr>
            <p:ph idx="1"/>
          </p:nvPr>
        </p:nvSpPr>
        <p:spPr>
          <a:xfrm>
            <a:off x="457200" y="1397000"/>
            <a:ext cx="8527312" cy="477996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ts val="2800"/>
              <a:buNone/>
            </a:pPr>
            <a:r>
              <a:rPr lang="en-US" sz="2200" u="sng" dirty="0">
                <a:solidFill>
                  <a:schemeClr val="hlink"/>
                </a:solidFill>
                <a:hlinkClick r:id="rId3"/>
              </a:rPr>
              <a:t>Video 1.10: Routine in a program – water play | Connect Modules (dec-sped.org)</a:t>
            </a:r>
            <a:endParaRPr sz="2200" dirty="0"/>
          </a:p>
          <a:p>
            <a:pPr marL="0" lvl="0" indent="0" algn="l" rtl="0">
              <a:lnSpc>
                <a:spcPct val="150000"/>
              </a:lnSpc>
              <a:spcBef>
                <a:spcPts val="1000"/>
              </a:spcBef>
              <a:spcAft>
                <a:spcPts val="0"/>
              </a:spcAft>
              <a:buClr>
                <a:schemeClr val="dk1"/>
              </a:buClr>
              <a:buSzPts val="2800"/>
              <a:buNone/>
            </a:pPr>
            <a:r>
              <a:rPr lang="en-US" dirty="0"/>
              <a:t>Watch the video on the next slide before discussing the following questions; </a:t>
            </a:r>
          </a:p>
          <a:p>
            <a:pPr marL="228600" lvl="0" indent="-228600" algn="l" rtl="0">
              <a:lnSpc>
                <a:spcPct val="150000"/>
              </a:lnSpc>
              <a:spcBef>
                <a:spcPts val="1000"/>
              </a:spcBef>
              <a:spcAft>
                <a:spcPts val="0"/>
              </a:spcAft>
              <a:buClr>
                <a:schemeClr val="dk1"/>
              </a:buClr>
              <a:buSzPts val="2800"/>
              <a:buChar char="•"/>
            </a:pPr>
            <a:r>
              <a:rPr lang="en-US" dirty="0"/>
              <a:t>How did the teacher support the peer?</a:t>
            </a:r>
            <a:endParaRPr dirty="0"/>
          </a:p>
          <a:p>
            <a:pPr marL="228600" lvl="0" indent="-228600" algn="l" rtl="0">
              <a:lnSpc>
                <a:spcPct val="150000"/>
              </a:lnSpc>
              <a:spcBef>
                <a:spcPts val="1000"/>
              </a:spcBef>
              <a:spcAft>
                <a:spcPts val="0"/>
              </a:spcAft>
              <a:buClr>
                <a:schemeClr val="dk1"/>
              </a:buClr>
              <a:buSzPts val="2800"/>
              <a:buChar char="•"/>
            </a:pPr>
            <a:r>
              <a:rPr lang="en-US" dirty="0"/>
              <a:t>Did the child enjoy being invited into this activity?</a:t>
            </a:r>
            <a:endParaRPr dirty="0"/>
          </a:p>
          <a:p>
            <a:pPr marL="228600" lvl="0" indent="-228600" algn="l" rtl="0">
              <a:lnSpc>
                <a:spcPct val="150000"/>
              </a:lnSpc>
              <a:spcBef>
                <a:spcPts val="1000"/>
              </a:spcBef>
              <a:spcAft>
                <a:spcPts val="0"/>
              </a:spcAft>
              <a:buClr>
                <a:schemeClr val="dk1"/>
              </a:buClr>
              <a:buSzPts val="2800"/>
              <a:buChar char="•"/>
            </a:pPr>
            <a:r>
              <a:rPr lang="en-US" dirty="0"/>
              <a:t>As a teacher/provider, might you have done anything differently in this example?</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95" y="144408"/>
            <a:ext cx="7886700" cy="1325563"/>
          </a:xfrm>
        </p:spPr>
        <p:txBody>
          <a:bodyPr>
            <a:normAutofit/>
          </a:bodyPr>
          <a:lstStyle/>
          <a:p>
            <a:pPr algn="ctr"/>
            <a:r>
              <a:rPr lang="en-US" sz="3600" dirty="0">
                <a:hlinkClick r:id="rId3"/>
              </a:rPr>
              <a:t>Video: Water Play </a:t>
            </a:r>
            <a:endParaRPr lang="en-US" sz="3600" dirty="0"/>
          </a:p>
        </p:txBody>
      </p:sp>
      <p:pic>
        <p:nvPicPr>
          <p:cNvPr id="6" name="Picture 5">
            <a:hlinkClick r:id="rId3"/>
          </p:cNvPr>
          <p:cNvPicPr>
            <a:picLocks noChangeAspect="1"/>
          </p:cNvPicPr>
          <p:nvPr/>
        </p:nvPicPr>
        <p:blipFill>
          <a:blip r:embed="rId4"/>
          <a:stretch>
            <a:fillRect/>
          </a:stretch>
        </p:blipFill>
        <p:spPr>
          <a:xfrm>
            <a:off x="628229" y="1469971"/>
            <a:ext cx="7465429" cy="3869284"/>
          </a:xfrm>
          <a:prstGeom prst="rect">
            <a:avLst/>
          </a:prstGeom>
        </p:spPr>
      </p:pic>
      <p:sp>
        <p:nvSpPr>
          <p:cNvPr id="7" name="Rectangle 6"/>
          <p:cNvSpPr/>
          <p:nvPr/>
        </p:nvSpPr>
        <p:spPr>
          <a:xfrm>
            <a:off x="1845131" y="5493038"/>
            <a:ext cx="5453737" cy="261610"/>
          </a:xfrm>
          <a:prstGeom prst="rect">
            <a:avLst/>
          </a:prstGeom>
        </p:spPr>
        <p:txBody>
          <a:bodyPr wrap="none">
            <a:spAutoFit/>
          </a:bodyPr>
          <a:lstStyle/>
          <a:p>
            <a:r>
              <a:rPr lang="en-US" sz="1100" dirty="0">
                <a:hlinkClick r:id="rId3"/>
              </a:rPr>
              <a:t>https://connectmodules.dec-sped.org/connect-modules/resources/videos/video-1-10/</a:t>
            </a:r>
            <a:r>
              <a:rPr lang="en-US" sz="1100" dirty="0"/>
              <a:t> </a:t>
            </a:r>
          </a:p>
        </p:txBody>
      </p:sp>
    </p:spTree>
    <p:extLst>
      <p:ext uri="{BB962C8B-B14F-4D97-AF65-F5344CB8AC3E}">
        <p14:creationId xmlns:p14="http://schemas.microsoft.com/office/powerpoint/2010/main" val="69483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Sibling Support</a:t>
            </a:r>
            <a:endParaRPr dirty="0"/>
          </a:p>
        </p:txBody>
      </p:sp>
      <p:sp>
        <p:nvSpPr>
          <p:cNvPr id="274" name="Google Shape;274;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000" u="sng" dirty="0">
                <a:solidFill>
                  <a:schemeClr val="hlink"/>
                </a:solidFill>
                <a:hlinkClick r:id="rId3"/>
              </a:rPr>
              <a:t>Video 1.13: Routine in the community – playing at a park | Connect Modules (dec-sped.org)</a:t>
            </a:r>
            <a:endParaRPr sz="2000" dirty="0"/>
          </a:p>
          <a:p>
            <a:pPr marL="0" indent="0">
              <a:buClr>
                <a:schemeClr val="dk1"/>
              </a:buClr>
              <a:buSzPts val="2800"/>
              <a:buNone/>
            </a:pPr>
            <a:r>
              <a:rPr lang="en-US" dirty="0"/>
              <a:t>Watch the video on the next slide before discussing the following questions; </a:t>
            </a:r>
          </a:p>
          <a:p>
            <a:pPr marL="228600" lvl="0" indent="-228600" algn="l" rtl="0">
              <a:lnSpc>
                <a:spcPct val="90000"/>
              </a:lnSpc>
              <a:spcBef>
                <a:spcPts val="1000"/>
              </a:spcBef>
              <a:spcAft>
                <a:spcPts val="0"/>
              </a:spcAft>
              <a:buClr>
                <a:schemeClr val="dk1"/>
              </a:buClr>
              <a:buSzPts val="2800"/>
              <a:buChar char="•"/>
            </a:pPr>
            <a:r>
              <a:rPr lang="en-US" dirty="0"/>
              <a:t>How did this sibling enrich her brothers learning during this outing? </a:t>
            </a:r>
            <a:endParaRPr dirty="0"/>
          </a:p>
          <a:p>
            <a:pPr marL="228600" lvl="0" indent="-228600" algn="l" rtl="0">
              <a:lnSpc>
                <a:spcPct val="90000"/>
              </a:lnSpc>
              <a:spcBef>
                <a:spcPts val="1000"/>
              </a:spcBef>
              <a:spcAft>
                <a:spcPts val="0"/>
              </a:spcAft>
              <a:buClr>
                <a:schemeClr val="dk1"/>
              </a:buClr>
              <a:buSzPts val="2800"/>
              <a:buChar char="•"/>
            </a:pPr>
            <a:r>
              <a:rPr lang="en-US" dirty="0"/>
              <a:t>What might you want to hold in mind for a sibling of a child with a disability?</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Video: </a:t>
            </a:r>
            <a:r>
              <a:rPr lang="en-US" sz="3600" dirty="0">
                <a:hlinkClick r:id="rId3"/>
              </a:rPr>
              <a:t>Sibling Support</a:t>
            </a:r>
            <a:endParaRPr lang="en-US" dirty="0"/>
          </a:p>
        </p:txBody>
      </p:sp>
      <p:pic>
        <p:nvPicPr>
          <p:cNvPr id="5" name="Picture 4">
            <a:hlinkClick r:id="rId3"/>
          </p:cNvPr>
          <p:cNvPicPr>
            <a:picLocks noChangeAspect="1"/>
          </p:cNvPicPr>
          <p:nvPr/>
        </p:nvPicPr>
        <p:blipFill rotWithShape="1">
          <a:blip r:embed="rId4"/>
          <a:srcRect l="1755" r="2244"/>
          <a:stretch/>
        </p:blipFill>
        <p:spPr>
          <a:xfrm>
            <a:off x="1797792" y="1364702"/>
            <a:ext cx="5548416" cy="4114800"/>
          </a:xfrm>
          <a:prstGeom prst="rect">
            <a:avLst/>
          </a:prstGeom>
        </p:spPr>
      </p:pic>
      <p:sp>
        <p:nvSpPr>
          <p:cNvPr id="6" name="Rectangle 5"/>
          <p:cNvSpPr/>
          <p:nvPr/>
        </p:nvSpPr>
        <p:spPr>
          <a:xfrm>
            <a:off x="1986452" y="5583751"/>
            <a:ext cx="5453737" cy="261610"/>
          </a:xfrm>
          <a:prstGeom prst="rect">
            <a:avLst/>
          </a:prstGeom>
        </p:spPr>
        <p:txBody>
          <a:bodyPr wrap="none">
            <a:spAutoFit/>
          </a:bodyPr>
          <a:lstStyle/>
          <a:p>
            <a:r>
              <a:rPr lang="en-US" sz="1100" dirty="0">
                <a:hlinkClick r:id="rId3"/>
              </a:rPr>
              <a:t>https://connectmodules.dec-sped.org/connect-modules/resources/videos/video-1-13/</a:t>
            </a:r>
            <a:r>
              <a:rPr lang="en-US" sz="1100" dirty="0"/>
              <a:t> </a:t>
            </a:r>
          </a:p>
        </p:txBody>
      </p:sp>
    </p:spTree>
    <p:extLst>
      <p:ext uri="{BB962C8B-B14F-4D97-AF65-F5344CB8AC3E}">
        <p14:creationId xmlns:p14="http://schemas.microsoft.com/office/powerpoint/2010/main" val="273261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a:t>
            </a:r>
            <a:endParaRPr dirty="0"/>
          </a:p>
        </p:txBody>
      </p:sp>
      <p:sp>
        <p:nvSpPr>
          <p:cNvPr id="281" name="Google Shape;281;p33"/>
          <p:cNvSpPr txBox="1">
            <a:spLocks noGrp="1"/>
          </p:cNvSpPr>
          <p:nvPr>
            <p:ph idx="1"/>
          </p:nvPr>
        </p:nvSpPr>
        <p:spPr>
          <a:xfrm>
            <a:off x="628650" y="1460500"/>
            <a:ext cx="7886700" cy="47164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000"/>
              <a:buNone/>
            </a:pPr>
            <a:r>
              <a:rPr lang="en-US" sz="2000" u="sng" dirty="0">
                <a:solidFill>
                  <a:schemeClr val="hlink"/>
                </a:solidFill>
                <a:hlinkClick r:id="rId3"/>
              </a:rPr>
              <a:t>Video 1.17: Routine in a program – playing red light green light | Connect Modules (dec-sped.org)</a:t>
            </a:r>
            <a:endParaRPr sz="2000" dirty="0"/>
          </a:p>
          <a:p>
            <a:pPr marL="0" indent="0">
              <a:lnSpc>
                <a:spcPct val="150000"/>
              </a:lnSpc>
              <a:buClr>
                <a:schemeClr val="dk1"/>
              </a:buClr>
              <a:buSzPts val="2800"/>
              <a:buNone/>
            </a:pPr>
            <a:r>
              <a:rPr lang="en-US" dirty="0"/>
              <a:t>Watch the video on the next slide before discussing the following questions; </a:t>
            </a:r>
          </a:p>
          <a:p>
            <a:pPr marL="228600" lvl="0" indent="-228600" algn="l" rtl="0">
              <a:lnSpc>
                <a:spcPct val="150000"/>
              </a:lnSpc>
              <a:spcBef>
                <a:spcPts val="1000"/>
              </a:spcBef>
              <a:spcAft>
                <a:spcPts val="0"/>
              </a:spcAft>
              <a:buClr>
                <a:schemeClr val="dk1"/>
              </a:buClr>
              <a:buSzPts val="2800"/>
              <a:buChar char="•"/>
            </a:pPr>
            <a:r>
              <a:rPr lang="en-US" dirty="0"/>
              <a:t>How did these teachers bring in child preferences, peer support, and use environmental arrangements to support participation and learning?</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85" y="133898"/>
            <a:ext cx="7866764" cy="1325563"/>
          </a:xfrm>
        </p:spPr>
        <p:txBody>
          <a:bodyPr>
            <a:normAutofit/>
          </a:bodyPr>
          <a:lstStyle/>
          <a:p>
            <a:pPr algn="ctr"/>
            <a:r>
              <a:rPr lang="en-US" sz="3600" dirty="0">
                <a:hlinkClick r:id="rId3"/>
              </a:rPr>
              <a:t>Video: Playing Red Light Green Light</a:t>
            </a:r>
            <a:endParaRPr lang="en-US" sz="3600" dirty="0"/>
          </a:p>
        </p:txBody>
      </p:sp>
      <p:pic>
        <p:nvPicPr>
          <p:cNvPr id="5" name="Picture 4">
            <a:hlinkClick r:id="rId3"/>
          </p:cNvPr>
          <p:cNvPicPr>
            <a:picLocks noChangeAspect="1"/>
          </p:cNvPicPr>
          <p:nvPr/>
        </p:nvPicPr>
        <p:blipFill>
          <a:blip r:embed="rId4"/>
          <a:stretch>
            <a:fillRect/>
          </a:stretch>
        </p:blipFill>
        <p:spPr>
          <a:xfrm>
            <a:off x="1544639" y="1148746"/>
            <a:ext cx="6074655" cy="4354559"/>
          </a:xfrm>
          <a:prstGeom prst="rect">
            <a:avLst/>
          </a:prstGeom>
        </p:spPr>
      </p:pic>
      <p:sp>
        <p:nvSpPr>
          <p:cNvPr id="6" name="Rectangle 5"/>
          <p:cNvSpPr/>
          <p:nvPr/>
        </p:nvSpPr>
        <p:spPr>
          <a:xfrm>
            <a:off x="2047175" y="5578449"/>
            <a:ext cx="5453737" cy="261610"/>
          </a:xfrm>
          <a:prstGeom prst="rect">
            <a:avLst/>
          </a:prstGeom>
        </p:spPr>
        <p:txBody>
          <a:bodyPr wrap="none">
            <a:spAutoFit/>
          </a:bodyPr>
          <a:lstStyle/>
          <a:p>
            <a:r>
              <a:rPr lang="en-US" sz="1100" dirty="0">
                <a:hlinkClick r:id="rId3"/>
              </a:rPr>
              <a:t>https://connectmodules.dec-sped.org/connect-modules/resources/videos/video-1-17/</a:t>
            </a:r>
            <a:r>
              <a:rPr lang="en-US" sz="1100" dirty="0"/>
              <a:t> </a:t>
            </a:r>
          </a:p>
        </p:txBody>
      </p:sp>
    </p:spTree>
    <p:extLst>
      <p:ext uri="{BB962C8B-B14F-4D97-AF65-F5344CB8AC3E}">
        <p14:creationId xmlns:p14="http://schemas.microsoft.com/office/powerpoint/2010/main" val="297119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Objectives</a:t>
            </a:r>
            <a:endParaRPr dirty="0"/>
          </a:p>
        </p:txBody>
      </p:sp>
      <p:sp>
        <p:nvSpPr>
          <p:cNvPr id="77" name="Google Shape;77;p3"/>
          <p:cNvSpPr txBox="1">
            <a:spLocks noGrp="1"/>
          </p:cNvSpPr>
          <p:nvPr>
            <p:ph idx="1"/>
          </p:nvPr>
        </p:nvSpPr>
        <p:spPr>
          <a:xfrm>
            <a:off x="628650" y="1387011"/>
            <a:ext cx="7886700" cy="4789952"/>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400"/>
              <a:buChar char="•"/>
            </a:pPr>
            <a:r>
              <a:rPr lang="en-US" sz="2400" dirty="0"/>
              <a:t>Describe an ongoing and flexible planning process to support interactions, interventions, and instruction addressing developmental domains designed to meet the needs of each child and family.</a:t>
            </a:r>
            <a:endParaRPr dirty="0"/>
          </a:p>
          <a:p>
            <a:pPr marL="228600" lvl="0" indent="-228600" algn="l" rtl="0">
              <a:lnSpc>
                <a:spcPct val="150000"/>
              </a:lnSpc>
              <a:spcBef>
                <a:spcPts val="1000"/>
              </a:spcBef>
              <a:spcAft>
                <a:spcPts val="0"/>
              </a:spcAft>
              <a:buClr>
                <a:schemeClr val="dk1"/>
              </a:buClr>
              <a:buSzPts val="2400"/>
              <a:buChar char="•"/>
            </a:pPr>
            <a:r>
              <a:rPr lang="en-US" sz="2400" dirty="0"/>
              <a:t>Describe the use of embedded instruction, environmental arrangements,</a:t>
            </a:r>
            <a:r>
              <a:rPr lang="en-US" sz="2400" b="1" dirty="0"/>
              <a:t> </a:t>
            </a:r>
            <a:r>
              <a:rPr lang="en-US" sz="2400" dirty="0"/>
              <a:t>and appropriate materials addressing developmental domains designed to meet the needs of each child and family.</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References and Resources</a:t>
            </a:r>
            <a:endParaRPr dirty="0"/>
          </a:p>
        </p:txBody>
      </p:sp>
      <p:sp>
        <p:nvSpPr>
          <p:cNvPr id="288" name="Google Shape;288;p34"/>
          <p:cNvSpPr txBox="1">
            <a:spLocks noGrp="1"/>
          </p:cNvSpPr>
          <p:nvPr>
            <p:ph idx="1"/>
          </p:nvPr>
        </p:nvSpPr>
        <p:spPr>
          <a:xfrm>
            <a:off x="628650" y="1438382"/>
            <a:ext cx="7886700" cy="473858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000"/>
              <a:buChar char="•"/>
            </a:pPr>
            <a:r>
              <a:rPr lang="en-US" sz="2000" dirty="0" err="1"/>
              <a:t>Sandall</a:t>
            </a:r>
            <a:r>
              <a:rPr lang="en-US" sz="2000" dirty="0"/>
              <a:t>, S.R., Schwartz, I.S., Joseph, G.E., </a:t>
            </a:r>
            <a:r>
              <a:rPr lang="en-US" sz="2000" dirty="0" err="1"/>
              <a:t>Gavreau</a:t>
            </a:r>
            <a:r>
              <a:rPr lang="en-US" sz="2000" dirty="0"/>
              <a:t> (2019): Building Blocks for Teaching Preschoolers with Special Needs, 3</a:t>
            </a:r>
            <a:r>
              <a:rPr lang="en-US" sz="2000" baseline="30000" dirty="0"/>
              <a:t>rd</a:t>
            </a:r>
            <a:r>
              <a:rPr lang="en-US" sz="2000" dirty="0"/>
              <a:t> Edition, Brooks</a:t>
            </a:r>
            <a:endParaRPr dirty="0"/>
          </a:p>
          <a:p>
            <a:pPr marL="228600" lvl="0" indent="-228600" algn="l" rtl="0">
              <a:lnSpc>
                <a:spcPct val="150000"/>
              </a:lnSpc>
              <a:spcBef>
                <a:spcPts val="1000"/>
              </a:spcBef>
              <a:spcAft>
                <a:spcPts val="0"/>
              </a:spcAft>
              <a:buClr>
                <a:schemeClr val="dk1"/>
              </a:buClr>
              <a:buSzPts val="2000"/>
              <a:buChar char="•"/>
            </a:pPr>
            <a:r>
              <a:rPr lang="en-US" sz="2000" u="sng" dirty="0">
                <a:solidFill>
                  <a:schemeClr val="hlink"/>
                </a:solidFill>
                <a:hlinkClick r:id="rId3"/>
              </a:rPr>
              <a:t>Connect Modules and the Division for Early Childhood (DEC)</a:t>
            </a:r>
            <a:endParaRPr sz="2000" dirty="0"/>
          </a:p>
          <a:p>
            <a:pPr marL="228600" lvl="0" indent="-228600" algn="l" rtl="0">
              <a:lnSpc>
                <a:spcPct val="150000"/>
              </a:lnSpc>
              <a:spcBef>
                <a:spcPts val="1000"/>
              </a:spcBef>
              <a:spcAft>
                <a:spcPts val="0"/>
              </a:spcAft>
              <a:buClr>
                <a:schemeClr val="dk1"/>
              </a:buClr>
              <a:buSzPts val="2000"/>
              <a:buChar char="•"/>
            </a:pPr>
            <a:r>
              <a:rPr lang="en-US" sz="2000" u="sng" dirty="0">
                <a:solidFill>
                  <a:schemeClr val="hlink"/>
                </a:solidFill>
                <a:hlinkClick r:id="rId4"/>
              </a:rPr>
              <a:t>The National Center on Quality Teaching and Learning: Highly Individualized Teaching and Learning</a:t>
            </a:r>
            <a:endParaRPr sz="2000" dirty="0"/>
          </a:p>
          <a:p>
            <a:pPr marL="228600" lvl="0" indent="-228600" algn="l" rtl="0">
              <a:lnSpc>
                <a:spcPct val="150000"/>
              </a:lnSpc>
              <a:spcBef>
                <a:spcPts val="1000"/>
              </a:spcBef>
              <a:spcAft>
                <a:spcPts val="0"/>
              </a:spcAft>
              <a:buClr>
                <a:schemeClr val="dk1"/>
              </a:buClr>
              <a:buSzPts val="2000"/>
              <a:buChar char="•"/>
            </a:pPr>
            <a:r>
              <a:rPr lang="en-US" sz="2000" u="sng" dirty="0">
                <a:solidFill>
                  <a:schemeClr val="hlink"/>
                </a:solidFill>
                <a:hlinkClick r:id="rId5"/>
              </a:rPr>
              <a:t>Activity Matrix for Young Children with Disabilities (odu.edu)</a:t>
            </a:r>
            <a:endParaRPr sz="2000" dirty="0"/>
          </a:p>
          <a:p>
            <a:pPr marL="0" lvl="0" indent="0" algn="l" rtl="0">
              <a:lnSpc>
                <a:spcPct val="150000"/>
              </a:lnSpc>
              <a:spcBef>
                <a:spcPts val="1000"/>
              </a:spcBef>
              <a:spcAft>
                <a:spcPts val="0"/>
              </a:spcAft>
              <a:buClr>
                <a:schemeClr val="dk1"/>
              </a:buClr>
              <a:buSzPts val="2000"/>
              <a:buNone/>
            </a:pPr>
            <a:endParaRP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9;p34">
            <a:extLst>
              <a:ext uri="{FF2B5EF4-FFF2-40B4-BE49-F238E27FC236}">
                <a16:creationId xmlns:a16="http://schemas.microsoft.com/office/drawing/2014/main" id="{79343736-E84E-43BA-9DA4-AC2F91427D3B}"/>
              </a:ext>
            </a:extLst>
          </p:cNvPr>
          <p:cNvSpPr txBox="1">
            <a:spLocks/>
          </p:cNvSpPr>
          <p:nvPr/>
        </p:nvSpPr>
        <p:spPr>
          <a:xfrm>
            <a:off x="628650" y="428921"/>
            <a:ext cx="78867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spcBef>
                <a:spcPts val="0"/>
              </a:spcBef>
              <a:buClr>
                <a:schemeClr val="dk1"/>
              </a:buClr>
              <a:buSzPts val="3600"/>
              <a:buFont typeface="Calibri"/>
              <a:buNone/>
            </a:pPr>
            <a:r>
              <a:rPr lang="en-US" sz="3600" dirty="0">
                <a:latin typeface="Calibri" panose="020F0502020204030204" pitchFamily="34" charset="0"/>
                <a:cs typeface="Calibri" panose="020F0502020204030204" pitchFamily="34" charset="0"/>
              </a:rPr>
              <a:t>Disclaimer</a:t>
            </a:r>
            <a:endParaRPr lang="en-US" dirty="0"/>
          </a:p>
        </p:txBody>
      </p:sp>
    </p:spTree>
    <p:extLst>
      <p:ext uri="{BB962C8B-B14F-4D97-AF65-F5344CB8AC3E}">
        <p14:creationId xmlns:p14="http://schemas.microsoft.com/office/powerpoint/2010/main" val="32160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Objectives, continued</a:t>
            </a:r>
            <a:endParaRPr dirty="0"/>
          </a:p>
        </p:txBody>
      </p:sp>
      <p:sp>
        <p:nvSpPr>
          <p:cNvPr id="83" name="Google Shape;83;p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Describe examples of adaptations to use to support interactions, interventions, and instruction addressing developmental domains to meet the needs of each child and their family</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Planning for Interaction and Learning for Children With Delays/Disabilities</a:t>
            </a:r>
            <a:endParaRPr dirty="0"/>
          </a:p>
        </p:txBody>
      </p:sp>
      <p:sp>
        <p:nvSpPr>
          <p:cNvPr id="90" name="Google Shape;90;p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Individual child goals and general classroom curriculum are intentionally fused</a:t>
            </a:r>
            <a:endParaRPr dirty="0"/>
          </a:p>
          <a:p>
            <a:pPr marL="228600" lvl="0" indent="-228600" algn="l" rtl="0">
              <a:lnSpc>
                <a:spcPct val="150000"/>
              </a:lnSpc>
              <a:spcBef>
                <a:spcPts val="1000"/>
              </a:spcBef>
              <a:spcAft>
                <a:spcPts val="0"/>
              </a:spcAft>
              <a:buClr>
                <a:schemeClr val="dk1"/>
              </a:buClr>
              <a:buSzPts val="2800"/>
              <a:buChar char="•"/>
            </a:pPr>
            <a:r>
              <a:rPr lang="en-US" dirty="0"/>
              <a:t>What changes are needed in the preschool environment and curriculum to ensure full participation?</a:t>
            </a:r>
            <a:endParaRPr dirty="0"/>
          </a:p>
          <a:p>
            <a:pPr marL="228600" lvl="0" indent="-228600" algn="l" rtl="0">
              <a:lnSpc>
                <a:spcPct val="150000"/>
              </a:lnSpc>
              <a:spcBef>
                <a:spcPts val="1000"/>
              </a:spcBef>
              <a:spcAft>
                <a:spcPts val="0"/>
              </a:spcAft>
              <a:buClr>
                <a:schemeClr val="dk1"/>
              </a:buClr>
              <a:buSzPts val="2800"/>
              <a:buChar char="•"/>
            </a:pPr>
            <a:r>
              <a:rPr lang="en-US" dirty="0"/>
              <a:t>How will progress be meaningfully monitored?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Individualized Planning</a:t>
            </a:r>
            <a:endParaRPr dirty="0"/>
          </a:p>
        </p:txBody>
      </p:sp>
      <p:sp>
        <p:nvSpPr>
          <p:cNvPr id="97" name="Google Shape;97;p6"/>
          <p:cNvSpPr txBox="1">
            <a:spLocks noGrp="1"/>
          </p:cNvSpPr>
          <p:nvPr>
            <p:ph idx="1"/>
          </p:nvPr>
        </p:nvSpPr>
        <p:spPr>
          <a:xfrm>
            <a:off x="628650" y="1422400"/>
            <a:ext cx="7886700" cy="4754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ct val="100000"/>
              <a:buNone/>
            </a:pPr>
            <a:r>
              <a:rPr lang="en-US" dirty="0"/>
              <a:t>Ensures that the child’s learning environment and experiences are:</a:t>
            </a:r>
            <a:endParaRPr dirty="0"/>
          </a:p>
          <a:p>
            <a:pPr marL="228600" lvl="0" indent="-228600" algn="l" rtl="0">
              <a:lnSpc>
                <a:spcPct val="150000"/>
              </a:lnSpc>
              <a:spcBef>
                <a:spcPts val="1000"/>
              </a:spcBef>
              <a:spcAft>
                <a:spcPts val="0"/>
              </a:spcAft>
              <a:buClr>
                <a:schemeClr val="dk1"/>
              </a:buClr>
              <a:buSzPct val="100000"/>
              <a:buChar char="•"/>
            </a:pPr>
            <a:r>
              <a:rPr lang="en-US" dirty="0"/>
              <a:t>Safe</a:t>
            </a:r>
            <a:endParaRPr dirty="0"/>
          </a:p>
          <a:p>
            <a:pPr marL="228600" lvl="0" indent="-228600" algn="l" rtl="0">
              <a:lnSpc>
                <a:spcPct val="150000"/>
              </a:lnSpc>
              <a:spcBef>
                <a:spcPts val="1000"/>
              </a:spcBef>
              <a:spcAft>
                <a:spcPts val="0"/>
              </a:spcAft>
              <a:buClr>
                <a:schemeClr val="dk1"/>
              </a:buClr>
              <a:buSzPct val="100000"/>
              <a:buChar char="•"/>
            </a:pPr>
            <a:r>
              <a:rPr lang="en-US" dirty="0"/>
              <a:t>Engaging</a:t>
            </a:r>
            <a:endParaRPr dirty="0"/>
          </a:p>
          <a:p>
            <a:pPr marL="228600" lvl="0" indent="-228600" algn="l" rtl="0">
              <a:lnSpc>
                <a:spcPct val="150000"/>
              </a:lnSpc>
              <a:spcBef>
                <a:spcPts val="1000"/>
              </a:spcBef>
              <a:spcAft>
                <a:spcPts val="0"/>
              </a:spcAft>
              <a:buClr>
                <a:schemeClr val="dk1"/>
              </a:buClr>
              <a:buSzPct val="100000"/>
              <a:buChar char="•"/>
            </a:pPr>
            <a:r>
              <a:rPr lang="en-US" dirty="0"/>
              <a:t>Culturally and linguistically relevant</a:t>
            </a:r>
            <a:endParaRPr dirty="0"/>
          </a:p>
          <a:p>
            <a:pPr marL="228600" lvl="0" indent="-228600" algn="l" rtl="0">
              <a:lnSpc>
                <a:spcPct val="150000"/>
              </a:lnSpc>
              <a:spcBef>
                <a:spcPts val="1000"/>
              </a:spcBef>
              <a:spcAft>
                <a:spcPts val="0"/>
              </a:spcAft>
              <a:buClr>
                <a:schemeClr val="dk1"/>
              </a:buClr>
              <a:buSzPct val="100000"/>
              <a:buChar char="•"/>
            </a:pPr>
            <a:r>
              <a:rPr lang="en-US" dirty="0"/>
              <a:t>Inclusive of a wide range of learning opportunities</a:t>
            </a:r>
            <a:endParaRPr dirty="0"/>
          </a:p>
          <a:p>
            <a:pPr marL="228600" lvl="0" indent="-228600" algn="l" rtl="0">
              <a:lnSpc>
                <a:spcPct val="150000"/>
              </a:lnSpc>
              <a:spcBef>
                <a:spcPts val="1000"/>
              </a:spcBef>
              <a:spcAft>
                <a:spcPts val="0"/>
              </a:spcAft>
              <a:buClr>
                <a:schemeClr val="dk1"/>
              </a:buClr>
              <a:buSzPct val="100000"/>
              <a:buChar char="•"/>
            </a:pPr>
            <a:r>
              <a:rPr lang="en-US" dirty="0"/>
              <a:t>Supported by families</a:t>
            </a:r>
            <a:endParaRPr dirty="0"/>
          </a:p>
          <a:p>
            <a:pPr marL="0" lvl="0" indent="0"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Embedded Learning Opportunities</a:t>
            </a:r>
            <a:endParaRPr dirty="0"/>
          </a:p>
        </p:txBody>
      </p:sp>
      <p:sp>
        <p:nvSpPr>
          <p:cNvPr id="104" name="Google Shape;104;p7"/>
          <p:cNvSpPr txBox="1">
            <a:spLocks noGrp="1"/>
          </p:cNvSpPr>
          <p:nvPr>
            <p:ph idx="1"/>
          </p:nvPr>
        </p:nvSpPr>
        <p:spPr>
          <a:xfrm>
            <a:off x="628650" y="1435100"/>
            <a:ext cx="7886700" cy="47418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Short, intentional teaching episodes focused on child objectives and embedded into planned activities and routines in school or with family</a:t>
            </a:r>
            <a:endParaRPr dirty="0"/>
          </a:p>
          <a:p>
            <a:pPr marL="228600" lvl="0" indent="-228600" algn="l" rtl="0">
              <a:lnSpc>
                <a:spcPct val="150000"/>
              </a:lnSpc>
              <a:spcBef>
                <a:spcPts val="1000"/>
              </a:spcBef>
              <a:spcAft>
                <a:spcPts val="0"/>
              </a:spcAft>
              <a:buClr>
                <a:schemeClr val="dk1"/>
              </a:buClr>
              <a:buSzPts val="2800"/>
              <a:buChar char="•"/>
            </a:pPr>
            <a:r>
              <a:rPr lang="en-US" dirty="0"/>
              <a:t>Do not require big changes to classroom</a:t>
            </a:r>
            <a:endParaRPr dirty="0"/>
          </a:p>
          <a:p>
            <a:pPr marL="228600" lvl="0" indent="-228600" algn="l" rtl="0">
              <a:lnSpc>
                <a:spcPct val="150000"/>
              </a:lnSpc>
              <a:spcBef>
                <a:spcPts val="1000"/>
              </a:spcBef>
              <a:spcAft>
                <a:spcPts val="0"/>
              </a:spcAft>
              <a:buClr>
                <a:schemeClr val="dk1"/>
              </a:buClr>
              <a:buSzPts val="2800"/>
              <a:buChar char="•"/>
            </a:pPr>
            <a:r>
              <a:rPr lang="en-US" dirty="0"/>
              <a:t>Take advantage of child interests</a:t>
            </a:r>
            <a:endParaRPr dirty="0"/>
          </a:p>
          <a:p>
            <a:pPr marL="228600" lvl="0" indent="-228600" algn="l" rtl="0">
              <a:lnSpc>
                <a:spcPct val="150000"/>
              </a:lnSpc>
              <a:spcBef>
                <a:spcPts val="1000"/>
              </a:spcBef>
              <a:spcAft>
                <a:spcPts val="0"/>
              </a:spcAft>
              <a:buClr>
                <a:schemeClr val="dk1"/>
              </a:buClr>
              <a:buSzPts val="2800"/>
              <a:buChar char="•"/>
            </a:pPr>
            <a:r>
              <a:rPr lang="en-US" dirty="0"/>
              <a:t>Offers an opportunity to practice new skills across a variety of social contexts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Embedded Learning Opportunities: </a:t>
            </a:r>
            <a:br>
              <a:rPr lang="en-US" sz="3600" dirty="0"/>
            </a:br>
            <a:r>
              <a:rPr lang="en-US" sz="3600" dirty="0"/>
              <a:t>The Basic Steps</a:t>
            </a:r>
            <a:endParaRPr dirty="0"/>
          </a:p>
        </p:txBody>
      </p:sp>
      <p:sp>
        <p:nvSpPr>
          <p:cNvPr id="111" name="Google Shape;111;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Operationalize the learning objective</a:t>
            </a:r>
            <a:endParaRPr dirty="0"/>
          </a:p>
          <a:p>
            <a:pPr marL="228600" lvl="0" indent="-228600" algn="l" rtl="0">
              <a:lnSpc>
                <a:spcPct val="90000"/>
              </a:lnSpc>
              <a:spcBef>
                <a:spcPts val="1000"/>
              </a:spcBef>
              <a:spcAft>
                <a:spcPts val="0"/>
              </a:spcAft>
              <a:buClr>
                <a:schemeClr val="dk1"/>
              </a:buClr>
              <a:buSzPts val="2800"/>
              <a:buChar char="•"/>
            </a:pPr>
            <a:r>
              <a:rPr lang="en-US" dirty="0"/>
              <a:t>Gather baseline data</a:t>
            </a:r>
            <a:endParaRPr dirty="0"/>
          </a:p>
          <a:p>
            <a:pPr marL="228600" lvl="0" indent="-228600" algn="l" rtl="0">
              <a:lnSpc>
                <a:spcPct val="90000"/>
              </a:lnSpc>
              <a:spcBef>
                <a:spcPts val="1000"/>
              </a:spcBef>
              <a:spcAft>
                <a:spcPts val="0"/>
              </a:spcAft>
              <a:buClr>
                <a:schemeClr val="dk1"/>
              </a:buClr>
              <a:buSzPts val="2800"/>
              <a:buChar char="•"/>
            </a:pPr>
            <a:r>
              <a:rPr lang="en-US" dirty="0"/>
              <a:t>Create a simple </a:t>
            </a:r>
            <a:r>
              <a:rPr lang="en-US" u="sng" dirty="0">
                <a:solidFill>
                  <a:schemeClr val="hlink"/>
                </a:solidFill>
                <a:hlinkClick r:id="rId3"/>
              </a:rPr>
              <a:t>activity matrix </a:t>
            </a:r>
            <a:r>
              <a:rPr lang="en-US" dirty="0"/>
              <a:t>to choose an activity </a:t>
            </a:r>
            <a:endParaRPr dirty="0"/>
          </a:p>
          <a:p>
            <a:pPr marL="228600" lvl="0" indent="-228600" algn="l" rtl="0">
              <a:lnSpc>
                <a:spcPct val="90000"/>
              </a:lnSpc>
              <a:spcBef>
                <a:spcPts val="1000"/>
              </a:spcBef>
              <a:spcAft>
                <a:spcPts val="0"/>
              </a:spcAft>
              <a:buClr>
                <a:schemeClr val="dk1"/>
              </a:buClr>
              <a:buSzPts val="2800"/>
              <a:buChar char="•"/>
            </a:pPr>
            <a:r>
              <a:rPr lang="en-US" dirty="0"/>
              <a:t>Design the instructional interaction and write it on a planning form</a:t>
            </a:r>
            <a:endParaRPr dirty="0"/>
          </a:p>
          <a:p>
            <a:pPr marL="228600" lvl="0" indent="-228600" algn="l" rtl="0">
              <a:lnSpc>
                <a:spcPct val="90000"/>
              </a:lnSpc>
              <a:spcBef>
                <a:spcPts val="1000"/>
              </a:spcBef>
              <a:spcAft>
                <a:spcPts val="0"/>
              </a:spcAft>
              <a:buClr>
                <a:schemeClr val="dk1"/>
              </a:buClr>
              <a:buSzPts val="2800"/>
              <a:buChar char="•"/>
            </a:pPr>
            <a:r>
              <a:rPr lang="en-US" dirty="0"/>
              <a:t>Implement as planned providing clear instructions, </a:t>
            </a:r>
            <a:r>
              <a:rPr lang="en-US" b="1" dirty="0"/>
              <a:t>let the child respond</a:t>
            </a:r>
            <a:r>
              <a:rPr lang="en-US" dirty="0"/>
              <a:t>, provide feedback</a:t>
            </a:r>
            <a:endParaRPr dirty="0"/>
          </a:p>
          <a:p>
            <a:pPr marL="228600" lvl="0" indent="-228600" algn="l" rtl="0">
              <a:lnSpc>
                <a:spcPct val="90000"/>
              </a:lnSpc>
              <a:spcBef>
                <a:spcPts val="1000"/>
              </a:spcBef>
              <a:spcAft>
                <a:spcPts val="0"/>
              </a:spcAft>
              <a:buClr>
                <a:schemeClr val="dk1"/>
              </a:buClr>
              <a:buSzPts val="2800"/>
              <a:buChar char="•"/>
            </a:pPr>
            <a:r>
              <a:rPr lang="en-US" dirty="0"/>
              <a:t>Record responses/opportunities</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2536</Words>
  <Application>Microsoft Office PowerPoint</Application>
  <PresentationFormat>On-screen Show (4:3)</PresentationFormat>
  <Paragraphs>262</Paragraphs>
  <Slides>41</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2_Office Theme</vt:lpstr>
      <vt:lpstr>Using Responsive and Reciprocal Interactions, Interventions, and Instruction</vt:lpstr>
      <vt:lpstr>Standard 6</vt:lpstr>
      <vt:lpstr>Component 6.3</vt:lpstr>
      <vt:lpstr>Objectives</vt:lpstr>
      <vt:lpstr>Objectives, continued</vt:lpstr>
      <vt:lpstr>Planning for Interaction and Learning for Children With Delays/Disabilities</vt:lpstr>
      <vt:lpstr>Individualized Planning</vt:lpstr>
      <vt:lpstr>Embedded Learning Opportunities</vt:lpstr>
      <vt:lpstr>Embedded Learning Opportunities:  The Basic Steps</vt:lpstr>
      <vt:lpstr>Embedding Instruction in a Preschool Setting</vt:lpstr>
      <vt:lpstr>Embedding Instruction in a Preschool Setting</vt:lpstr>
      <vt:lpstr>Embedding Instruction/Intervention Into Family Routines</vt:lpstr>
      <vt:lpstr>Video: Blake’s Story</vt:lpstr>
      <vt:lpstr>Planning: Determining Need for Specific Curriculum Modifications in Early Care Settings</vt:lpstr>
      <vt:lpstr>Environmental Supports</vt:lpstr>
      <vt:lpstr>Environmental Supports  Maximize Access to Activities/Materials Based on Individual Needs</vt:lpstr>
      <vt:lpstr>Inclusive Learning Environments:</vt:lpstr>
      <vt:lpstr>Strategies for Environmental Support</vt:lpstr>
      <vt:lpstr>Strategies for Environmental Support</vt:lpstr>
      <vt:lpstr>Strategies for Environmental Support</vt:lpstr>
      <vt:lpstr>Activity</vt:lpstr>
      <vt:lpstr>Activity</vt:lpstr>
      <vt:lpstr>Planning for the Use of Assistive Technology (AT)</vt:lpstr>
      <vt:lpstr>Levels of Assistive Technology</vt:lpstr>
      <vt:lpstr>Adaptive Equipment and Assistive Technology</vt:lpstr>
      <vt:lpstr>Materials Adaptation</vt:lpstr>
      <vt:lpstr>Activity Simplification</vt:lpstr>
      <vt:lpstr>Individual Interests</vt:lpstr>
      <vt:lpstr>Adult Support Strategies</vt:lpstr>
      <vt:lpstr>Peer Support</vt:lpstr>
      <vt:lpstr>Embedding Peer Interaction Into Every Part of the Day</vt:lpstr>
      <vt:lpstr>Select Supportive Peers When Planning Instruction/Intervention</vt:lpstr>
      <vt:lpstr>Peer Partners</vt:lpstr>
      <vt:lpstr>Peer Support at Preschool</vt:lpstr>
      <vt:lpstr>Video: Water Play </vt:lpstr>
      <vt:lpstr>Sibling Support</vt:lpstr>
      <vt:lpstr>Video: Sibling Support</vt:lpstr>
      <vt:lpstr>Activity</vt:lpstr>
      <vt:lpstr>Video: Playing Red Light Green Light</vt:lpstr>
      <vt:lpstr>References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Responsive and Reciprocal Interactions, Interventions, and Instruction</dc:title>
  <dc:creator>Killmeyer,Susan</dc:creator>
  <cp:lastModifiedBy>Darla Gundler</cp:lastModifiedBy>
  <cp:revision>22</cp:revision>
  <dcterms:created xsi:type="dcterms:W3CDTF">2021-03-15T13:58:23Z</dcterms:created>
  <dcterms:modified xsi:type="dcterms:W3CDTF">2023-09-14T21:42:40Z</dcterms:modified>
</cp:coreProperties>
</file>