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25"/>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74" r:id="rId21"/>
    <p:sldId id="275" r:id="rId22"/>
    <p:sldId id="276" r:id="rId23"/>
    <p:sldId id="278"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gJ+XfcUx8/dLZURu9hy1paiGe5C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777" autoAdjust="0"/>
    <p:restoredTop sz="67795" autoAdjust="0"/>
  </p:normalViewPr>
  <p:slideViewPr>
    <p:cSldViewPr snapToGrid="0">
      <p:cViewPr varScale="1">
        <p:scale>
          <a:sx n="67" d="100"/>
          <a:sy n="67" d="100"/>
        </p:scale>
        <p:origin x="2046" y="60"/>
      </p:cViewPr>
      <p:guideLst>
        <p:guide orient="horz" pos="2160"/>
        <p:guide pos="2880"/>
      </p:guideLst>
    </p:cSldViewPr>
  </p:slideViewPr>
  <p:notesTextViewPr>
    <p:cViewPr>
      <p:scale>
        <a:sx n="1" d="1"/>
        <a:sy n="1" d="1"/>
      </p:scale>
      <p:origin x="0" y="0"/>
    </p:cViewPr>
  </p:notesTextViewPr>
  <p:sorterViewPr>
    <p:cViewPr varScale="1">
      <p:scale>
        <a:sx n="1" d="1"/>
        <a:sy n="1" d="1"/>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file:///C:\Users\mcnulty\Downloads\dunstdempsey2007.pdf"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journals.sagepub.com/doi/10.1177/0271121411426486"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link.springer.com/article/10.1007%2Fs10803-016-2702-z"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evelopingchild.harvard.edu/resources/serve-return-interaction-shapes-brain-circuitry/"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can support discussion around the fact that culture has a lot to do with how parents/caregiver interact with their child – some cultures value a directive teaching style from a very early age, while others are more comfortable with allowing a child to initiate interactions and to choose the objects or activities that they want to focus on.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Discuss that in many cultures around the world, adults are not expected to “play” with children directly.  This does not mean they don’t interact with them!  What kind of interactions may still support rich access to words, meaning, and emerging executive functioning when this is the case?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How might a new diagnosis impact how a parent/caregiver interacts with their child?  Support discussion about how some families may change their parenting style to become more directive as a way of helping their child “catch up” or to remove the diagnosis altogether – and how this can create a barrier to responsive interactions.  Alternatively, at the time of new diagnosis, some parents may withdraw from their child, and possibly show signs of depression – how might this influence the way they interact with their child?  </a:t>
            </a:r>
            <a:endParaRPr dirty="0"/>
          </a:p>
          <a:p>
            <a:pPr marL="0" lvl="0" indent="0" algn="l" rtl="0">
              <a:spcBef>
                <a:spcPts val="0"/>
              </a:spcBef>
              <a:spcAft>
                <a:spcPts val="0"/>
              </a:spcAft>
              <a:buNone/>
            </a:pPr>
            <a:endParaRPr dirty="0"/>
          </a:p>
        </p:txBody>
      </p:sp>
      <p:sp>
        <p:nvSpPr>
          <p:cNvPr id="114" name="Google Shape;11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1" indent="0" algn="l" rtl="0">
              <a:spcBef>
                <a:spcPts val="0"/>
              </a:spcBef>
              <a:spcAft>
                <a:spcPts val="0"/>
              </a:spcAft>
              <a:buNone/>
            </a:pPr>
            <a:r>
              <a:rPr lang="en-US"/>
              <a:t>Children with disabilities may use subtle communication cues like eye gaze, head turns, body movements that others don’t recognize as bids for inclusion, requests for help, or comments</a:t>
            </a:r>
            <a:endParaRPr/>
          </a:p>
          <a:p>
            <a:pPr marL="457200" lvl="1" indent="0" algn="l" rtl="0">
              <a:spcBef>
                <a:spcPts val="0"/>
              </a:spcBef>
              <a:spcAft>
                <a:spcPts val="0"/>
              </a:spcAft>
              <a:buNone/>
            </a:pPr>
            <a:r>
              <a:rPr lang="en-US"/>
              <a:t>Need adaptations and accommodations to ensure that they are at eye level and in close proximity to parents, caregivers, and peers</a:t>
            </a:r>
            <a:endParaRPr/>
          </a:p>
          <a:p>
            <a:pPr marL="457200" lvl="1" indent="0" algn="l" rtl="0">
              <a:spcBef>
                <a:spcPts val="0"/>
              </a:spcBef>
              <a:spcAft>
                <a:spcPts val="0"/>
              </a:spcAft>
              <a:buNone/>
            </a:pPr>
            <a:r>
              <a:rPr lang="en-US"/>
              <a:t>May require assistive technology/AAC to ensure that adults and peers know what they are thinking about through the use of social communication supports</a:t>
            </a:r>
            <a:endParaRPr/>
          </a:p>
          <a:p>
            <a:pPr marL="0" lvl="0" indent="0" algn="l" rtl="0">
              <a:spcBef>
                <a:spcPts val="0"/>
              </a:spcBef>
              <a:spcAft>
                <a:spcPts val="0"/>
              </a:spcAft>
              <a:buNone/>
            </a:pPr>
            <a:endParaRPr/>
          </a:p>
        </p:txBody>
      </p:sp>
      <p:sp>
        <p:nvSpPr>
          <p:cNvPr id="121" name="Google Shape;12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https://ecpcta.org/wp-content/uploads/sites/2810/2021/01/Case-Study-Antonia-Family.Centered.Practice-1.pdf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Support discussion that Antonia’s mother has shared that she has been very tired and overwhelmed – and may be experiencing depression. Research tells us that parental depression is directly linked to developmental delays – and in a bidirectional manner, child developmental delay or disability influences parental mental health  - especially depression.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Positive interactions can be supported by finding out what Antonia’s mother and her family need and supporting her to access those resources in a horizontal and non-directive manner.  With open-mindedness and empathy, team members can brainstorm with Antonia’s family about how to access the support they need, whether it’s access to concrete resources as the family has limited access to resources, access to mental health services, community, and more.  We want to understand as much as we can about how other members of the family interact with Antonia in a positive way – and value those interactions as well as siblings, cousins, aunts and uncles are all important way that positive interactions occur.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By targeting Antonia’s ability to fully participate in everyday family routines and activities, not only will Antonia benefit from the increased numbers of words and interactions with her family, but the family members in turn experience an increase in self efficacy and well-being when they are able to engage in higher levels of responsive interactions. </a:t>
            </a:r>
            <a:endParaRPr dirty="0"/>
          </a:p>
          <a:p>
            <a:pPr marL="0" marR="0" lvl="0" indent="0" algn="l" rtl="0">
              <a:lnSpc>
                <a:spcPct val="100000"/>
              </a:lnSpc>
              <a:spcBef>
                <a:spcPts val="0"/>
              </a:spcBef>
              <a:spcAft>
                <a:spcPts val="0"/>
              </a:spcAft>
              <a:buClr>
                <a:schemeClr val="dk1"/>
              </a:buClr>
              <a:buSzPts val="1200"/>
              <a:buFont typeface="Calibri"/>
              <a:buNone/>
            </a:pPr>
            <a:r>
              <a:rPr lang="en-US" dirty="0"/>
              <a:t>(Kong, N.Y., &amp; Carta, J.J. (2013). Responsive interaction interventions for children with or at risk for developmental delays: a research synthesis. Topics in Early Childhood Special Education, 33, 4-17, doi:10.177/0271121411426486)</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Discuss the different kinds of AT that Antonia might need to stay fully connected in the context of her family’s everyday activities</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28" name="Google Shape;128;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 robust body of evidence tells us that the use of  responsive strategies by parents, caregivers, teachers, and other professionals increase the likelihood that children will engage in joint attention and access rich, language-infused interactions. </a:t>
            </a:r>
            <a:endParaRPr/>
          </a:p>
          <a:p>
            <a:pPr marL="0" lvl="0" indent="0" algn="l" rtl="0">
              <a:spcBef>
                <a:spcPts val="0"/>
              </a:spcBef>
              <a:spcAft>
                <a:spcPts val="0"/>
              </a:spcAft>
              <a:buNone/>
            </a:pPr>
            <a:endParaRPr/>
          </a:p>
          <a:p>
            <a:pPr marL="0" lvl="0" indent="0" algn="l" rtl="0">
              <a:spcBef>
                <a:spcPts val="0"/>
              </a:spcBef>
              <a:spcAft>
                <a:spcPts val="0"/>
              </a:spcAft>
              <a:buNone/>
            </a:pPr>
            <a:r>
              <a:rPr lang="en-US"/>
              <a:t>These strategies permit adults to identify objects and activities that interest the child, and to follow in on their interests to “shower” the child with positive affect, gestures, and words in the context of that interest. </a:t>
            </a:r>
            <a:endParaRPr/>
          </a:p>
          <a:p>
            <a:pPr marL="0" lvl="0" indent="0" algn="l" rtl="0">
              <a:spcBef>
                <a:spcPts val="0"/>
              </a:spcBef>
              <a:spcAft>
                <a:spcPts val="0"/>
              </a:spcAft>
              <a:buNone/>
            </a:pPr>
            <a:endParaRPr/>
          </a:p>
          <a:p>
            <a:pPr marL="0" lvl="0" indent="0" algn="l" rtl="0">
              <a:spcBef>
                <a:spcPts val="0"/>
              </a:spcBef>
              <a:spcAft>
                <a:spcPts val="0"/>
              </a:spcAft>
              <a:buNone/>
            </a:pPr>
            <a:r>
              <a:rPr lang="en-US"/>
              <a:t>By following in on a child’s focus, adults create the chance for the child to use communication to initiate shared attention.</a:t>
            </a:r>
            <a:endParaRPr/>
          </a:p>
        </p:txBody>
      </p:sp>
      <p:sp>
        <p:nvSpPr>
          <p:cNvPr id="142" name="Google Shape;142;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From the Interaction Recommended Practices (Division for Early Childhood [DEC], 2014)</a:t>
            </a:r>
            <a:endParaRPr dirty="0"/>
          </a:p>
        </p:txBody>
      </p:sp>
      <p:sp>
        <p:nvSpPr>
          <p:cNvPr id="149" name="Google Shape;14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Young children with disabilities may have trouble developing relationships with their peers, based on barriers to social communication, physical proximity, difficult-to-read cues, and even teacher attitudes or beliefs about what children with disabilities capacities might look like.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following are strategies that caregivers can use to support positive peer interactions: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Look carefully for (often subtle) initiations directed toward peers</a:t>
            </a:r>
            <a:endParaRPr dirty="0"/>
          </a:p>
          <a:p>
            <a:pPr marL="0" lvl="0" indent="0" algn="l" rtl="0">
              <a:spcBef>
                <a:spcPts val="0"/>
              </a:spcBef>
              <a:spcAft>
                <a:spcPts val="0"/>
              </a:spcAft>
              <a:buNone/>
            </a:pPr>
            <a:r>
              <a:rPr lang="en-US" dirty="0"/>
              <a:t>Support responses towards peers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(make sure to take data on how the child is initiating and responding to bids for social engagement! Acknowledge all bids and use the data to gradually shape social communication over time. It is not beneficial to ignore non-verbal bids for social inclusion on a repeated basis – children will be unnecessarily excluded, and learning does not happen when children are isolated from their peers. Shape verbal language through comments and expansions as needed, prompting as needed without having the consequence of the child losing interest in the interaction).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Scaffold and extend conversations (nonverbal or verbal) with peers</a:t>
            </a:r>
            <a:endParaRPr dirty="0"/>
          </a:p>
          <a:p>
            <a:pPr marL="0" lvl="0" indent="0" algn="l" rtl="0">
              <a:spcBef>
                <a:spcPts val="0"/>
              </a:spcBef>
              <a:spcAft>
                <a:spcPts val="0"/>
              </a:spcAft>
              <a:buNone/>
            </a:pPr>
            <a:r>
              <a:rPr lang="en-US" dirty="0"/>
              <a:t>Foster enjoyment and friendship across activities</a:t>
            </a:r>
            <a:endParaRPr dirty="0"/>
          </a:p>
          <a:p>
            <a:pPr marL="0" lvl="0" indent="0" algn="l" rtl="0">
              <a:spcBef>
                <a:spcPts val="0"/>
              </a:spcBef>
              <a:spcAft>
                <a:spcPts val="0"/>
              </a:spcAft>
              <a:buNone/>
            </a:pPr>
            <a:r>
              <a:rPr lang="en-US" dirty="0"/>
              <a:t>Develop play themes based on children's shared interests</a:t>
            </a:r>
            <a:endParaRPr dirty="0"/>
          </a:p>
          <a:p>
            <a:pPr marL="0" lvl="0" indent="0" algn="l" rtl="0">
              <a:spcBef>
                <a:spcPts val="0"/>
              </a:spcBef>
              <a:spcAft>
                <a:spcPts val="0"/>
              </a:spcAft>
              <a:buNone/>
            </a:pPr>
            <a:r>
              <a:rPr lang="en-US" dirty="0"/>
              <a:t>Acknowledge and interpret (mirror, label) facial expressions, emotions, no-verbal body language and vocalizations/vocalizations toward peers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Meyer, L.E. &amp; Yu, S. (2018). Responsively Supporting Children During Peer Interaction Interventions: Focusing on Friendships, In; Interaction: Enhancing Children’s Access to Responsive Interactions</a:t>
            </a:r>
            <a:endParaRPr dirty="0"/>
          </a:p>
        </p:txBody>
      </p:sp>
      <p:sp>
        <p:nvSpPr>
          <p:cNvPr id="156" name="Google Shape;156;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may want to click on the link and explore the practice tools that support the use of responsive interactions at home and in early care settings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https://ectacenter.org/decrp/topic-interaction.asp#PC_INT4</a:t>
            </a:r>
            <a:endParaRPr dirty="0"/>
          </a:p>
        </p:txBody>
      </p:sp>
      <p:sp>
        <p:nvSpPr>
          <p:cNvPr id="163" name="Google Shape;163;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https://www.youtube.com/watch?v=W34UiOUQWcc</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support discussion around the following points:</a:t>
            </a:r>
            <a:endParaRPr dirty="0"/>
          </a:p>
          <a:p>
            <a:pPr marL="171450" lvl="0" indent="-171450" algn="l" rtl="0">
              <a:spcBef>
                <a:spcPts val="0"/>
              </a:spcBef>
              <a:spcAft>
                <a:spcPts val="0"/>
              </a:spcAft>
              <a:buClr>
                <a:schemeClr val="dk1"/>
              </a:buClr>
              <a:buSzPts val="1200"/>
              <a:buFont typeface="Arial"/>
              <a:buChar char="•"/>
            </a:pPr>
            <a:r>
              <a:rPr lang="en-US" dirty="0"/>
              <a:t>Following in on child’s focus of interest – did not redirect the child or ask him a lot of questions – frequent redirections/prompts are associated with lower levels of sustained engagement in play for young children and older early learners, especially those with ASD</a:t>
            </a:r>
            <a:endParaRPr dirty="0"/>
          </a:p>
          <a:p>
            <a:pPr marL="171450" lvl="0" indent="-171450" algn="l" rtl="0">
              <a:spcBef>
                <a:spcPts val="0"/>
              </a:spcBef>
              <a:spcAft>
                <a:spcPts val="0"/>
              </a:spcAft>
              <a:buClr>
                <a:schemeClr val="dk1"/>
              </a:buClr>
              <a:buSzPts val="1200"/>
              <a:buFont typeface="Arial"/>
              <a:buChar char="•"/>
            </a:pPr>
            <a:r>
              <a:rPr lang="en-US" dirty="0"/>
              <a:t>Stayed close and face to face so that he could see her face and what she was doing – she supported the interaction throughout </a:t>
            </a:r>
            <a:endParaRPr dirty="0"/>
          </a:p>
          <a:p>
            <a:pPr marL="171450" lvl="0" indent="-171450" algn="l" rtl="0">
              <a:spcBef>
                <a:spcPts val="0"/>
              </a:spcBef>
              <a:spcAft>
                <a:spcPts val="0"/>
              </a:spcAft>
              <a:buClr>
                <a:schemeClr val="dk1"/>
              </a:buClr>
              <a:buSzPts val="1200"/>
              <a:buFont typeface="Arial"/>
              <a:buChar char="•"/>
            </a:pPr>
            <a:r>
              <a:rPr lang="en-US" dirty="0"/>
              <a:t>Imitation</a:t>
            </a:r>
            <a:endParaRPr dirty="0"/>
          </a:p>
          <a:p>
            <a:pPr marL="171450" lvl="0" indent="-171450" algn="l" rtl="0">
              <a:spcBef>
                <a:spcPts val="0"/>
              </a:spcBef>
              <a:spcAft>
                <a:spcPts val="0"/>
              </a:spcAft>
              <a:buClr>
                <a:schemeClr val="dk1"/>
              </a:buClr>
              <a:buSzPts val="1200"/>
              <a:buFont typeface="Arial"/>
              <a:buChar char="•"/>
            </a:pPr>
            <a:r>
              <a:rPr lang="en-US" dirty="0"/>
              <a:t>Animation</a:t>
            </a:r>
            <a:endParaRPr dirty="0"/>
          </a:p>
          <a:p>
            <a:pPr marL="171450" lvl="0" indent="-171450" algn="l" rtl="0">
              <a:spcBef>
                <a:spcPts val="0"/>
              </a:spcBef>
              <a:spcAft>
                <a:spcPts val="0"/>
              </a:spcAft>
              <a:buClr>
                <a:schemeClr val="dk1"/>
              </a:buClr>
              <a:buSzPts val="1200"/>
              <a:buFont typeface="Arial"/>
              <a:buChar char="•"/>
            </a:pPr>
            <a:r>
              <a:rPr lang="en-US" dirty="0"/>
              <a:t>Play models and expansions</a:t>
            </a:r>
            <a:endParaRPr dirty="0"/>
          </a:p>
          <a:p>
            <a:pPr marL="171450" lvl="0" indent="-171450" algn="l" rtl="0">
              <a:spcBef>
                <a:spcPts val="0"/>
              </a:spcBef>
              <a:spcAft>
                <a:spcPts val="0"/>
              </a:spcAft>
              <a:buClr>
                <a:schemeClr val="dk1"/>
              </a:buClr>
              <a:buSzPts val="1200"/>
              <a:buFont typeface="Arial"/>
              <a:buChar char="•"/>
            </a:pPr>
            <a:r>
              <a:rPr lang="en-US" dirty="0"/>
              <a:t>Positive affect</a:t>
            </a:r>
            <a:endParaRPr dirty="0"/>
          </a:p>
          <a:p>
            <a:pPr marL="171450" lvl="0" indent="-171450" algn="l" rtl="0">
              <a:spcBef>
                <a:spcPts val="0"/>
              </a:spcBef>
              <a:spcAft>
                <a:spcPts val="0"/>
              </a:spcAft>
              <a:buClr>
                <a:schemeClr val="dk1"/>
              </a:buClr>
              <a:buSzPts val="1200"/>
              <a:buFont typeface="Arial"/>
              <a:buChar char="•"/>
            </a:pPr>
            <a:r>
              <a:rPr lang="en-US" dirty="0"/>
              <a:t>He did a great job of initiating a bid for shared attention at the end and using both a nice communicative gesture and verbal language to let he know what he was going to do next!</a:t>
            </a:r>
            <a:endParaRPr dirty="0"/>
          </a:p>
          <a:p>
            <a:pPr marL="171450" lvl="0" indent="-171450" algn="l" rtl="0">
              <a:spcBef>
                <a:spcPts val="0"/>
              </a:spcBef>
              <a:spcAft>
                <a:spcPts val="0"/>
              </a:spcAft>
              <a:buClr>
                <a:schemeClr val="dk1"/>
              </a:buClr>
              <a:buSzPts val="1200"/>
              <a:buFont typeface="Arial"/>
              <a:buChar char="•"/>
            </a:pPr>
            <a:r>
              <a:rPr lang="en-US" dirty="0"/>
              <a:t>The fact that he initiated the communication and she responded to it in kind made it likely that he will definitely want to do that again – she made space for that to happen.</a:t>
            </a:r>
            <a:endParaRPr dirty="0"/>
          </a:p>
        </p:txBody>
      </p:sp>
      <p:sp>
        <p:nvSpPr>
          <p:cNvPr id="178" name="Google Shape;178;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https://www.youtube.com/watch?v=W34UiOUQWcc</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Let the group know</a:t>
            </a:r>
            <a:r>
              <a:rPr lang="en-US" baseline="0" dirty="0"/>
              <a:t> that young children with ASD are less likely to remain in socially engaged contexts, especially when they are frequently prompted or redirected – and that it is vitally important that families and professionals learn ways of helping young children remain socially engaged and especially to share joint attention.</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dirty="0"/>
              <a:t> support discussion around the following points:</a:t>
            </a:r>
            <a:endParaRPr dirty="0"/>
          </a:p>
          <a:p>
            <a:pPr marL="171450" lvl="0" indent="-171450" algn="l" rtl="0">
              <a:spcBef>
                <a:spcPts val="0"/>
              </a:spcBef>
              <a:spcAft>
                <a:spcPts val="0"/>
              </a:spcAft>
              <a:buClr>
                <a:schemeClr val="dk1"/>
              </a:buClr>
              <a:buSzPts val="1200"/>
              <a:buFont typeface="Arial"/>
              <a:buChar char="•"/>
            </a:pPr>
            <a:r>
              <a:rPr lang="en-US" dirty="0"/>
              <a:t>Following in on child’s focus of interest – did not redirect the child or ask him a lot of questions – frequent redirections/prompts are associated with lower levels of sustained engagement in play for young children and older early learners, especially those with ASD</a:t>
            </a:r>
            <a:endParaRPr dirty="0"/>
          </a:p>
          <a:p>
            <a:pPr marL="171450" lvl="0" indent="-171450" algn="l" rtl="0">
              <a:spcBef>
                <a:spcPts val="0"/>
              </a:spcBef>
              <a:spcAft>
                <a:spcPts val="0"/>
              </a:spcAft>
              <a:buClr>
                <a:schemeClr val="dk1"/>
              </a:buClr>
              <a:buSzPts val="1200"/>
              <a:buFont typeface="Arial"/>
              <a:buChar char="•"/>
            </a:pPr>
            <a:r>
              <a:rPr lang="en-US" dirty="0"/>
              <a:t>Stayed close and face to face so that he could see her face and what she was doing – she supported the interaction throughout </a:t>
            </a:r>
            <a:endParaRPr dirty="0"/>
          </a:p>
          <a:p>
            <a:pPr marL="171450" lvl="0" indent="-171450" algn="l" rtl="0">
              <a:spcBef>
                <a:spcPts val="0"/>
              </a:spcBef>
              <a:spcAft>
                <a:spcPts val="0"/>
              </a:spcAft>
              <a:buClr>
                <a:schemeClr val="dk1"/>
              </a:buClr>
              <a:buSzPts val="1200"/>
              <a:buFont typeface="Arial"/>
              <a:buChar char="•"/>
            </a:pPr>
            <a:r>
              <a:rPr lang="en-US" dirty="0"/>
              <a:t>Imitation</a:t>
            </a:r>
            <a:endParaRPr dirty="0"/>
          </a:p>
          <a:p>
            <a:pPr marL="171450" lvl="0" indent="-171450" algn="l" rtl="0">
              <a:spcBef>
                <a:spcPts val="0"/>
              </a:spcBef>
              <a:spcAft>
                <a:spcPts val="0"/>
              </a:spcAft>
              <a:buClr>
                <a:schemeClr val="dk1"/>
              </a:buClr>
              <a:buSzPts val="1200"/>
              <a:buFont typeface="Arial"/>
              <a:buChar char="•"/>
            </a:pPr>
            <a:r>
              <a:rPr lang="en-US" dirty="0"/>
              <a:t>Animation</a:t>
            </a:r>
            <a:endParaRPr dirty="0"/>
          </a:p>
          <a:p>
            <a:pPr marL="171450" lvl="0" indent="-171450" algn="l" rtl="0">
              <a:spcBef>
                <a:spcPts val="0"/>
              </a:spcBef>
              <a:spcAft>
                <a:spcPts val="0"/>
              </a:spcAft>
              <a:buClr>
                <a:schemeClr val="dk1"/>
              </a:buClr>
              <a:buSzPts val="1200"/>
              <a:buFont typeface="Arial"/>
              <a:buChar char="•"/>
            </a:pPr>
            <a:r>
              <a:rPr lang="en-US" dirty="0"/>
              <a:t>Play models and expansions</a:t>
            </a:r>
            <a:endParaRPr dirty="0"/>
          </a:p>
          <a:p>
            <a:pPr marL="171450" lvl="0" indent="-171450" algn="l" rtl="0">
              <a:spcBef>
                <a:spcPts val="0"/>
              </a:spcBef>
              <a:spcAft>
                <a:spcPts val="0"/>
              </a:spcAft>
              <a:buClr>
                <a:schemeClr val="dk1"/>
              </a:buClr>
              <a:buSzPts val="1200"/>
              <a:buFont typeface="Arial"/>
              <a:buChar char="•"/>
            </a:pPr>
            <a:r>
              <a:rPr lang="en-US" dirty="0"/>
              <a:t>Positive affect</a:t>
            </a:r>
            <a:endParaRPr dirty="0"/>
          </a:p>
          <a:p>
            <a:pPr marL="171450" lvl="0" indent="-171450" algn="l" rtl="0">
              <a:spcBef>
                <a:spcPts val="0"/>
              </a:spcBef>
              <a:spcAft>
                <a:spcPts val="0"/>
              </a:spcAft>
              <a:buClr>
                <a:schemeClr val="dk1"/>
              </a:buClr>
              <a:buSzPts val="1200"/>
              <a:buFont typeface="Arial"/>
              <a:buChar char="•"/>
            </a:pPr>
            <a:r>
              <a:rPr lang="en-US" dirty="0"/>
              <a:t>He did a great job of initiating a bid for shared attention at the end and using both a nice communicative gesture and verbal language to let he know what he was going to do next!</a:t>
            </a:r>
            <a:endParaRPr dirty="0"/>
          </a:p>
          <a:p>
            <a:pPr marL="171450" lvl="0" indent="-171450" algn="l" rtl="0">
              <a:spcBef>
                <a:spcPts val="0"/>
              </a:spcBef>
              <a:spcAft>
                <a:spcPts val="0"/>
              </a:spcAft>
              <a:buClr>
                <a:schemeClr val="dk1"/>
              </a:buClr>
              <a:buSzPts val="1200"/>
              <a:buFont typeface="Arial"/>
              <a:buChar char="•"/>
            </a:pPr>
            <a:r>
              <a:rPr lang="en-US" dirty="0"/>
              <a:t>The fact that he initiated the communication and she responded to it in kind made it likely that he will definitely want to do that again – she made space for that to happen.</a:t>
            </a:r>
            <a:endParaRPr dirty="0"/>
          </a:p>
        </p:txBody>
      </p:sp>
      <p:sp>
        <p:nvSpPr>
          <p:cNvPr id="170" name="Google Shape;170;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3713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dunstdempsey2007.pdf</a:t>
            </a:r>
            <a:endParaRPr lang="en-US" dirty="0"/>
          </a:p>
          <a:p>
            <a:pPr marL="0" lvl="0" indent="0" algn="l" rtl="0">
              <a:spcBef>
                <a:spcPts val="0"/>
              </a:spcBef>
              <a:spcAft>
                <a:spcPts val="0"/>
              </a:spcAft>
              <a:buNone/>
            </a:pPr>
            <a:r>
              <a:rPr lang="en-US" dirty="0"/>
              <a:t>file:///C:/Users/mcnulty/Downloads/dunstdempsey2007.pdf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4"/>
              </a:rPr>
              <a:t>Responsive Interaction Interventions for Children With or at Risk for Developmental Delays: A Research Synthesis - Na Young Kong, Judith J. Carta, 2013 (sagepub.com)</a:t>
            </a:r>
            <a:endParaRPr lang="en-US" dirty="0"/>
          </a:p>
          <a:p>
            <a:pPr marL="0" lvl="0" indent="0" algn="l" rtl="0">
              <a:spcBef>
                <a:spcPts val="0"/>
              </a:spcBef>
              <a:spcAft>
                <a:spcPts val="0"/>
              </a:spcAft>
              <a:buNone/>
            </a:pPr>
            <a:r>
              <a:rPr lang="en-US" dirty="0"/>
              <a:t>https://journals.sagepub.com/doi/10.1177/0271121411426486</a:t>
            </a:r>
            <a:endParaRPr dirty="0"/>
          </a:p>
        </p:txBody>
      </p:sp>
      <p:sp>
        <p:nvSpPr>
          <p:cNvPr id="184" name="Google Shape;184;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dirty="0">
              <a:hlinkClick r:id="rId3"/>
            </a:endParaRPr>
          </a:p>
          <a:p>
            <a:pPr marL="0" lvl="0" indent="0" algn="l" rtl="0">
              <a:spcBef>
                <a:spcPts val="0"/>
              </a:spcBef>
              <a:spcAft>
                <a:spcPts val="0"/>
              </a:spcAft>
              <a:buNone/>
            </a:pPr>
            <a:endParaRPr lang="en-US" dirty="0">
              <a:hlinkClick r:id="rId3"/>
            </a:endParaRPr>
          </a:p>
          <a:p>
            <a:pPr marL="0" lvl="0" indent="0" algn="l" rtl="0">
              <a:spcBef>
                <a:spcPts val="0"/>
              </a:spcBef>
              <a:spcAft>
                <a:spcPts val="0"/>
              </a:spcAft>
              <a:buNone/>
            </a:pPr>
            <a:endParaRPr lang="en-US" dirty="0">
              <a:hlinkClick r:id="rId3"/>
            </a:endParaRPr>
          </a:p>
          <a:p>
            <a:pPr marL="0" lvl="0" indent="0" algn="l" rtl="0">
              <a:spcBef>
                <a:spcPts val="0"/>
              </a:spcBef>
              <a:spcAft>
                <a:spcPts val="0"/>
              </a:spcAft>
              <a:buNone/>
            </a:pPr>
            <a:r>
              <a:rPr lang="en-US" dirty="0">
                <a:hlinkClick r:id="rId3"/>
              </a:rPr>
              <a:t>Increasing Responsive Parent–Child Interactions and Joint Engagement: Comparing the Influence of Parent-Mediated Intervention and Parent Psychoeducation | </a:t>
            </a:r>
            <a:r>
              <a:rPr lang="en-US" dirty="0" err="1">
                <a:hlinkClick r:id="rId3"/>
              </a:rPr>
              <a:t>SpringerLink</a:t>
            </a:r>
            <a:endParaRPr lang="en-US" dirty="0"/>
          </a:p>
          <a:p>
            <a:pPr marL="0" lvl="0" indent="0" algn="l" rtl="0">
              <a:spcBef>
                <a:spcPts val="0"/>
              </a:spcBef>
              <a:spcAft>
                <a:spcPts val="0"/>
              </a:spcAft>
              <a:buNone/>
            </a:pPr>
            <a:r>
              <a:rPr lang="en-US" dirty="0"/>
              <a:t>https://link.springer.com/article/10.1007%2Fs10803-016-2702-z</a:t>
            </a:r>
            <a:endParaRPr dirty="0"/>
          </a:p>
        </p:txBody>
      </p:sp>
      <p:sp>
        <p:nvSpPr>
          <p:cNvPr id="190" name="Google Shape;190;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http://developingchild.harvard.edu/wp-content/uploads/2016/03/Building-Core-Capabilities-for-Life.pdf</a:t>
            </a:r>
          </a:p>
          <a:p>
            <a:pPr marL="0" lvl="0" indent="0" algn="l" rtl="0">
              <a:spcBef>
                <a:spcPts val="0"/>
              </a:spcBef>
              <a:spcAft>
                <a:spcPts val="0"/>
              </a:spcAft>
              <a:buNone/>
            </a:pPr>
            <a:r>
              <a:rPr lang="en-US" dirty="0"/>
              <a:t>https://divisionearlychildhood.egnyte.com/dl/7urLPWCt5U/?</a:t>
            </a:r>
          </a:p>
          <a:p>
            <a:pPr marL="0" lvl="0" indent="0" algn="l" rtl="0">
              <a:spcBef>
                <a:spcPts val="0"/>
              </a:spcBef>
              <a:spcAft>
                <a:spcPts val="0"/>
              </a:spcAft>
              <a:buNone/>
            </a:pPr>
            <a:r>
              <a:rPr lang="en-US" dirty="0"/>
              <a:t>https://ecpcta.org/wp-content/uploads/sites/2810/2021/02/Case-Study-Maria-Professionalism.pdf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https://ectacenter.org/~pdfs/decrp/INT-1_Adult-Child_Interaction_2018.pdf</a:t>
            </a:r>
            <a:endParaRPr dirty="0"/>
          </a:p>
        </p:txBody>
      </p:sp>
      <p:sp>
        <p:nvSpPr>
          <p:cNvPr id="196" name="Google Shape;196;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800" dirty="0">
                <a:effectLst/>
                <a:highlight>
                  <a:srgbClr val="FFFF00"/>
                </a:highlight>
                <a:latin typeface="Calibri" panose="020F0502020204030204" pitchFamily="34" charset="0"/>
                <a:ea typeface="Calibri" panose="020F0502020204030204" pitchFamily="34" charset="0"/>
              </a:rPr>
              <a:t>Read text aloud to the group</a:t>
            </a:r>
            <a:endParaRPr dirty="0"/>
          </a:p>
        </p:txBody>
      </p:sp>
      <p:sp>
        <p:nvSpPr>
          <p:cNvPr id="80" name="Google Shape;80;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dirty="0">
                <a:effectLst/>
                <a:highlight>
                  <a:srgbClr val="FFFF00"/>
                </a:highlight>
                <a:latin typeface="Calibri" panose="020F0502020204030204" pitchFamily="34" charset="0"/>
                <a:ea typeface="Calibri" panose="020F0502020204030204" pitchFamily="34" charset="0"/>
              </a:rPr>
              <a:t>Read text aloud to the group</a:t>
            </a:r>
            <a:endParaRPr dirty="0"/>
          </a:p>
        </p:txBody>
      </p:sp>
      <p:sp>
        <p:nvSpPr>
          <p:cNvPr id="87" name="Google Shape;8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Facilitator clicks on link to have the group view the video and asks the group to talk about why early interactions, even when they are with a preverbal/nonverbal child with a disability, are foundationally important to all positive outcomes, no matter what their age. </a:t>
            </a:r>
            <a:r>
              <a:rPr lang="en-US" dirty="0">
                <a:hlinkClick r:id="rId3"/>
              </a:rPr>
              <a:t>https://developingchild.harvard.edu/resources/serve-return-interaction-shapes-brain-circuitry/</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Kong, N.Y., &amp; Carta, </a:t>
            </a:r>
            <a:r>
              <a:rPr lang="en-US" dirty="0" err="1"/>
              <a:t>J.j</a:t>
            </a:r>
            <a:r>
              <a:rPr lang="en-US" dirty="0"/>
              <a:t>. (2013). Responsive interaction interventions for children with or at risk for developmental delays: a research synthesis. Topics in Early Childhood Special Education, 33, 4-17, doi:10.177/0271121411426486</a:t>
            </a:r>
          </a:p>
          <a:p>
            <a:pPr marL="0" lvl="0" indent="0" algn="l" rtl="0">
              <a:spcBef>
                <a:spcPts val="0"/>
              </a:spcBef>
              <a:spcAft>
                <a:spcPts val="0"/>
              </a:spcAft>
              <a:buNone/>
            </a:pPr>
            <a:endParaRPr lang="en-US" dirty="0"/>
          </a:p>
        </p:txBody>
      </p:sp>
      <p:sp>
        <p:nvSpPr>
          <p:cNvPr id="100" name="Google Shape;10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Facilitator can support discussion for each bullet: how might different temperamental styles impact how a parent/caregiver and child interact with each other? </a:t>
            </a:r>
            <a:endParaRPr/>
          </a:p>
          <a:p>
            <a:pPr marL="0" lvl="0" indent="0" algn="l" rtl="0">
              <a:spcBef>
                <a:spcPts val="0"/>
              </a:spcBef>
              <a:spcAft>
                <a:spcPts val="0"/>
              </a:spcAft>
              <a:buNone/>
            </a:pPr>
            <a:r>
              <a:rPr lang="en-US"/>
              <a:t>How might parent/caregiver depression or other mental health conditions influence the quality and frequency of positive reciprocal interactions?</a:t>
            </a:r>
            <a:endParaRPr/>
          </a:p>
          <a:p>
            <a:pPr marL="0" lvl="0" indent="0" algn="l" rtl="0">
              <a:spcBef>
                <a:spcPts val="0"/>
              </a:spcBef>
              <a:spcAft>
                <a:spcPts val="0"/>
              </a:spcAft>
              <a:buNone/>
            </a:pPr>
            <a:r>
              <a:rPr lang="en-US"/>
              <a:t>How might the physical health of the parent caregiver affect these interactions?</a:t>
            </a:r>
            <a:endParaRPr/>
          </a:p>
          <a:p>
            <a:pPr marL="0" lvl="0" indent="0" algn="l" rtl="0">
              <a:spcBef>
                <a:spcPts val="0"/>
              </a:spcBef>
              <a:spcAft>
                <a:spcPts val="0"/>
              </a:spcAft>
              <a:buNone/>
            </a:pPr>
            <a:endParaRPr/>
          </a:p>
        </p:txBody>
      </p:sp>
      <p:sp>
        <p:nvSpPr>
          <p:cNvPr id="107" name="Google Shape;10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91201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3237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87959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64392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493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2114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572318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87954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592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326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54044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8694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43268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cpcta.org/wp-content/uploads/sites/2810/2021/01/Case-Study-Antonia-Family.Centered.Practice-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ctacenter.org/decrp/topic-interaction.asp#PC_INT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W34UiOUQWc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W34UiOUQWc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youtu.be/W34UiOUQWcc"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file:///C:\Users\mcnulty\Downloads\dunstdempsey2007.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journals.sagepub.com/doi/10.1177/0271121411426486"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link.springer.com/article/10.1007%2Fs10803-016-2702-z"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evelopingchild.harvard.edu/wp-content/uploads/2016/03/Building-Core-Capabilities-for-Life.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ctacenter.org/~pdfs/decrp/INT-1_Adult-Child_Interaction_2018.pdf" TargetMode="External"/><Relationship Id="rId5" Type="http://schemas.openxmlformats.org/officeDocument/2006/relationships/hyperlink" Target="https://ecpcta.org/wp-content/uploads/sites/2810/2021/02/Case-Study-Maria-Professionalism.pdf" TargetMode="External"/><Relationship Id="rId4" Type="http://schemas.openxmlformats.org/officeDocument/2006/relationships/hyperlink" Target="https://divisionearlychildhood.egnyte.com/dl/7urLPWCt5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evelopingchild.harvard.edu/resources/serve-return-interaction-shapes-brain-circuitr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4000" dirty="0"/>
              <a:t>Using Responsive and Reciprocal Interactions, Interventions, and Instruction</a:t>
            </a:r>
            <a:endParaRPr sz="66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6.2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rgbClr val="000000"/>
              </a:buClr>
              <a:buSzPts val="3600"/>
            </a:pPr>
            <a:r>
              <a:rPr lang="en-US" sz="3600" dirty="0"/>
              <a:t>Factors Influencing Adult-Child Responsive Interactions</a:t>
            </a:r>
            <a:endParaRPr dirty="0"/>
          </a:p>
        </p:txBody>
      </p:sp>
      <p:sp>
        <p:nvSpPr>
          <p:cNvPr id="117" name="Google Shape;117;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000" dirty="0"/>
              <a:t>Cultural patterns and preferences</a:t>
            </a:r>
            <a:endParaRPr sz="3000" dirty="0"/>
          </a:p>
          <a:p>
            <a:pPr marL="685800" lvl="1" indent="-228600" algn="l" rtl="0">
              <a:lnSpc>
                <a:spcPct val="150000"/>
              </a:lnSpc>
              <a:spcBef>
                <a:spcPts val="500"/>
              </a:spcBef>
              <a:spcAft>
                <a:spcPts val="0"/>
              </a:spcAft>
              <a:buClr>
                <a:schemeClr val="dk1"/>
              </a:buClr>
              <a:buSzPts val="2800"/>
              <a:buChar char="•"/>
            </a:pPr>
            <a:r>
              <a:rPr lang="en-US" sz="2800" dirty="0"/>
              <a:t>Parenting style: i.e., responsive or directive</a:t>
            </a:r>
            <a:endParaRPr dirty="0"/>
          </a:p>
          <a:p>
            <a:pPr marL="228600" lvl="0" indent="-228600" algn="l" rtl="0">
              <a:lnSpc>
                <a:spcPct val="150000"/>
              </a:lnSpc>
              <a:spcBef>
                <a:spcPts val="1000"/>
              </a:spcBef>
              <a:spcAft>
                <a:spcPts val="0"/>
              </a:spcAft>
              <a:buClr>
                <a:schemeClr val="dk1"/>
              </a:buClr>
              <a:buSzPts val="3200"/>
              <a:buChar char="•"/>
            </a:pPr>
            <a:r>
              <a:rPr lang="en-US" sz="3000" dirty="0"/>
              <a:t>Cultural expectations for young children</a:t>
            </a:r>
            <a:endParaRPr sz="3000" dirty="0"/>
          </a:p>
          <a:p>
            <a:pPr marL="228600" lvl="0" indent="-228600" algn="l" rtl="0">
              <a:lnSpc>
                <a:spcPct val="150000"/>
              </a:lnSpc>
              <a:spcBef>
                <a:spcPts val="1000"/>
              </a:spcBef>
              <a:spcAft>
                <a:spcPts val="0"/>
              </a:spcAft>
              <a:buClr>
                <a:schemeClr val="dk1"/>
              </a:buClr>
              <a:buSzPts val="3200"/>
              <a:buChar char="•"/>
            </a:pPr>
            <a:r>
              <a:rPr lang="en-US" sz="3000" dirty="0"/>
              <a:t>Cultural attitudes about disability</a:t>
            </a:r>
            <a:endParaRPr sz="3000"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Child Factors Influencing Adult-Child Responsive Interactions</a:t>
            </a:r>
            <a:endParaRPr dirty="0"/>
          </a:p>
        </p:txBody>
      </p:sp>
      <p:sp>
        <p:nvSpPr>
          <p:cNvPr id="124" name="Google Shape;124;p10"/>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ct val="100000"/>
              <a:buNone/>
            </a:pPr>
            <a:r>
              <a:rPr lang="en-US" dirty="0"/>
              <a:t>Children with disabilities may:</a:t>
            </a:r>
            <a:endParaRPr dirty="0"/>
          </a:p>
          <a:p>
            <a:pPr marL="228600" lvl="0" indent="-228600" algn="l" rtl="0">
              <a:lnSpc>
                <a:spcPct val="150000"/>
              </a:lnSpc>
              <a:spcBef>
                <a:spcPts val="1000"/>
              </a:spcBef>
              <a:spcAft>
                <a:spcPts val="0"/>
              </a:spcAft>
              <a:buClr>
                <a:schemeClr val="dk1"/>
              </a:buClr>
              <a:buSzPct val="100000"/>
              <a:buChar char="•"/>
            </a:pPr>
            <a:r>
              <a:rPr lang="en-US" dirty="0"/>
              <a:t>Use subtle communication cues </a:t>
            </a:r>
            <a:endParaRPr dirty="0"/>
          </a:p>
          <a:p>
            <a:pPr marL="228600" lvl="0" indent="-228600" algn="l" rtl="0">
              <a:lnSpc>
                <a:spcPct val="150000"/>
              </a:lnSpc>
              <a:spcBef>
                <a:spcPts val="1000"/>
              </a:spcBef>
              <a:spcAft>
                <a:spcPts val="0"/>
              </a:spcAft>
              <a:buClr>
                <a:schemeClr val="dk1"/>
              </a:buClr>
              <a:buSzPct val="100000"/>
              <a:buChar char="•"/>
            </a:pPr>
            <a:r>
              <a:rPr lang="en-US" dirty="0"/>
              <a:t>Need adaptations and accommodations to ensure eye- level/face-to-face proximity to others</a:t>
            </a:r>
            <a:endParaRPr dirty="0"/>
          </a:p>
          <a:p>
            <a:pPr marL="228600" lvl="0" indent="-228600" algn="l" rtl="0">
              <a:lnSpc>
                <a:spcPct val="150000"/>
              </a:lnSpc>
              <a:spcBef>
                <a:spcPts val="1000"/>
              </a:spcBef>
              <a:spcAft>
                <a:spcPts val="0"/>
              </a:spcAft>
              <a:buClr>
                <a:schemeClr val="dk1"/>
              </a:buClr>
              <a:buSzPct val="100000"/>
              <a:buChar char="•"/>
            </a:pPr>
            <a:r>
              <a:rPr lang="en-US" dirty="0"/>
              <a:t>May require assistive technology/augmented and alternative communication to facilitate social interaction</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 </a:t>
            </a:r>
            <a:r>
              <a:rPr lang="en-US" sz="3600" u="sng" dirty="0">
                <a:solidFill>
                  <a:schemeClr val="hlink"/>
                </a:solidFill>
                <a:hlinkClick r:id="rId3"/>
              </a:rPr>
              <a:t>Antonia’s Story</a:t>
            </a:r>
            <a:br>
              <a:rPr lang="en-US" sz="3600" dirty="0"/>
            </a:br>
            <a:endParaRPr sz="3600" dirty="0"/>
          </a:p>
        </p:txBody>
      </p:sp>
      <p:sp>
        <p:nvSpPr>
          <p:cNvPr id="131" name="Google Shape;131;p11"/>
          <p:cNvSpPr txBox="1">
            <a:spLocks noGrp="1"/>
          </p:cNvSpPr>
          <p:nvPr>
            <p:ph idx="1"/>
          </p:nvPr>
        </p:nvSpPr>
        <p:spPr>
          <a:xfrm>
            <a:off x="628650" y="1189973"/>
            <a:ext cx="7886700" cy="4986990"/>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000"/>
              <a:buChar char="•"/>
            </a:pPr>
            <a:r>
              <a:rPr lang="en-US" sz="2000" dirty="0"/>
              <a:t>What elements of Antonia’s story might influence the quality and frequency of positive interactions?</a:t>
            </a:r>
            <a:endParaRPr dirty="0"/>
          </a:p>
          <a:p>
            <a:pPr marL="228600" lvl="0" indent="-228600" algn="l" rtl="0">
              <a:lnSpc>
                <a:spcPct val="150000"/>
              </a:lnSpc>
              <a:spcBef>
                <a:spcPts val="1000"/>
              </a:spcBef>
              <a:spcAft>
                <a:spcPts val="0"/>
              </a:spcAft>
              <a:buClr>
                <a:schemeClr val="dk1"/>
              </a:buClr>
              <a:buSzPts val="2000"/>
              <a:buChar char="•"/>
            </a:pPr>
            <a:r>
              <a:rPr lang="en-US" sz="2000" dirty="0"/>
              <a:t>How did the team support the family to enhance positive interactions?</a:t>
            </a:r>
            <a:endParaRPr dirty="0"/>
          </a:p>
          <a:p>
            <a:pPr marL="228600" lvl="0" indent="-228600" algn="l" rtl="0">
              <a:lnSpc>
                <a:spcPct val="150000"/>
              </a:lnSpc>
              <a:spcBef>
                <a:spcPts val="1000"/>
              </a:spcBef>
              <a:spcAft>
                <a:spcPts val="0"/>
              </a:spcAft>
              <a:buClr>
                <a:schemeClr val="dk1"/>
              </a:buClr>
              <a:buSzPts val="2000"/>
              <a:buChar char="•"/>
            </a:pPr>
            <a:r>
              <a:rPr lang="en-US" sz="2000" dirty="0"/>
              <a:t>How might you further support Jennifer to engage Antonia in frequent positive interactions?</a:t>
            </a:r>
            <a:endParaRPr dirty="0"/>
          </a:p>
          <a:p>
            <a:pPr marL="228600" lvl="0" indent="-228600" algn="l" rtl="0">
              <a:lnSpc>
                <a:spcPct val="150000"/>
              </a:lnSpc>
              <a:spcBef>
                <a:spcPts val="1000"/>
              </a:spcBef>
              <a:spcAft>
                <a:spcPts val="0"/>
              </a:spcAft>
              <a:buClr>
                <a:schemeClr val="dk1"/>
              </a:buClr>
              <a:buSzPts val="2000"/>
              <a:buChar char="•"/>
            </a:pPr>
            <a:r>
              <a:rPr lang="en-US" sz="2000" dirty="0"/>
              <a:t>How do other members of Antonia’s family provide support for interactions?</a:t>
            </a:r>
            <a:endParaRPr dirty="0"/>
          </a:p>
          <a:p>
            <a:pPr marL="228600" lvl="0" indent="-228600" algn="l" rtl="0">
              <a:lnSpc>
                <a:spcPct val="150000"/>
              </a:lnSpc>
              <a:spcBef>
                <a:spcPts val="1000"/>
              </a:spcBef>
              <a:spcAft>
                <a:spcPts val="0"/>
              </a:spcAft>
              <a:buClr>
                <a:schemeClr val="dk1"/>
              </a:buClr>
              <a:buSzPts val="2000"/>
              <a:buChar char="•"/>
            </a:pPr>
            <a:r>
              <a:rPr lang="en-US" sz="2000" dirty="0"/>
              <a:t>What adaptations/accommodations will serve to increase Antonia’s access to positive interactions?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lvl="0" algn="ctr">
              <a:buSzPct val="100000"/>
            </a:pPr>
            <a:r>
              <a:rPr lang="en-US" sz="3600" dirty="0"/>
              <a:t>Responsive Intervention Strategies: Scaffolding Joint Attention To Improve Outcomes</a:t>
            </a:r>
            <a:endParaRPr dirty="0"/>
          </a:p>
        </p:txBody>
      </p:sp>
      <p:sp>
        <p:nvSpPr>
          <p:cNvPr id="138" name="Google Shape;138;p12"/>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Social learning begins with face-to-face interactions</a:t>
            </a:r>
            <a:endParaRPr dirty="0"/>
          </a:p>
          <a:p>
            <a:pPr marL="228600" lvl="0" indent="-228600" algn="l" rtl="0">
              <a:lnSpc>
                <a:spcPct val="150000"/>
              </a:lnSpc>
              <a:spcBef>
                <a:spcPts val="1000"/>
              </a:spcBef>
              <a:spcAft>
                <a:spcPts val="0"/>
              </a:spcAft>
              <a:buClr>
                <a:schemeClr val="dk1"/>
              </a:buClr>
              <a:buSzPct val="100000"/>
              <a:buChar char="•"/>
            </a:pPr>
            <a:r>
              <a:rPr lang="en-US" dirty="0"/>
              <a:t>Grows through shared focus with others to objects and events (</a:t>
            </a:r>
            <a:r>
              <a:rPr lang="en-US" b="1" dirty="0"/>
              <a:t>joint attention</a:t>
            </a:r>
            <a:r>
              <a:rPr lang="en-US" dirty="0"/>
              <a:t>)</a:t>
            </a:r>
            <a:endParaRPr dirty="0"/>
          </a:p>
          <a:p>
            <a:pPr marL="228600" lvl="0" indent="-228600" algn="l" rtl="0">
              <a:lnSpc>
                <a:spcPct val="150000"/>
              </a:lnSpc>
              <a:spcBef>
                <a:spcPts val="1000"/>
              </a:spcBef>
              <a:spcAft>
                <a:spcPts val="0"/>
              </a:spcAft>
              <a:buClr>
                <a:schemeClr val="dk1"/>
              </a:buClr>
              <a:buSzPct val="100000"/>
              <a:buChar char="•"/>
            </a:pPr>
            <a:r>
              <a:rPr lang="en-US" dirty="0"/>
              <a:t>Preverbal communication emerges in the context of joint attention</a:t>
            </a:r>
            <a:endParaRPr dirty="0"/>
          </a:p>
          <a:p>
            <a:pPr marL="228600" lvl="0" indent="-228600" algn="l" rtl="0">
              <a:lnSpc>
                <a:spcPct val="150000"/>
              </a:lnSpc>
              <a:spcBef>
                <a:spcPts val="1000"/>
              </a:spcBef>
              <a:spcAft>
                <a:spcPts val="0"/>
              </a:spcAft>
              <a:buClr>
                <a:schemeClr val="dk1"/>
              </a:buClr>
              <a:buSzPct val="100000"/>
              <a:buChar char="•"/>
            </a:pPr>
            <a:r>
              <a:rPr lang="en-US" dirty="0"/>
              <a:t>Motivation for verbal language is built as children begin to initiate and respond to bids for joint attention</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Responsive Strategies: Evidence-Based Intervention For Early Learners</a:t>
            </a:r>
            <a:endParaRPr dirty="0"/>
          </a:p>
        </p:txBody>
      </p:sp>
      <p:sp>
        <p:nvSpPr>
          <p:cNvPr id="145" name="Google Shape;145;p1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en-US" sz="3000" dirty="0"/>
              <a:t>Following child choice of activity</a:t>
            </a:r>
            <a:endParaRPr sz="3000" dirty="0"/>
          </a:p>
          <a:p>
            <a:pPr marL="228600" lvl="0" indent="-228600" algn="l" rtl="0">
              <a:lnSpc>
                <a:spcPct val="90000"/>
              </a:lnSpc>
              <a:spcBef>
                <a:spcPts val="1000"/>
              </a:spcBef>
              <a:spcAft>
                <a:spcPts val="0"/>
              </a:spcAft>
              <a:buClr>
                <a:schemeClr val="dk1"/>
              </a:buClr>
              <a:buSzPts val="3200"/>
              <a:buChar char="•"/>
            </a:pPr>
            <a:r>
              <a:rPr lang="en-US" sz="3000" dirty="0"/>
              <a:t>Maintaining face-to-face proximity</a:t>
            </a:r>
            <a:endParaRPr sz="3000" dirty="0"/>
          </a:p>
          <a:p>
            <a:pPr marL="228600" lvl="0" indent="-228600" algn="l" rtl="0">
              <a:lnSpc>
                <a:spcPct val="90000"/>
              </a:lnSpc>
              <a:spcBef>
                <a:spcPts val="1000"/>
              </a:spcBef>
              <a:spcAft>
                <a:spcPts val="0"/>
              </a:spcAft>
              <a:buClr>
                <a:schemeClr val="dk1"/>
              </a:buClr>
              <a:buSzPts val="3200"/>
              <a:buChar char="•"/>
            </a:pPr>
            <a:r>
              <a:rPr lang="en-US" sz="3000" dirty="0"/>
              <a:t>Imitation</a:t>
            </a:r>
            <a:endParaRPr sz="3000" dirty="0"/>
          </a:p>
          <a:p>
            <a:pPr marL="228600" lvl="0" indent="-228600" algn="l" rtl="0">
              <a:lnSpc>
                <a:spcPct val="90000"/>
              </a:lnSpc>
              <a:spcBef>
                <a:spcPts val="1000"/>
              </a:spcBef>
              <a:spcAft>
                <a:spcPts val="0"/>
              </a:spcAft>
              <a:buClr>
                <a:schemeClr val="dk1"/>
              </a:buClr>
              <a:buSzPts val="3200"/>
              <a:buChar char="•"/>
            </a:pPr>
            <a:r>
              <a:rPr lang="en-US" sz="3000" dirty="0"/>
              <a:t>Animated interactions</a:t>
            </a:r>
            <a:endParaRPr sz="3000" dirty="0"/>
          </a:p>
          <a:p>
            <a:pPr marL="228600" lvl="0" indent="-228600" algn="l" rtl="0">
              <a:lnSpc>
                <a:spcPct val="90000"/>
              </a:lnSpc>
              <a:spcBef>
                <a:spcPts val="1000"/>
              </a:spcBef>
              <a:spcAft>
                <a:spcPts val="0"/>
              </a:spcAft>
              <a:buClr>
                <a:schemeClr val="dk1"/>
              </a:buClr>
              <a:buSzPts val="3200"/>
              <a:buChar char="•"/>
            </a:pPr>
            <a:r>
              <a:rPr lang="en-US" sz="3000" dirty="0"/>
              <a:t>Simple language comments on child chosen focus</a:t>
            </a:r>
            <a:endParaRPr sz="3000" dirty="0"/>
          </a:p>
          <a:p>
            <a:pPr marL="228600" lvl="0" indent="-228600" algn="l" rtl="0">
              <a:lnSpc>
                <a:spcPct val="90000"/>
              </a:lnSpc>
              <a:spcBef>
                <a:spcPts val="1000"/>
              </a:spcBef>
              <a:spcAft>
                <a:spcPts val="0"/>
              </a:spcAft>
              <a:buClr>
                <a:schemeClr val="dk1"/>
              </a:buClr>
              <a:buSzPts val="3200"/>
              <a:buChar char="•"/>
            </a:pPr>
            <a:r>
              <a:rPr lang="en-US" sz="3000" dirty="0"/>
              <a:t>Models of functional play</a:t>
            </a:r>
            <a:endParaRPr sz="3000" dirty="0"/>
          </a:p>
          <a:p>
            <a:pPr marL="0" lvl="0" indent="0" algn="l" rtl="0">
              <a:lnSpc>
                <a:spcPct val="90000"/>
              </a:lnSpc>
              <a:spcBef>
                <a:spcPts val="1000"/>
              </a:spcBef>
              <a:spcAft>
                <a:spcPts val="0"/>
              </a:spcAft>
              <a:buClr>
                <a:schemeClr val="dk1"/>
              </a:buClr>
              <a:buSzPts val="2800"/>
              <a:buNone/>
            </a:pPr>
            <a:endParaRPr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4"/>
          <p:cNvSpPr txBox="1">
            <a:spLocks noGrp="1"/>
          </p:cNvSpPr>
          <p:nvPr>
            <p:ph type="title"/>
          </p:nvPr>
        </p:nvSpPr>
        <p:spPr>
          <a:xfrm>
            <a:off x="0" y="85344"/>
            <a:ext cx="9144000" cy="1605345"/>
          </a:xfrm>
          <a:prstGeom prst="rect">
            <a:avLst/>
          </a:prstGeom>
          <a:noFill/>
          <a:ln>
            <a:noFill/>
          </a:ln>
        </p:spPr>
        <p:txBody>
          <a:bodyPr spcFirstLastPara="1" wrap="square" lIns="91425" tIns="45700" rIns="91425" bIns="45700" anchor="ctr" anchorCtr="0">
            <a:noAutofit/>
          </a:bodyPr>
          <a:lstStyle/>
          <a:p>
            <a:pPr lvl="0" algn="ctr">
              <a:buSzPct val="100000"/>
            </a:pPr>
            <a:r>
              <a:rPr lang="en-US" sz="3600" dirty="0"/>
              <a:t>Supporting Families and Early Care Providers To Use Responsive Strategies/Interventions</a:t>
            </a:r>
            <a:endParaRPr sz="3600" dirty="0"/>
          </a:p>
        </p:txBody>
      </p:sp>
      <p:sp>
        <p:nvSpPr>
          <p:cNvPr id="152" name="Google Shape;152;p14"/>
          <p:cNvSpPr txBox="1">
            <a:spLocks noGrp="1"/>
          </p:cNvSpPr>
          <p:nvPr>
            <p:ph idx="1"/>
          </p:nvPr>
        </p:nvSpPr>
        <p:spPr>
          <a:xfrm>
            <a:off x="233625" y="1511643"/>
            <a:ext cx="8676750" cy="465296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ts val="2800"/>
              <a:buNone/>
            </a:pPr>
            <a:r>
              <a:rPr lang="en-US" dirty="0"/>
              <a:t>Integrating the following into everyday routines:</a:t>
            </a:r>
            <a:endParaRPr dirty="0"/>
          </a:p>
          <a:p>
            <a:pPr marL="228600" lvl="0" indent="-228600" algn="l" rtl="0">
              <a:lnSpc>
                <a:spcPct val="150000"/>
              </a:lnSpc>
              <a:spcBef>
                <a:spcPts val="1000"/>
              </a:spcBef>
              <a:spcAft>
                <a:spcPts val="0"/>
              </a:spcAft>
              <a:buClr>
                <a:schemeClr val="dk1"/>
              </a:buClr>
              <a:buSzPts val="2800"/>
              <a:buChar char="•"/>
            </a:pPr>
            <a:r>
              <a:rPr lang="en-US" dirty="0"/>
              <a:t>Sensitive observation of child cues</a:t>
            </a:r>
            <a:endParaRPr dirty="0"/>
          </a:p>
          <a:p>
            <a:pPr marL="228600" lvl="0" indent="-228600" algn="l" rtl="0">
              <a:lnSpc>
                <a:spcPct val="150000"/>
              </a:lnSpc>
              <a:spcBef>
                <a:spcPts val="1000"/>
              </a:spcBef>
              <a:spcAft>
                <a:spcPts val="0"/>
              </a:spcAft>
              <a:buClr>
                <a:schemeClr val="dk1"/>
              </a:buClr>
              <a:buSzPts val="2800"/>
              <a:buChar char="•"/>
            </a:pPr>
            <a:r>
              <a:rPr lang="en-US" dirty="0"/>
              <a:t>Contingent response to child cues</a:t>
            </a:r>
            <a:endParaRPr dirty="0"/>
          </a:p>
          <a:p>
            <a:pPr marL="228600" lvl="0" indent="-228600" algn="l" rtl="0">
              <a:lnSpc>
                <a:spcPct val="150000"/>
              </a:lnSpc>
              <a:spcBef>
                <a:spcPts val="1000"/>
              </a:spcBef>
              <a:spcAft>
                <a:spcPts val="0"/>
              </a:spcAft>
              <a:buClr>
                <a:schemeClr val="dk1"/>
              </a:buClr>
              <a:buSzPts val="2800"/>
              <a:buChar char="•"/>
            </a:pPr>
            <a:r>
              <a:rPr lang="en-US" dirty="0"/>
              <a:t>Supporting balanced interactive exchanges </a:t>
            </a:r>
            <a:endParaRPr dirty="0"/>
          </a:p>
          <a:p>
            <a:pPr marL="228600" lvl="0" indent="-228600" algn="l" rtl="0">
              <a:lnSpc>
                <a:spcPct val="150000"/>
              </a:lnSpc>
              <a:spcBef>
                <a:spcPts val="1000"/>
              </a:spcBef>
              <a:spcAft>
                <a:spcPts val="0"/>
              </a:spcAft>
              <a:buClr>
                <a:schemeClr val="dk1"/>
              </a:buClr>
              <a:buSzPts val="2800"/>
              <a:buChar char="•"/>
            </a:pPr>
            <a:r>
              <a:rPr lang="en-US" dirty="0"/>
              <a:t>Displaying high levels of positive affect </a:t>
            </a:r>
            <a:endParaRPr dirty="0"/>
          </a:p>
          <a:p>
            <a:pPr marL="228600" lvl="0" indent="-228600" algn="l" rtl="0">
              <a:lnSpc>
                <a:spcPct val="150000"/>
              </a:lnSpc>
              <a:spcBef>
                <a:spcPts val="1000"/>
              </a:spcBef>
              <a:spcAft>
                <a:spcPts val="0"/>
              </a:spcAft>
              <a:buClr>
                <a:schemeClr val="dk1"/>
              </a:buClr>
              <a:buSzPts val="2800"/>
              <a:buChar char="•"/>
            </a:pPr>
            <a:r>
              <a:rPr lang="en-US" dirty="0"/>
              <a:t>Modeling/expanding behaviors that match child interests/development </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Supporting Early Care Providers To Promote Positive Peer Interactions</a:t>
            </a:r>
            <a:endParaRPr dirty="0"/>
          </a:p>
        </p:txBody>
      </p:sp>
      <p:sp>
        <p:nvSpPr>
          <p:cNvPr id="159" name="Google Shape;159;p1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Look carefully for initiations directed toward peers</a:t>
            </a:r>
            <a:endParaRPr dirty="0"/>
          </a:p>
          <a:p>
            <a:pPr marL="228600" lvl="0" indent="-228600" algn="l" rtl="0">
              <a:lnSpc>
                <a:spcPct val="90000"/>
              </a:lnSpc>
              <a:spcBef>
                <a:spcPts val="1000"/>
              </a:spcBef>
              <a:spcAft>
                <a:spcPts val="0"/>
              </a:spcAft>
              <a:buClr>
                <a:schemeClr val="dk1"/>
              </a:buClr>
              <a:buSzPts val="2800"/>
              <a:buChar char="•"/>
            </a:pPr>
            <a:r>
              <a:rPr lang="en-US" dirty="0"/>
              <a:t>Acknowledge and interpret (mirror, label) facial expressions, emotions, non-verbal body language, and vocalizations toward peers</a:t>
            </a:r>
            <a:endParaRPr dirty="0"/>
          </a:p>
          <a:p>
            <a:pPr marL="228600" lvl="0" indent="-228600" algn="l" rtl="0">
              <a:lnSpc>
                <a:spcPct val="90000"/>
              </a:lnSpc>
              <a:spcBef>
                <a:spcPts val="1000"/>
              </a:spcBef>
              <a:spcAft>
                <a:spcPts val="0"/>
              </a:spcAft>
              <a:buClr>
                <a:schemeClr val="dk1"/>
              </a:buClr>
              <a:buSzPts val="2800"/>
              <a:buChar char="•"/>
            </a:pPr>
            <a:r>
              <a:rPr lang="en-US" dirty="0"/>
              <a:t>Support peer responses</a:t>
            </a:r>
            <a:endParaRPr dirty="0"/>
          </a:p>
          <a:p>
            <a:pPr marL="228600" lvl="0" indent="-228600" algn="l" rtl="0">
              <a:lnSpc>
                <a:spcPct val="90000"/>
              </a:lnSpc>
              <a:spcBef>
                <a:spcPts val="1000"/>
              </a:spcBef>
              <a:spcAft>
                <a:spcPts val="0"/>
              </a:spcAft>
              <a:buClr>
                <a:schemeClr val="dk1"/>
              </a:buClr>
              <a:buSzPts val="2800"/>
              <a:buChar char="•"/>
            </a:pPr>
            <a:r>
              <a:rPr lang="en-US" dirty="0"/>
              <a:t>Scaffold and extend conversations with peers (nonverbal or verbal) </a:t>
            </a:r>
            <a:endParaRPr dirty="0"/>
          </a:p>
          <a:p>
            <a:pPr marL="228600" lvl="0" indent="-228600" algn="l" rtl="0">
              <a:lnSpc>
                <a:spcPct val="90000"/>
              </a:lnSpc>
              <a:spcBef>
                <a:spcPts val="1000"/>
              </a:spcBef>
              <a:spcAft>
                <a:spcPts val="0"/>
              </a:spcAft>
              <a:buClr>
                <a:schemeClr val="dk1"/>
              </a:buClr>
              <a:buSzPts val="2800"/>
              <a:buChar char="•"/>
            </a:pPr>
            <a:r>
              <a:rPr lang="en-US" dirty="0"/>
              <a:t>Foster enjoyment and friendship across activities</a:t>
            </a:r>
            <a:endParaRPr dirty="0"/>
          </a:p>
          <a:p>
            <a:pPr marL="228600" lvl="0" indent="-228600" algn="l" rtl="0">
              <a:lnSpc>
                <a:spcPct val="90000"/>
              </a:lnSpc>
              <a:spcBef>
                <a:spcPts val="1000"/>
              </a:spcBef>
              <a:spcAft>
                <a:spcPts val="0"/>
              </a:spcAft>
              <a:buClr>
                <a:schemeClr val="dk1"/>
              </a:buClr>
              <a:buSzPts val="2800"/>
              <a:buChar char="•"/>
            </a:pPr>
            <a:r>
              <a:rPr lang="en-US" dirty="0"/>
              <a:t>Develop play themes based on shared interests</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6"/>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lvl="0" algn="ctr">
              <a:buSzPct val="100000"/>
            </a:pPr>
            <a:r>
              <a:rPr lang="en-US" sz="3600" dirty="0"/>
              <a:t>Supporting Fidelity Practice To Enhance Responsive Adult-Child and Peer Interactions</a:t>
            </a:r>
            <a:endParaRPr dirty="0"/>
          </a:p>
        </p:txBody>
      </p:sp>
      <p:sp>
        <p:nvSpPr>
          <p:cNvPr id="166" name="Google Shape;166;p1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ECTA Child-Child Interaction Checklists and Practice Guides</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81" name="Google Shape;181;p18"/>
          <p:cNvSpPr txBox="1">
            <a:spLocks noGrp="1"/>
          </p:cNvSpPr>
          <p:nvPr>
            <p:ph idx="1"/>
          </p:nvPr>
        </p:nvSpPr>
        <p:spPr>
          <a:xfrm>
            <a:off x="628650" y="1603203"/>
            <a:ext cx="7886700" cy="4351338"/>
          </a:xfrm>
          <a:prstGeom prst="rect">
            <a:avLst/>
          </a:prstGeom>
          <a:noFill/>
          <a:ln>
            <a:noFill/>
          </a:ln>
        </p:spPr>
        <p:txBody>
          <a:bodyPr spcFirstLastPara="1" wrap="square" lIns="91425" tIns="45700" rIns="91425" bIns="45700" anchor="t" anchorCtr="0">
            <a:normAutofit/>
          </a:bodyPr>
          <a:lstStyle/>
          <a:p>
            <a:pPr>
              <a:lnSpc>
                <a:spcPct val="150000"/>
              </a:lnSpc>
              <a:spcBef>
                <a:spcPts val="0"/>
              </a:spcBef>
              <a:buClr>
                <a:schemeClr val="dk1"/>
              </a:buClr>
              <a:buSzPts val="2800"/>
            </a:pPr>
            <a:r>
              <a:rPr lang="en-US" dirty="0"/>
              <a:t>On the next slide, watch “</a:t>
            </a:r>
            <a:r>
              <a:rPr lang="en-US" dirty="0">
                <a:hlinkClick r:id="rId3"/>
              </a:rPr>
              <a:t>Responsive Interactions for Pretend Play</a:t>
            </a:r>
            <a:r>
              <a:rPr lang="en-US" dirty="0"/>
              <a:t>” and jot down the types of responsive strategies you saw this EI/ECSE provider use with a child with ASD during this period of supported joint attention </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7"/>
          <p:cNvSpPr txBox="1">
            <a:spLocks noGrp="1"/>
          </p:cNvSpPr>
          <p:nvPr>
            <p:ph type="title"/>
          </p:nvPr>
        </p:nvSpPr>
        <p:spPr>
          <a:xfrm>
            <a:off x="628650" y="0"/>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73" name="Google Shape;173;p17"/>
          <p:cNvSpPr txBox="1">
            <a:spLocks noGrp="1"/>
          </p:cNvSpPr>
          <p:nvPr>
            <p:ph idx="1"/>
          </p:nvPr>
        </p:nvSpPr>
        <p:spPr>
          <a:xfrm>
            <a:off x="628650" y="662781"/>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A responsive interaction at preschool</a:t>
            </a:r>
            <a:endParaRPr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399" y="1451146"/>
            <a:ext cx="7315200" cy="4114800"/>
          </a:xfrm>
          <a:prstGeom prst="rect">
            <a:avLst/>
          </a:prstGeom>
        </p:spPr>
      </p:pic>
      <p:sp>
        <p:nvSpPr>
          <p:cNvPr id="5" name="Rectangle 4"/>
          <p:cNvSpPr/>
          <p:nvPr/>
        </p:nvSpPr>
        <p:spPr>
          <a:xfrm>
            <a:off x="3384013" y="5608165"/>
            <a:ext cx="2302233" cy="276999"/>
          </a:xfrm>
          <a:prstGeom prst="rect">
            <a:avLst/>
          </a:prstGeom>
        </p:spPr>
        <p:txBody>
          <a:bodyPr wrap="none">
            <a:spAutoFit/>
          </a:bodyPr>
          <a:lstStyle/>
          <a:p>
            <a:r>
              <a:rPr lang="en-US" sz="1200" dirty="0">
                <a:latin typeface="+mn-lt"/>
                <a:hlinkClick r:id="rId5"/>
              </a:rPr>
              <a:t>https://youtu.be/W34UiOUQWcc</a:t>
            </a:r>
            <a:r>
              <a:rPr lang="en-US" sz="1200" dirty="0">
                <a:latin typeface="+mn-lt"/>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50" y="21038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6</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546442" y="1069144"/>
            <a:ext cx="8051116" cy="4855111"/>
          </a:xfrm>
          <a:prstGeom prst="rect">
            <a:avLst/>
          </a:prstGeom>
          <a:noFill/>
          <a:ln>
            <a:noFill/>
          </a:ln>
        </p:spPr>
        <p:txBody>
          <a:bodyPr spcFirstLastPara="1" wrap="square" lIns="91425" tIns="45700" rIns="91425" bIns="45700" anchor="t" anchorCtr="0">
            <a:normAutofit fontScale="77500" lnSpcReduction="20000"/>
          </a:bodyPr>
          <a:lstStyle/>
          <a:p>
            <a:pPr marL="0" lvl="0" indent="0">
              <a:lnSpc>
                <a:spcPct val="150000"/>
              </a:lnSpc>
              <a:spcBef>
                <a:spcPts val="0"/>
              </a:spcBef>
              <a:buClr>
                <a:schemeClr val="dk1"/>
              </a:buClr>
              <a:buSzPct val="100000"/>
              <a:buNone/>
            </a:pPr>
            <a:r>
              <a:rPr lang="en-US" dirty="0"/>
              <a:t>Candidates plan and implement intentional, systematic, evidence-based, responsive interactions, interventions, and instruction to support all children’s learning and development across all developmental and content domains in partnership with families and other professionals. Candidates facilitate equitable access and participation for all children and families within natural and inclusive environments through culturally responsive and affirming practices and relationships. Candidates use data-based decision-making to plan for, adapt, and improve interactions, interventions, and instruction to ensure fidelity of implementation. </a:t>
            </a:r>
            <a:endParaRPr dirty="0"/>
          </a:p>
        </p:txBody>
      </p:sp>
    </p:spTree>
    <p:extLst>
      <p:ext uri="{BB962C8B-B14F-4D97-AF65-F5344CB8AC3E}">
        <p14:creationId xmlns:p14="http://schemas.microsoft.com/office/powerpoint/2010/main" val="296497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187" name="Google Shape;187;p19"/>
          <p:cNvSpPr txBox="1">
            <a:spLocks noGrp="1"/>
          </p:cNvSpPr>
          <p:nvPr>
            <p:ph idx="1"/>
          </p:nvPr>
        </p:nvSpPr>
        <p:spPr>
          <a:xfrm>
            <a:off x="628650" y="1438382"/>
            <a:ext cx="7886700" cy="4738581"/>
          </a:xfrm>
          <a:prstGeom prst="rect">
            <a:avLst/>
          </a:prstGeom>
          <a:noFill/>
          <a:ln>
            <a:noFill/>
          </a:ln>
        </p:spPr>
        <p:txBody>
          <a:bodyPr spcFirstLastPara="1" wrap="square" lIns="91425" tIns="45700" rIns="91425" bIns="45700" anchor="t" anchorCtr="0">
            <a:normAutofit fontScale="70000" lnSpcReduction="20000"/>
          </a:bodyPr>
          <a:lstStyle/>
          <a:p>
            <a:pPr lvl="0">
              <a:lnSpc>
                <a:spcPct val="160000"/>
              </a:lnSpc>
              <a:spcBef>
                <a:spcPts val="0"/>
              </a:spcBef>
              <a:buClr>
                <a:schemeClr val="dk1"/>
              </a:buClr>
              <a:buSzPct val="100000"/>
            </a:pPr>
            <a:r>
              <a:rPr lang="en-US" dirty="0" err="1"/>
              <a:t>Dunst,C.J</a:t>
            </a:r>
            <a:r>
              <a:rPr lang="en-US" dirty="0"/>
              <a:t>.&amp; Dempsey, I.(2007). </a:t>
            </a:r>
            <a:r>
              <a:rPr lang="en-US" dirty="0">
                <a:hlinkClick r:id="rId3" action="ppaction://hlinkfile"/>
              </a:rPr>
              <a:t>Family-Professional Partnerships and Parenting Competence, Confidence, and Enjoyment</a:t>
            </a:r>
            <a:r>
              <a:rPr lang="en-US" dirty="0"/>
              <a:t>. International Journal of Disability, Development and Education, 54, 305-318. </a:t>
            </a:r>
            <a:endParaRPr dirty="0"/>
          </a:p>
          <a:p>
            <a:pPr marL="228600" lvl="0" indent="-228600" algn="l" rtl="0">
              <a:lnSpc>
                <a:spcPct val="160000"/>
              </a:lnSpc>
              <a:spcBef>
                <a:spcPts val="1000"/>
              </a:spcBef>
              <a:spcAft>
                <a:spcPts val="0"/>
              </a:spcAft>
              <a:buClr>
                <a:schemeClr val="dk1"/>
              </a:buClr>
              <a:buSzPct val="100000"/>
              <a:buChar char="•"/>
            </a:pPr>
            <a:r>
              <a:rPr lang="en-US" dirty="0"/>
              <a:t>Kong, N.Y., &amp; Carta, J.J. (2013). </a:t>
            </a:r>
            <a:r>
              <a:rPr lang="en-US" dirty="0">
                <a:hlinkClick r:id="rId4"/>
              </a:rPr>
              <a:t>Responsive interaction interventions for children with or at risk for developmental delays: a research synthesis. </a:t>
            </a:r>
            <a:r>
              <a:rPr lang="en-US" dirty="0"/>
              <a:t>Topics in Early Childhood Special Education, 33, 4-17, doi:10.177/0271121411426486</a:t>
            </a:r>
            <a:endParaRPr dirty="0"/>
          </a:p>
          <a:p>
            <a:pPr marL="228600" lvl="0" indent="-228600" algn="l" rtl="0">
              <a:lnSpc>
                <a:spcPct val="160000"/>
              </a:lnSpc>
              <a:spcBef>
                <a:spcPts val="1000"/>
              </a:spcBef>
              <a:spcAft>
                <a:spcPts val="0"/>
              </a:spcAft>
              <a:buClr>
                <a:schemeClr val="dk1"/>
              </a:buClr>
              <a:buSzPct val="100000"/>
              <a:buChar char="•"/>
            </a:pPr>
            <a:r>
              <a:rPr lang="en-US" dirty="0"/>
              <a:t>McCollum, J.A., Santos, R.M., </a:t>
            </a:r>
            <a:r>
              <a:rPr lang="en-US" dirty="0" err="1"/>
              <a:t>Weglarz</a:t>
            </a:r>
            <a:r>
              <a:rPr lang="en-US" dirty="0"/>
              <a:t>-Ward, J.M. (2018). </a:t>
            </a:r>
            <a:r>
              <a:rPr lang="en-US" i="1" dirty="0"/>
              <a:t>Interaction: Enhancing Children’s Access to Responsive Interactions</a:t>
            </a:r>
            <a:r>
              <a:rPr lang="en-US" dirty="0"/>
              <a:t>, DEC Recommended Practices Monograph Series No 5.</a:t>
            </a:r>
            <a:endParaRPr dirty="0"/>
          </a:p>
          <a:p>
            <a:pPr marL="228600" lvl="0" indent="-104140" algn="l" rtl="0">
              <a:lnSpc>
                <a:spcPct val="150000"/>
              </a:lnSpc>
              <a:spcBef>
                <a:spcPts val="1000"/>
              </a:spcBef>
              <a:spcAft>
                <a:spcPts val="0"/>
              </a:spcAft>
              <a:buClr>
                <a:schemeClr val="dk1"/>
              </a:buClr>
              <a:buSzPct val="100000"/>
              <a:buNone/>
            </a:pPr>
            <a:endParaRPr dirty="0"/>
          </a:p>
          <a:p>
            <a:pPr marL="0" lvl="0" indent="0" algn="l" rtl="0">
              <a:lnSpc>
                <a:spcPct val="150000"/>
              </a:lnSpc>
              <a:spcBef>
                <a:spcPts val="1000"/>
              </a:spcBef>
              <a:spcAft>
                <a:spcPts val="0"/>
              </a:spcAft>
              <a:buClr>
                <a:schemeClr val="dk1"/>
              </a:buClr>
              <a:buSzPct val="100000"/>
              <a:buNone/>
            </a:pPr>
            <a:endParaRPr sz="2000" dirty="0"/>
          </a:p>
          <a:p>
            <a:pPr marL="228600" lvl="0" indent="-139700" algn="l" rtl="0">
              <a:lnSpc>
                <a:spcPct val="150000"/>
              </a:lnSpc>
              <a:spcBef>
                <a:spcPts val="1000"/>
              </a:spcBef>
              <a:spcAft>
                <a:spcPts val="0"/>
              </a:spcAft>
              <a:buClr>
                <a:schemeClr val="dk1"/>
              </a:buClr>
              <a:buSzPct val="100000"/>
              <a:buNone/>
            </a:pPr>
            <a:endParaRP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193" name="Google Shape;193;p20"/>
          <p:cNvSpPr txBox="1">
            <a:spLocks noGrp="1"/>
          </p:cNvSpPr>
          <p:nvPr>
            <p:ph idx="1"/>
          </p:nvPr>
        </p:nvSpPr>
        <p:spPr>
          <a:xfrm>
            <a:off x="628650" y="1587500"/>
            <a:ext cx="7886700" cy="458946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400"/>
              <a:buChar char="•"/>
            </a:pPr>
            <a:r>
              <a:rPr lang="en-US" sz="2400" dirty="0"/>
              <a:t>Meyer, L.E. &amp; Yu, S. (2018). Responsively Supporting Children During Peer Interaction Interventions: Focusing on Friendships, In; Interaction: Enhancing Children’s Access to Responsive Interactions</a:t>
            </a:r>
            <a:endParaRPr dirty="0"/>
          </a:p>
          <a:p>
            <a:pPr marL="228600" lvl="0" indent="-228600" algn="l" rtl="0">
              <a:lnSpc>
                <a:spcPct val="150000"/>
              </a:lnSpc>
              <a:spcBef>
                <a:spcPts val="1000"/>
              </a:spcBef>
              <a:spcAft>
                <a:spcPts val="0"/>
              </a:spcAft>
              <a:buClr>
                <a:schemeClr val="dk1"/>
              </a:buClr>
              <a:buSzPts val="2400"/>
              <a:buChar char="•"/>
            </a:pPr>
            <a:r>
              <a:rPr lang="en-US" sz="2400" dirty="0"/>
              <a:t>Shire, S.Y., </a:t>
            </a:r>
            <a:r>
              <a:rPr lang="en-US" sz="2400" dirty="0" err="1"/>
              <a:t>Gulsrud</a:t>
            </a:r>
            <a:r>
              <a:rPr lang="en-US" sz="2400" dirty="0"/>
              <a:t>, A. &amp; </a:t>
            </a:r>
            <a:r>
              <a:rPr lang="en-US" sz="2400" dirty="0" err="1"/>
              <a:t>Kasari</a:t>
            </a:r>
            <a:r>
              <a:rPr lang="en-US" sz="2400" dirty="0"/>
              <a:t>, C. </a:t>
            </a:r>
            <a:r>
              <a:rPr lang="en-US" sz="2400" dirty="0">
                <a:hlinkClick r:id="rId3"/>
              </a:rPr>
              <a:t>Increasing Responsive Parent–Child Interactions and Joint Engagement: Comparing the Influence of Parent-Mediated Intervention and Parent Psychoeducation.</a:t>
            </a:r>
            <a:r>
              <a:rPr lang="en-US" sz="2400" dirty="0"/>
              <a:t> </a:t>
            </a:r>
            <a:r>
              <a:rPr lang="en-US" sz="2400" i="1" dirty="0"/>
              <a:t>J Autism Dev </a:t>
            </a:r>
            <a:r>
              <a:rPr lang="en-US" sz="2400" i="1" dirty="0" err="1"/>
              <a:t>Disord</a:t>
            </a:r>
            <a:r>
              <a:rPr lang="en-US" sz="2400" dirty="0"/>
              <a:t> 46</a:t>
            </a:r>
            <a:r>
              <a:rPr lang="en-US" sz="2400" b="1" dirty="0"/>
              <a:t>, </a:t>
            </a:r>
            <a:r>
              <a:rPr lang="en-US" sz="2400" dirty="0"/>
              <a:t>1737–1747 (2016)</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References and Resources</a:t>
            </a:r>
            <a:endParaRPr/>
          </a:p>
        </p:txBody>
      </p:sp>
      <p:sp>
        <p:nvSpPr>
          <p:cNvPr id="199" name="Google Shape;199;p21"/>
          <p:cNvSpPr txBox="1">
            <a:spLocks noGrp="1"/>
          </p:cNvSpPr>
          <p:nvPr>
            <p:ph idx="1"/>
          </p:nvPr>
        </p:nvSpPr>
        <p:spPr>
          <a:xfrm>
            <a:off x="628650" y="1438382"/>
            <a:ext cx="7886700" cy="473858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000"/>
              <a:buChar char="•"/>
            </a:pPr>
            <a:r>
              <a:rPr lang="en-US" sz="2000" dirty="0"/>
              <a:t>Center on the Developing Child at Harvard University.(2016, March).  </a:t>
            </a:r>
            <a:r>
              <a:rPr lang="en-US" sz="2000" i="1" dirty="0">
                <a:hlinkClick r:id="rId3"/>
              </a:rPr>
              <a:t>Building core capacities for life: the science behind the skills adults need to succeed in parenting and in the workplace</a:t>
            </a:r>
            <a:r>
              <a:rPr lang="en-US" sz="2000" i="1" dirty="0"/>
              <a:t>. </a:t>
            </a:r>
            <a:endParaRPr sz="2000" dirty="0"/>
          </a:p>
          <a:p>
            <a:pPr marL="228600" lvl="0" indent="-228600" algn="l" rtl="0">
              <a:lnSpc>
                <a:spcPct val="150000"/>
              </a:lnSpc>
              <a:spcBef>
                <a:spcPts val="1000"/>
              </a:spcBef>
              <a:spcAft>
                <a:spcPts val="0"/>
              </a:spcAft>
              <a:buClr>
                <a:schemeClr val="dk1"/>
              </a:buClr>
              <a:buSzPts val="2000"/>
              <a:buChar char="•"/>
            </a:pPr>
            <a:r>
              <a:rPr lang="en-US" sz="2000" u="sng" dirty="0">
                <a:solidFill>
                  <a:schemeClr val="hlink"/>
                </a:solidFill>
                <a:hlinkClick r:id="rId4"/>
              </a:rPr>
              <a:t>Division for Early Childhood of the Council of Exceptional Children: DEC Recommended Practices</a:t>
            </a:r>
            <a:endParaRPr sz="2000" dirty="0"/>
          </a:p>
          <a:p>
            <a:pPr marL="228600" lvl="0" indent="-228600" algn="l" rtl="0">
              <a:lnSpc>
                <a:spcPct val="150000"/>
              </a:lnSpc>
              <a:spcBef>
                <a:spcPts val="1000"/>
              </a:spcBef>
              <a:spcAft>
                <a:spcPts val="0"/>
              </a:spcAft>
              <a:buClr>
                <a:schemeClr val="dk1"/>
              </a:buClr>
              <a:buSzPts val="2000"/>
              <a:buChar char="•"/>
            </a:pPr>
            <a:r>
              <a:rPr lang="en-US" sz="2000" u="sng" dirty="0">
                <a:solidFill>
                  <a:schemeClr val="hlink"/>
                </a:solidFill>
                <a:hlinkClick r:id="rId5"/>
              </a:rPr>
              <a:t>Early Childhood Personnel Center (ECPC) Cross-Disciplinary Competencies: Case Studies</a:t>
            </a:r>
            <a:endParaRPr sz="2000" dirty="0"/>
          </a:p>
          <a:p>
            <a:pPr marL="228600" lvl="0" indent="-228600" algn="l" rtl="0">
              <a:lnSpc>
                <a:spcPct val="150000"/>
              </a:lnSpc>
              <a:spcBef>
                <a:spcPts val="1000"/>
              </a:spcBef>
              <a:spcAft>
                <a:spcPts val="0"/>
              </a:spcAft>
              <a:buClr>
                <a:schemeClr val="dk1"/>
              </a:buClr>
              <a:buSzPts val="2000"/>
              <a:buChar char="•"/>
            </a:pPr>
            <a:r>
              <a:rPr lang="en-US" sz="2000" u="sng" dirty="0">
                <a:solidFill>
                  <a:schemeClr val="hlink"/>
                </a:solidFill>
                <a:hlinkClick r:id="rId6"/>
              </a:rPr>
              <a:t>ECTA Adult-Child Interaction Checklists and Practice Guides</a:t>
            </a:r>
            <a:endParaRP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9;p34">
            <a:extLst>
              <a:ext uri="{FF2B5EF4-FFF2-40B4-BE49-F238E27FC236}">
                <a16:creationId xmlns:a16="http://schemas.microsoft.com/office/drawing/2014/main" id="{42F1F676-A5D7-45D7-87A8-3FD1AE110A5D}"/>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Calibri" panose="020F0502020204030204" pitchFamily="34" charset="0"/>
                <a:cs typeface="Calibri" panose="020F0502020204030204" pitchFamily="34" charset="0"/>
              </a:rPr>
              <a:t>Disclaimer</a:t>
            </a:r>
            <a:endParaRPr lang="en-US" dirty="0"/>
          </a:p>
        </p:txBody>
      </p:sp>
    </p:spTree>
    <p:extLst>
      <p:ext uri="{BB962C8B-B14F-4D97-AF65-F5344CB8AC3E}">
        <p14:creationId xmlns:p14="http://schemas.microsoft.com/office/powerpoint/2010/main" val="132816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6.2</a:t>
            </a:r>
            <a:endParaRPr dirty="0"/>
          </a:p>
        </p:txBody>
      </p:sp>
      <p:sp>
        <p:nvSpPr>
          <p:cNvPr id="70" name="Google Shape;70;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Candidates engage in reciprocal partnerships with families and other professionals to facilitate responsive adult-child interactions, interventions, and instruction to support child learning and development. </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77" name="Google Shape;77;p3"/>
          <p:cNvSpPr txBox="1">
            <a:spLocks noGrp="1"/>
          </p:cNvSpPr>
          <p:nvPr>
            <p:ph idx="1"/>
          </p:nvPr>
        </p:nvSpPr>
        <p:spPr>
          <a:xfrm>
            <a:off x="628650" y="1387011"/>
            <a:ext cx="7886700" cy="4789952"/>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Describe strategies to engage in reciprocal partnerships with families and other professionals to facilitate responsive adult-child interactions to support child learning and development. </a:t>
            </a:r>
            <a:endParaRPr dirty="0"/>
          </a:p>
          <a:p>
            <a:pPr marL="228600" lvl="0" indent="-228600" algn="l" rtl="0">
              <a:lnSpc>
                <a:spcPct val="150000"/>
              </a:lnSpc>
              <a:spcBef>
                <a:spcPts val="1000"/>
              </a:spcBef>
              <a:spcAft>
                <a:spcPts val="0"/>
              </a:spcAft>
              <a:buClr>
                <a:schemeClr val="dk1"/>
              </a:buClr>
              <a:buSzPct val="100000"/>
              <a:buChar char="•"/>
            </a:pPr>
            <a:r>
              <a:rPr lang="en-US" dirty="0"/>
              <a:t>Describe strategies to facilitate reciprocal partnerships with families and other professionals to implement interventions and instruction to support child learning and development.</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4"/>
          <p:cNvSpPr txBox="1">
            <a:spLocks noGrp="1"/>
          </p:cNvSpPr>
          <p:nvPr>
            <p:ph type="title"/>
          </p:nvPr>
        </p:nvSpPr>
        <p:spPr>
          <a:xfrm>
            <a:off x="628650" y="500062"/>
            <a:ext cx="7886700" cy="13255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3600"/>
              <a:buFont typeface="Calibri"/>
              <a:buNone/>
            </a:pPr>
            <a:r>
              <a:rPr lang="en-US" sz="4000" dirty="0"/>
              <a:t>DEC Recommended Practices: Interaction</a:t>
            </a:r>
            <a:br>
              <a:rPr lang="en-US" sz="4000" dirty="0"/>
            </a:br>
            <a:r>
              <a:rPr lang="en-US" sz="1600" dirty="0"/>
              <a:t>(McCollum, Santos and </a:t>
            </a:r>
            <a:r>
              <a:rPr lang="en-US" sz="1600" dirty="0" err="1"/>
              <a:t>Weglarz</a:t>
            </a:r>
            <a:r>
              <a:rPr lang="en-US" sz="1600" dirty="0"/>
              <a:t>-Ward, 2018)</a:t>
            </a:r>
            <a:br>
              <a:rPr lang="en-US" sz="3600" dirty="0"/>
            </a:br>
            <a:endParaRPr sz="3600" dirty="0"/>
          </a:p>
        </p:txBody>
      </p:sp>
      <p:sp>
        <p:nvSpPr>
          <p:cNvPr id="83" name="Google Shape;83;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“Sensitive and responsive interactional practices are the foundation for promoting the development of a child’s language and cognitive and emotional competence, and are the basis for fostering all children’s learning”</a:t>
            </a:r>
            <a:endParaRPr dirty="0"/>
          </a:p>
          <a:p>
            <a:pPr marL="228600" lvl="0" indent="-5080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a:spLocks noGrp="1"/>
          </p:cNvSpPr>
          <p:nvPr>
            <p:ph type="title"/>
          </p:nvPr>
        </p:nvSpPr>
        <p:spPr>
          <a:xfrm>
            <a:off x="628650" y="207402"/>
            <a:ext cx="78867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000000"/>
              </a:buClr>
              <a:buSzPts val="3600"/>
              <a:buFont typeface="Calibri"/>
              <a:buNone/>
            </a:pPr>
            <a:r>
              <a:rPr lang="en-US" sz="3600" dirty="0"/>
              <a:t>DEC Recommended Practices: Interaction</a:t>
            </a:r>
            <a:br>
              <a:rPr lang="en-US" sz="3600" dirty="0"/>
            </a:br>
            <a:r>
              <a:rPr lang="en-US" sz="1400" dirty="0"/>
              <a:t>(McCollum, Santos and </a:t>
            </a:r>
            <a:r>
              <a:rPr lang="en-US" sz="1400" dirty="0" err="1"/>
              <a:t>Weglarz</a:t>
            </a:r>
            <a:r>
              <a:rPr lang="en-US" sz="1400" dirty="0"/>
              <a:t>-Ward, 2018)</a:t>
            </a:r>
            <a:endParaRPr sz="1400" dirty="0"/>
          </a:p>
        </p:txBody>
      </p:sp>
      <p:sp>
        <p:nvSpPr>
          <p:cNvPr id="90" name="Google Shape;90;p5"/>
          <p:cNvSpPr txBox="1">
            <a:spLocks noGrp="1"/>
          </p:cNvSpPr>
          <p:nvPr>
            <p:ph idx="1"/>
          </p:nvPr>
        </p:nvSpPr>
        <p:spPr>
          <a:xfrm>
            <a:off x="628650" y="1532965"/>
            <a:ext cx="7886700" cy="4643998"/>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“For children who have or at risk for developmental delays/disabilities, responsive interactional practices represent a critical set of strategies for fostering children’s social-emotional competence, communication, cognitive development, problem-solving, autonomy, and persistence”</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6"/>
          <p:cNvSpPr txBox="1">
            <a:spLocks noGrp="1"/>
          </p:cNvSpPr>
          <p:nvPr>
            <p:ph type="title"/>
          </p:nvPr>
        </p:nvSpPr>
        <p:spPr>
          <a:xfrm>
            <a:off x="628650" y="365126"/>
            <a:ext cx="7886700" cy="103215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ct val="100000"/>
              <a:buFont typeface="Calibri"/>
              <a:buNone/>
            </a:pPr>
            <a:r>
              <a:rPr lang="en-US" sz="3600" dirty="0"/>
              <a:t>What Are Responsive Adult-Child Interactions?</a:t>
            </a:r>
            <a:endParaRPr sz="3600" dirty="0"/>
          </a:p>
        </p:txBody>
      </p:sp>
      <p:sp>
        <p:nvSpPr>
          <p:cNvPr id="96" name="Google Shape;96;p6"/>
          <p:cNvSpPr txBox="1">
            <a:spLocks noGrp="1"/>
          </p:cNvSpPr>
          <p:nvPr>
            <p:ph idx="1"/>
          </p:nvPr>
        </p:nvSpPr>
        <p:spPr>
          <a:xfrm>
            <a:off x="628650" y="1397285"/>
            <a:ext cx="7886700" cy="477967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Awareness of child’s behaviors and communicative signals</a:t>
            </a:r>
            <a:endParaRPr dirty="0"/>
          </a:p>
          <a:p>
            <a:pPr marL="228600" lvl="0" indent="-228600" algn="l" rtl="0">
              <a:lnSpc>
                <a:spcPct val="150000"/>
              </a:lnSpc>
              <a:spcBef>
                <a:spcPts val="1000"/>
              </a:spcBef>
              <a:spcAft>
                <a:spcPts val="0"/>
              </a:spcAft>
              <a:buClr>
                <a:schemeClr val="dk1"/>
              </a:buClr>
              <a:buSzPts val="2800"/>
              <a:buChar char="•"/>
            </a:pPr>
            <a:r>
              <a:rPr lang="en-US" dirty="0"/>
              <a:t>Accurate interpretation of child’s signals</a:t>
            </a:r>
            <a:endParaRPr dirty="0"/>
          </a:p>
          <a:p>
            <a:pPr marL="228600" lvl="0" indent="-228600" algn="l" rtl="0">
              <a:lnSpc>
                <a:spcPct val="150000"/>
              </a:lnSpc>
              <a:spcBef>
                <a:spcPts val="1000"/>
              </a:spcBef>
              <a:spcAft>
                <a:spcPts val="0"/>
              </a:spcAft>
              <a:buClr>
                <a:schemeClr val="dk1"/>
              </a:buClr>
              <a:buSzPts val="2800"/>
              <a:buChar char="•"/>
            </a:pPr>
            <a:r>
              <a:rPr lang="en-US" dirty="0"/>
              <a:t>Positive and contingent responses to child’s intent</a:t>
            </a:r>
            <a:endParaRPr dirty="0"/>
          </a:p>
          <a:p>
            <a:pPr marL="228600" lvl="0" indent="-228600" algn="l" rtl="0">
              <a:lnSpc>
                <a:spcPct val="150000"/>
              </a:lnSpc>
              <a:spcBef>
                <a:spcPts val="1000"/>
              </a:spcBef>
              <a:spcAft>
                <a:spcPts val="0"/>
              </a:spcAft>
              <a:buClr>
                <a:schemeClr val="dk1"/>
              </a:buClr>
              <a:buSzPts val="2800"/>
              <a:buChar char="•"/>
            </a:pPr>
            <a:r>
              <a:rPr lang="en-US" dirty="0"/>
              <a:t>Balanced support for and challenges to child’s current and future abilities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7"/>
          <p:cNvSpPr txBox="1">
            <a:spLocks noGrp="1"/>
          </p:cNvSpPr>
          <p:nvPr>
            <p:ph type="title"/>
          </p:nvPr>
        </p:nvSpPr>
        <p:spPr>
          <a:xfrm>
            <a:off x="628650" y="268874"/>
            <a:ext cx="7886700" cy="1325563"/>
          </a:xfrm>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Why Are Responsive Interactions Important?</a:t>
            </a:r>
            <a:endParaRPr dirty="0"/>
          </a:p>
        </p:txBody>
      </p:sp>
      <p:sp>
        <p:nvSpPr>
          <p:cNvPr id="103" name="Google Shape;103;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Provide a critical foundation for optimal child outcomes across abilities and cultures</a:t>
            </a:r>
            <a:endParaRPr dirty="0"/>
          </a:p>
          <a:p>
            <a:pPr marL="228600" lvl="0" indent="-228600" algn="l" rtl="0">
              <a:lnSpc>
                <a:spcPct val="150000"/>
              </a:lnSpc>
              <a:spcBef>
                <a:spcPts val="1000"/>
              </a:spcBef>
              <a:spcAft>
                <a:spcPts val="0"/>
              </a:spcAft>
              <a:buClr>
                <a:schemeClr val="dk1"/>
              </a:buClr>
              <a:buSzPts val="2800"/>
              <a:buChar char="•"/>
            </a:pPr>
            <a:r>
              <a:rPr lang="en-US" dirty="0"/>
              <a:t>Foundational brain development is directly impacted by the quality and frequency of </a:t>
            </a:r>
            <a:r>
              <a:rPr lang="en-US" u="sng" dirty="0">
                <a:solidFill>
                  <a:schemeClr val="hlink"/>
                </a:solidFill>
                <a:hlinkClick r:id="rId3"/>
              </a:rPr>
              <a:t>early reciprocal interactions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Factors Influencing Adult-Child Responsive Interactions</a:t>
            </a:r>
            <a:endParaRPr dirty="0"/>
          </a:p>
        </p:txBody>
      </p:sp>
      <p:sp>
        <p:nvSpPr>
          <p:cNvPr id="110" name="Google Shape;110;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3200"/>
              <a:buNone/>
            </a:pPr>
            <a:r>
              <a:rPr lang="en-US" sz="3200" dirty="0"/>
              <a:t>Adult characteristics</a:t>
            </a:r>
            <a:endParaRPr dirty="0"/>
          </a:p>
          <a:p>
            <a:pPr marL="685800" lvl="1" indent="-228600" algn="l" rtl="0">
              <a:lnSpc>
                <a:spcPct val="150000"/>
              </a:lnSpc>
              <a:spcBef>
                <a:spcPts val="500"/>
              </a:spcBef>
              <a:spcAft>
                <a:spcPts val="0"/>
              </a:spcAft>
              <a:buClr>
                <a:schemeClr val="dk1"/>
              </a:buClr>
              <a:buSzPts val="3200"/>
              <a:buChar char="•"/>
            </a:pPr>
            <a:r>
              <a:rPr lang="en-US" sz="3200" dirty="0"/>
              <a:t>Temperamental match</a:t>
            </a:r>
            <a:endParaRPr dirty="0"/>
          </a:p>
          <a:p>
            <a:pPr marL="685800" lvl="1" indent="-228600" algn="l" rtl="0">
              <a:lnSpc>
                <a:spcPct val="150000"/>
              </a:lnSpc>
              <a:spcBef>
                <a:spcPts val="500"/>
              </a:spcBef>
              <a:spcAft>
                <a:spcPts val="0"/>
              </a:spcAft>
              <a:buClr>
                <a:schemeClr val="dk1"/>
              </a:buClr>
              <a:buSzPts val="3200"/>
              <a:buChar char="•"/>
            </a:pPr>
            <a:r>
              <a:rPr lang="en-US" sz="3200" dirty="0"/>
              <a:t>Mental health</a:t>
            </a:r>
            <a:endParaRPr dirty="0"/>
          </a:p>
          <a:p>
            <a:pPr marL="685800" lvl="1" indent="-228600" algn="l" rtl="0">
              <a:lnSpc>
                <a:spcPct val="150000"/>
              </a:lnSpc>
              <a:spcBef>
                <a:spcPts val="500"/>
              </a:spcBef>
              <a:spcAft>
                <a:spcPts val="0"/>
              </a:spcAft>
              <a:buClr>
                <a:schemeClr val="dk1"/>
              </a:buClr>
              <a:buSzPts val="3200"/>
              <a:buChar char="•"/>
            </a:pPr>
            <a:r>
              <a:rPr lang="en-US" sz="3200" dirty="0"/>
              <a:t>Physical health</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TotalTime>
  <Words>2854</Words>
  <Application>Microsoft Office PowerPoint</Application>
  <PresentationFormat>On-screen Show (4:3)</PresentationFormat>
  <Paragraphs>200</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2_Office Theme</vt:lpstr>
      <vt:lpstr>Using Responsive and Reciprocal Interactions, Interventions, and Instruction</vt:lpstr>
      <vt:lpstr>Standard 6</vt:lpstr>
      <vt:lpstr>Component 6.2</vt:lpstr>
      <vt:lpstr>Objectives</vt:lpstr>
      <vt:lpstr>DEC Recommended Practices: Interaction (McCollum, Santos and Weglarz-Ward, 2018) </vt:lpstr>
      <vt:lpstr>DEC Recommended Practices: Interaction (McCollum, Santos and Weglarz-Ward, 2018)</vt:lpstr>
      <vt:lpstr>What Are Responsive Adult-Child Interactions?</vt:lpstr>
      <vt:lpstr>Why Are Responsive Interactions Important?</vt:lpstr>
      <vt:lpstr>Factors Influencing Adult-Child Responsive Interactions</vt:lpstr>
      <vt:lpstr>Factors Influencing Adult-Child Responsive Interactions</vt:lpstr>
      <vt:lpstr>Child Factors Influencing Adult-Child Responsive Interactions</vt:lpstr>
      <vt:lpstr>Activity: Antonia’s Story </vt:lpstr>
      <vt:lpstr>Responsive Intervention Strategies: Scaffolding Joint Attention To Improve Outcomes</vt:lpstr>
      <vt:lpstr>Responsive Strategies: Evidence-Based Intervention For Early Learners</vt:lpstr>
      <vt:lpstr>Supporting Families and Early Care Providers To Use Responsive Strategies/Interventions</vt:lpstr>
      <vt:lpstr>Supporting Early Care Providers To Promote Positive Peer Interactions</vt:lpstr>
      <vt:lpstr>Supporting Fidelity Practice To Enhance Responsive Adult-Child and Peer Interactions</vt:lpstr>
      <vt:lpstr>Activity</vt:lpstr>
      <vt:lpstr>Activity</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Responsive and Reciprocal Interactions, Interventions, and Instruction</dc:title>
  <dc:creator>Killmeyer,Susan</dc:creator>
  <cp:lastModifiedBy>Darla Gundler</cp:lastModifiedBy>
  <cp:revision>16</cp:revision>
  <dcterms:created xsi:type="dcterms:W3CDTF">2021-03-15T13:58:23Z</dcterms:created>
  <dcterms:modified xsi:type="dcterms:W3CDTF">2023-09-14T21:20:37Z</dcterms:modified>
</cp:coreProperties>
</file>