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7.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ags/tag8.xml" ContentType="application/vnd.openxmlformats-officedocument.presentationml.tags+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32"/>
  </p:notesMasterIdLst>
  <p:handoutMasterIdLst>
    <p:handoutMasterId r:id="rId33"/>
  </p:handoutMasterIdLst>
  <p:sldIdLst>
    <p:sldId id="266" r:id="rId2"/>
    <p:sldId id="326" r:id="rId3"/>
    <p:sldId id="268" r:id="rId4"/>
    <p:sldId id="296" r:id="rId5"/>
    <p:sldId id="299" r:id="rId6"/>
    <p:sldId id="301" r:id="rId7"/>
    <p:sldId id="292" r:id="rId8"/>
    <p:sldId id="289" r:id="rId9"/>
    <p:sldId id="304" r:id="rId10"/>
    <p:sldId id="315" r:id="rId11"/>
    <p:sldId id="290" r:id="rId12"/>
    <p:sldId id="294" r:id="rId13"/>
    <p:sldId id="293" r:id="rId14"/>
    <p:sldId id="306" r:id="rId15"/>
    <p:sldId id="325" r:id="rId16"/>
    <p:sldId id="307" r:id="rId17"/>
    <p:sldId id="305" r:id="rId18"/>
    <p:sldId id="291" r:id="rId19"/>
    <p:sldId id="295" r:id="rId20"/>
    <p:sldId id="316" r:id="rId21"/>
    <p:sldId id="317" r:id="rId22"/>
    <p:sldId id="320" r:id="rId23"/>
    <p:sldId id="321" r:id="rId24"/>
    <p:sldId id="322" r:id="rId25"/>
    <p:sldId id="323" r:id="rId26"/>
    <p:sldId id="298" r:id="rId27"/>
    <p:sldId id="302" r:id="rId28"/>
    <p:sldId id="324" r:id="rId29"/>
    <p:sldId id="287" r:id="rId30"/>
    <p:sldId id="327" r:id="rId31"/>
  </p:sldIdLst>
  <p:sldSz cx="9144000" cy="6858000" type="screen4x3"/>
  <p:notesSz cx="6858000" cy="9144000"/>
  <p:custDataLst>
    <p:tags r:id="rId3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llmeyer,Susan" initials="K" lastIdx="16" clrIdx="0">
    <p:extLst>
      <p:ext uri="{19B8F6BF-5375-455C-9EA6-DF929625EA0E}">
        <p15:presenceInfo xmlns:p15="http://schemas.microsoft.com/office/powerpoint/2012/main" userId="3305248426c5a25a" providerId="Windows Live"/>
      </p:ext>
    </p:extLst>
  </p:cmAuthor>
  <p:cmAuthor id="2" name="Stayton, Vicki" initials="SV" lastIdx="10" clrIdx="1">
    <p:extLst>
      <p:ext uri="{19B8F6BF-5375-455C-9EA6-DF929625EA0E}">
        <p15:presenceInfo xmlns:p15="http://schemas.microsoft.com/office/powerpoint/2012/main" userId="S::vicki.stayton@wku.edu::1dba316e-6601-45a2-bef2-f9d566ecdb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7" autoAdjust="0"/>
    <p:restoredTop sz="66317" autoAdjust="0"/>
  </p:normalViewPr>
  <p:slideViewPr>
    <p:cSldViewPr snapToGrid="0" showGuides="1">
      <p:cViewPr varScale="1">
        <p:scale>
          <a:sx n="65" d="100"/>
          <a:sy n="65" d="100"/>
        </p:scale>
        <p:origin x="2604" y="72"/>
      </p:cViewPr>
      <p:guideLst>
        <p:guide orient="horz" pos="2160"/>
        <p:guide pos="2880"/>
      </p:guideLst>
    </p:cSldViewPr>
  </p:slideViewPr>
  <p:notesTextViewPr>
    <p:cViewPr>
      <p:scale>
        <a:sx n="1" d="1"/>
        <a:sy n="1" d="1"/>
      </p:scale>
      <p:origin x="0" y="0"/>
    </p:cViewPr>
  </p:notesTextViewPr>
  <p:notesViewPr>
    <p:cSldViewPr snapToGrid="0">
      <p:cViewPr varScale="1">
        <p:scale>
          <a:sx n="84" d="100"/>
          <a:sy n="84" d="100"/>
        </p:scale>
        <p:origin x="130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A6524C-3E8B-4E90-98F3-DF2B38C29428}"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A3E8EEF6-BBBF-4398-A951-B391921D13E7}">
      <dgm:prSet phldrT="[Text]"/>
      <dgm:spPr/>
      <dgm:t>
        <a:bodyPr/>
        <a:lstStyle/>
        <a:p>
          <a:r>
            <a:rPr lang="en-US" dirty="0"/>
            <a:t>Gathering Information</a:t>
          </a:r>
        </a:p>
      </dgm:t>
    </dgm:pt>
    <dgm:pt modelId="{45C0A77F-B25C-4B1C-A2CE-AA19E263ED4B}" type="parTrans" cxnId="{F1DAF5FC-3DCD-4EB9-A9C5-8FA0E208D245}">
      <dgm:prSet/>
      <dgm:spPr/>
      <dgm:t>
        <a:bodyPr/>
        <a:lstStyle/>
        <a:p>
          <a:endParaRPr lang="en-US"/>
        </a:p>
      </dgm:t>
    </dgm:pt>
    <dgm:pt modelId="{60542600-0F30-486B-8AD3-8375A1938586}" type="sibTrans" cxnId="{F1DAF5FC-3DCD-4EB9-A9C5-8FA0E208D245}">
      <dgm:prSet/>
      <dgm:spPr/>
      <dgm:t>
        <a:bodyPr/>
        <a:lstStyle/>
        <a:p>
          <a:endParaRPr lang="en-US"/>
        </a:p>
      </dgm:t>
    </dgm:pt>
    <dgm:pt modelId="{B864BE36-5A35-44AC-A743-42B19B8F3482}">
      <dgm:prSet phldrT="[Text]"/>
      <dgm:spPr/>
      <dgm:t>
        <a:bodyPr/>
        <a:lstStyle/>
        <a:p>
          <a:r>
            <a:rPr lang="en-US" dirty="0"/>
            <a:t>Documenting</a:t>
          </a:r>
        </a:p>
      </dgm:t>
    </dgm:pt>
    <dgm:pt modelId="{CF948C89-BF5F-4581-AFB4-B0F2B5718437}" type="parTrans" cxnId="{996E96E2-82A3-4A9C-8491-9266AF339C96}">
      <dgm:prSet/>
      <dgm:spPr/>
      <dgm:t>
        <a:bodyPr/>
        <a:lstStyle/>
        <a:p>
          <a:endParaRPr lang="en-US"/>
        </a:p>
      </dgm:t>
    </dgm:pt>
    <dgm:pt modelId="{EE780D51-F8FC-4721-A5BE-90C55B1EB824}" type="sibTrans" cxnId="{996E96E2-82A3-4A9C-8491-9266AF339C96}">
      <dgm:prSet/>
      <dgm:spPr/>
      <dgm:t>
        <a:bodyPr/>
        <a:lstStyle/>
        <a:p>
          <a:endParaRPr lang="en-US"/>
        </a:p>
      </dgm:t>
    </dgm:pt>
    <dgm:pt modelId="{54007D45-993F-47F3-8B33-25C822E908A5}">
      <dgm:prSet phldrT="[Text]"/>
      <dgm:spPr/>
      <dgm:t>
        <a:bodyPr/>
        <a:lstStyle/>
        <a:p>
          <a:r>
            <a:rPr lang="en-US" dirty="0"/>
            <a:t>Analyzing</a:t>
          </a:r>
        </a:p>
      </dgm:t>
    </dgm:pt>
    <dgm:pt modelId="{E47ADFE9-7026-4AF0-BFC9-157230BB1D83}" type="parTrans" cxnId="{30280A85-E8F9-4323-817F-97B7F8E64172}">
      <dgm:prSet/>
      <dgm:spPr/>
      <dgm:t>
        <a:bodyPr/>
        <a:lstStyle/>
        <a:p>
          <a:endParaRPr lang="en-US"/>
        </a:p>
      </dgm:t>
    </dgm:pt>
    <dgm:pt modelId="{888BF242-6945-45EA-AF62-322D6E3C47D6}" type="sibTrans" cxnId="{30280A85-E8F9-4323-817F-97B7F8E64172}">
      <dgm:prSet/>
      <dgm:spPr/>
      <dgm:t>
        <a:bodyPr/>
        <a:lstStyle/>
        <a:p>
          <a:endParaRPr lang="en-US"/>
        </a:p>
      </dgm:t>
    </dgm:pt>
    <dgm:pt modelId="{CECA64C3-55FC-4C82-9629-3C9D6336B738}">
      <dgm:prSet phldrT="[Text]"/>
      <dgm:spPr/>
      <dgm:t>
        <a:bodyPr/>
        <a:lstStyle/>
        <a:p>
          <a:r>
            <a:rPr lang="en-US" dirty="0"/>
            <a:t>Planning</a:t>
          </a:r>
        </a:p>
      </dgm:t>
    </dgm:pt>
    <dgm:pt modelId="{1676FA59-C166-4E93-A933-642B28E09B86}" type="parTrans" cxnId="{4952EDF1-CE1E-4BBA-85CA-85E5A6C0474D}">
      <dgm:prSet/>
      <dgm:spPr/>
      <dgm:t>
        <a:bodyPr/>
        <a:lstStyle/>
        <a:p>
          <a:endParaRPr lang="en-US"/>
        </a:p>
      </dgm:t>
    </dgm:pt>
    <dgm:pt modelId="{4E798736-FAFF-46DE-B2BC-FC4D59908B7E}" type="sibTrans" cxnId="{4952EDF1-CE1E-4BBA-85CA-85E5A6C0474D}">
      <dgm:prSet/>
      <dgm:spPr/>
      <dgm:t>
        <a:bodyPr/>
        <a:lstStyle/>
        <a:p>
          <a:endParaRPr lang="en-US"/>
        </a:p>
      </dgm:t>
    </dgm:pt>
    <dgm:pt modelId="{A323BB50-3FC9-4E9B-A23F-3CFABC60755B}">
      <dgm:prSet phldrT="[Text]"/>
      <dgm:spPr/>
      <dgm:t>
        <a:bodyPr/>
        <a:lstStyle/>
        <a:p>
          <a:r>
            <a:rPr lang="en-US" dirty="0"/>
            <a:t>Implementing</a:t>
          </a:r>
        </a:p>
      </dgm:t>
    </dgm:pt>
    <dgm:pt modelId="{931C9048-A05A-42C1-8F13-DE675278C36D}" type="parTrans" cxnId="{4AE3EC2E-131C-48A9-9DED-E3774B38CE01}">
      <dgm:prSet/>
      <dgm:spPr/>
      <dgm:t>
        <a:bodyPr/>
        <a:lstStyle/>
        <a:p>
          <a:endParaRPr lang="en-US"/>
        </a:p>
      </dgm:t>
    </dgm:pt>
    <dgm:pt modelId="{AAE82E98-4172-4154-995A-B3BBB02E0710}" type="sibTrans" cxnId="{4AE3EC2E-131C-48A9-9DED-E3774B38CE01}">
      <dgm:prSet/>
      <dgm:spPr/>
      <dgm:t>
        <a:bodyPr/>
        <a:lstStyle/>
        <a:p>
          <a:endParaRPr lang="en-US"/>
        </a:p>
      </dgm:t>
    </dgm:pt>
    <dgm:pt modelId="{F381C916-FCCC-43A4-B82B-D28E1774B632}" type="pres">
      <dgm:prSet presAssocID="{6EA6524C-3E8B-4E90-98F3-DF2B38C29428}" presName="Name0" presStyleCnt="0">
        <dgm:presLayoutVars>
          <dgm:dir/>
          <dgm:resizeHandles val="exact"/>
        </dgm:presLayoutVars>
      </dgm:prSet>
      <dgm:spPr/>
    </dgm:pt>
    <dgm:pt modelId="{518EBEF1-E23E-4FB9-AA51-EAA8FDBD36E4}" type="pres">
      <dgm:prSet presAssocID="{6EA6524C-3E8B-4E90-98F3-DF2B38C29428}" presName="cycle" presStyleCnt="0"/>
      <dgm:spPr/>
    </dgm:pt>
    <dgm:pt modelId="{D0122F84-67A7-4F6D-BBA6-F75107B7CB44}" type="pres">
      <dgm:prSet presAssocID="{A3E8EEF6-BBBF-4398-A951-B391921D13E7}" presName="nodeFirstNode" presStyleLbl="node1" presStyleIdx="0" presStyleCnt="5">
        <dgm:presLayoutVars>
          <dgm:bulletEnabled val="1"/>
        </dgm:presLayoutVars>
      </dgm:prSet>
      <dgm:spPr/>
    </dgm:pt>
    <dgm:pt modelId="{19C74676-C269-41D3-A181-FC7AF76C0990}" type="pres">
      <dgm:prSet presAssocID="{60542600-0F30-486B-8AD3-8375A1938586}" presName="sibTransFirstNode" presStyleLbl="bgShp" presStyleIdx="0" presStyleCnt="1"/>
      <dgm:spPr/>
    </dgm:pt>
    <dgm:pt modelId="{8236A8AB-0F21-4B7A-A401-7E86AC4A79E1}" type="pres">
      <dgm:prSet presAssocID="{B864BE36-5A35-44AC-A743-42B19B8F3482}" presName="nodeFollowingNodes" presStyleLbl="node1" presStyleIdx="1" presStyleCnt="5">
        <dgm:presLayoutVars>
          <dgm:bulletEnabled val="1"/>
        </dgm:presLayoutVars>
      </dgm:prSet>
      <dgm:spPr/>
    </dgm:pt>
    <dgm:pt modelId="{2BF414FB-0A72-49FD-961A-EDDB5BAF26FC}" type="pres">
      <dgm:prSet presAssocID="{54007D45-993F-47F3-8B33-25C822E908A5}" presName="nodeFollowingNodes" presStyleLbl="node1" presStyleIdx="2" presStyleCnt="5">
        <dgm:presLayoutVars>
          <dgm:bulletEnabled val="1"/>
        </dgm:presLayoutVars>
      </dgm:prSet>
      <dgm:spPr/>
    </dgm:pt>
    <dgm:pt modelId="{576A5BFD-9435-4BD6-8DB2-ECACF2BF179C}" type="pres">
      <dgm:prSet presAssocID="{CECA64C3-55FC-4C82-9629-3C9D6336B738}" presName="nodeFollowingNodes" presStyleLbl="node1" presStyleIdx="3" presStyleCnt="5">
        <dgm:presLayoutVars>
          <dgm:bulletEnabled val="1"/>
        </dgm:presLayoutVars>
      </dgm:prSet>
      <dgm:spPr/>
    </dgm:pt>
    <dgm:pt modelId="{3A4208CD-0461-420B-BEC6-B2CC1FCECB29}" type="pres">
      <dgm:prSet presAssocID="{A323BB50-3FC9-4E9B-A23F-3CFABC60755B}" presName="nodeFollowingNodes" presStyleLbl="node1" presStyleIdx="4" presStyleCnt="5">
        <dgm:presLayoutVars>
          <dgm:bulletEnabled val="1"/>
        </dgm:presLayoutVars>
      </dgm:prSet>
      <dgm:spPr/>
    </dgm:pt>
  </dgm:ptLst>
  <dgm:cxnLst>
    <dgm:cxn modelId="{46382B1F-3B21-4A3F-9FA9-8053FA6A09D7}" type="presOf" srcId="{6EA6524C-3E8B-4E90-98F3-DF2B38C29428}" destId="{F381C916-FCCC-43A4-B82B-D28E1774B632}" srcOrd="0" destOrd="0" presId="urn:microsoft.com/office/officeart/2005/8/layout/cycle3"/>
    <dgm:cxn modelId="{4AE3EC2E-131C-48A9-9DED-E3774B38CE01}" srcId="{6EA6524C-3E8B-4E90-98F3-DF2B38C29428}" destId="{A323BB50-3FC9-4E9B-A23F-3CFABC60755B}" srcOrd="4" destOrd="0" parTransId="{931C9048-A05A-42C1-8F13-DE675278C36D}" sibTransId="{AAE82E98-4172-4154-995A-B3BBB02E0710}"/>
    <dgm:cxn modelId="{FB5A166C-A652-4816-B7AE-E9E74629A9FD}" type="presOf" srcId="{A3E8EEF6-BBBF-4398-A951-B391921D13E7}" destId="{D0122F84-67A7-4F6D-BBA6-F75107B7CB44}" srcOrd="0" destOrd="0" presId="urn:microsoft.com/office/officeart/2005/8/layout/cycle3"/>
    <dgm:cxn modelId="{AB9A236C-81E9-4400-8633-C212D06013A4}" type="presOf" srcId="{A323BB50-3FC9-4E9B-A23F-3CFABC60755B}" destId="{3A4208CD-0461-420B-BEC6-B2CC1FCECB29}" srcOrd="0" destOrd="0" presId="urn:microsoft.com/office/officeart/2005/8/layout/cycle3"/>
    <dgm:cxn modelId="{E7A34D55-C6BA-412D-B033-BE02BC6A2EEC}" type="presOf" srcId="{CECA64C3-55FC-4C82-9629-3C9D6336B738}" destId="{576A5BFD-9435-4BD6-8DB2-ECACF2BF179C}" srcOrd="0" destOrd="0" presId="urn:microsoft.com/office/officeart/2005/8/layout/cycle3"/>
    <dgm:cxn modelId="{30280A85-E8F9-4323-817F-97B7F8E64172}" srcId="{6EA6524C-3E8B-4E90-98F3-DF2B38C29428}" destId="{54007D45-993F-47F3-8B33-25C822E908A5}" srcOrd="2" destOrd="0" parTransId="{E47ADFE9-7026-4AF0-BFC9-157230BB1D83}" sibTransId="{888BF242-6945-45EA-AF62-322D6E3C47D6}"/>
    <dgm:cxn modelId="{84CA00AC-6239-44A0-8A30-B30BE9A599A6}" type="presOf" srcId="{B864BE36-5A35-44AC-A743-42B19B8F3482}" destId="{8236A8AB-0F21-4B7A-A401-7E86AC4A79E1}" srcOrd="0" destOrd="0" presId="urn:microsoft.com/office/officeart/2005/8/layout/cycle3"/>
    <dgm:cxn modelId="{0593D9AE-35D8-4B4F-B37C-2E036071A6B6}" type="presOf" srcId="{54007D45-993F-47F3-8B33-25C822E908A5}" destId="{2BF414FB-0A72-49FD-961A-EDDB5BAF26FC}" srcOrd="0" destOrd="0" presId="urn:microsoft.com/office/officeart/2005/8/layout/cycle3"/>
    <dgm:cxn modelId="{0C0223D3-58A0-4092-81A1-779F7EC3B1E7}" type="presOf" srcId="{60542600-0F30-486B-8AD3-8375A1938586}" destId="{19C74676-C269-41D3-A181-FC7AF76C0990}" srcOrd="0" destOrd="0" presId="urn:microsoft.com/office/officeart/2005/8/layout/cycle3"/>
    <dgm:cxn modelId="{996E96E2-82A3-4A9C-8491-9266AF339C96}" srcId="{6EA6524C-3E8B-4E90-98F3-DF2B38C29428}" destId="{B864BE36-5A35-44AC-A743-42B19B8F3482}" srcOrd="1" destOrd="0" parTransId="{CF948C89-BF5F-4581-AFB4-B0F2B5718437}" sibTransId="{EE780D51-F8FC-4721-A5BE-90C55B1EB824}"/>
    <dgm:cxn modelId="{4952EDF1-CE1E-4BBA-85CA-85E5A6C0474D}" srcId="{6EA6524C-3E8B-4E90-98F3-DF2B38C29428}" destId="{CECA64C3-55FC-4C82-9629-3C9D6336B738}" srcOrd="3" destOrd="0" parTransId="{1676FA59-C166-4E93-A933-642B28E09B86}" sibTransId="{4E798736-FAFF-46DE-B2BC-FC4D59908B7E}"/>
    <dgm:cxn modelId="{F1DAF5FC-3DCD-4EB9-A9C5-8FA0E208D245}" srcId="{6EA6524C-3E8B-4E90-98F3-DF2B38C29428}" destId="{A3E8EEF6-BBBF-4398-A951-B391921D13E7}" srcOrd="0" destOrd="0" parTransId="{45C0A77F-B25C-4B1C-A2CE-AA19E263ED4B}" sibTransId="{60542600-0F30-486B-8AD3-8375A1938586}"/>
    <dgm:cxn modelId="{78C9C596-2FE3-4590-8DCB-B7DD9A8F1692}" type="presParOf" srcId="{F381C916-FCCC-43A4-B82B-D28E1774B632}" destId="{518EBEF1-E23E-4FB9-AA51-EAA8FDBD36E4}" srcOrd="0" destOrd="0" presId="urn:microsoft.com/office/officeart/2005/8/layout/cycle3"/>
    <dgm:cxn modelId="{E390C5EE-AC68-41EA-86F4-F26EB39B2084}" type="presParOf" srcId="{518EBEF1-E23E-4FB9-AA51-EAA8FDBD36E4}" destId="{D0122F84-67A7-4F6D-BBA6-F75107B7CB44}" srcOrd="0" destOrd="0" presId="urn:microsoft.com/office/officeart/2005/8/layout/cycle3"/>
    <dgm:cxn modelId="{0E10680D-D718-4101-AE6A-436A3D0DD793}" type="presParOf" srcId="{518EBEF1-E23E-4FB9-AA51-EAA8FDBD36E4}" destId="{19C74676-C269-41D3-A181-FC7AF76C0990}" srcOrd="1" destOrd="0" presId="urn:microsoft.com/office/officeart/2005/8/layout/cycle3"/>
    <dgm:cxn modelId="{85CC9FDF-8E8E-4BF4-A3EE-822C97063BBA}" type="presParOf" srcId="{518EBEF1-E23E-4FB9-AA51-EAA8FDBD36E4}" destId="{8236A8AB-0F21-4B7A-A401-7E86AC4A79E1}" srcOrd="2" destOrd="0" presId="urn:microsoft.com/office/officeart/2005/8/layout/cycle3"/>
    <dgm:cxn modelId="{D5AFC8A3-AB48-4C15-A744-489844BADD7B}" type="presParOf" srcId="{518EBEF1-E23E-4FB9-AA51-EAA8FDBD36E4}" destId="{2BF414FB-0A72-49FD-961A-EDDB5BAF26FC}" srcOrd="3" destOrd="0" presId="urn:microsoft.com/office/officeart/2005/8/layout/cycle3"/>
    <dgm:cxn modelId="{2DE05140-DABA-472A-8881-6D8806A4CB3F}" type="presParOf" srcId="{518EBEF1-E23E-4FB9-AA51-EAA8FDBD36E4}" destId="{576A5BFD-9435-4BD6-8DB2-ECACF2BF179C}" srcOrd="4" destOrd="0" presId="urn:microsoft.com/office/officeart/2005/8/layout/cycle3"/>
    <dgm:cxn modelId="{DEDEFF7E-9EDB-4913-83A4-FF6DE4C5E7FE}" type="presParOf" srcId="{518EBEF1-E23E-4FB9-AA51-EAA8FDBD36E4}" destId="{3A4208CD-0461-420B-BEC6-B2CC1FCECB29}" srcOrd="5"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C74676-C269-41D3-A181-FC7AF76C0990}">
      <dsp:nvSpPr>
        <dsp:cNvPr id="0" name=""/>
        <dsp:cNvSpPr/>
      </dsp:nvSpPr>
      <dsp:spPr>
        <a:xfrm>
          <a:off x="1971815" y="-25331"/>
          <a:ext cx="4039704" cy="4039704"/>
        </a:xfrm>
        <a:prstGeom prst="circularArrow">
          <a:avLst>
            <a:gd name="adj1" fmla="val 5544"/>
            <a:gd name="adj2" fmla="val 330680"/>
            <a:gd name="adj3" fmla="val 13772446"/>
            <a:gd name="adj4" fmla="val 17388082"/>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122F84-67A7-4F6D-BBA6-F75107B7CB44}">
      <dsp:nvSpPr>
        <dsp:cNvPr id="0" name=""/>
        <dsp:cNvSpPr/>
      </dsp:nvSpPr>
      <dsp:spPr>
        <a:xfrm>
          <a:off x="3044426" y="193"/>
          <a:ext cx="1894482" cy="947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Gathering Information</a:t>
          </a:r>
        </a:p>
      </dsp:txBody>
      <dsp:txXfrm>
        <a:off x="3090666" y="46433"/>
        <a:ext cx="1802002" cy="854761"/>
      </dsp:txXfrm>
    </dsp:sp>
    <dsp:sp modelId="{8236A8AB-0F21-4B7A-A401-7E86AC4A79E1}">
      <dsp:nvSpPr>
        <dsp:cNvPr id="0" name=""/>
        <dsp:cNvSpPr/>
      </dsp:nvSpPr>
      <dsp:spPr>
        <a:xfrm>
          <a:off x="4682800" y="1190541"/>
          <a:ext cx="1894482" cy="947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Documenting</a:t>
          </a:r>
        </a:p>
      </dsp:txBody>
      <dsp:txXfrm>
        <a:off x="4729040" y="1236781"/>
        <a:ext cx="1802002" cy="854761"/>
      </dsp:txXfrm>
    </dsp:sp>
    <dsp:sp modelId="{2BF414FB-0A72-49FD-961A-EDDB5BAF26FC}">
      <dsp:nvSpPr>
        <dsp:cNvPr id="0" name=""/>
        <dsp:cNvSpPr/>
      </dsp:nvSpPr>
      <dsp:spPr>
        <a:xfrm>
          <a:off x="4056996" y="3116566"/>
          <a:ext cx="1894482" cy="947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Analyzing</a:t>
          </a:r>
        </a:p>
      </dsp:txBody>
      <dsp:txXfrm>
        <a:off x="4103236" y="3162806"/>
        <a:ext cx="1802002" cy="854761"/>
      </dsp:txXfrm>
    </dsp:sp>
    <dsp:sp modelId="{576A5BFD-9435-4BD6-8DB2-ECACF2BF179C}">
      <dsp:nvSpPr>
        <dsp:cNvPr id="0" name=""/>
        <dsp:cNvSpPr/>
      </dsp:nvSpPr>
      <dsp:spPr>
        <a:xfrm>
          <a:off x="2031855" y="3116566"/>
          <a:ext cx="1894482" cy="947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Planning</a:t>
          </a:r>
        </a:p>
      </dsp:txBody>
      <dsp:txXfrm>
        <a:off x="2078095" y="3162806"/>
        <a:ext cx="1802002" cy="854761"/>
      </dsp:txXfrm>
    </dsp:sp>
    <dsp:sp modelId="{3A4208CD-0461-420B-BEC6-B2CC1FCECB29}">
      <dsp:nvSpPr>
        <dsp:cNvPr id="0" name=""/>
        <dsp:cNvSpPr/>
      </dsp:nvSpPr>
      <dsp:spPr>
        <a:xfrm>
          <a:off x="1406052" y="1190541"/>
          <a:ext cx="1894482" cy="94724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Implementing</a:t>
          </a:r>
        </a:p>
      </dsp:txBody>
      <dsp:txXfrm>
        <a:off x="1452292" y="1236781"/>
        <a:ext cx="1802002" cy="85476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F645F7-C373-44E1-A594-73E5C775A62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6765D09-66F8-40D9-B587-E4C7E80BFD9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7F1054-96A6-4F39-93AF-55D047D28659}" type="datetimeFigureOut">
              <a:rPr lang="en-US" smtClean="0"/>
              <a:t>9/14/2023</a:t>
            </a:fld>
            <a:endParaRPr lang="en-US"/>
          </a:p>
        </p:txBody>
      </p:sp>
      <p:sp>
        <p:nvSpPr>
          <p:cNvPr id="4" name="Footer Placeholder 3">
            <a:extLst>
              <a:ext uri="{FF2B5EF4-FFF2-40B4-BE49-F238E27FC236}">
                <a16:creationId xmlns:a16="http://schemas.microsoft.com/office/drawing/2014/main" id="{4AA966D5-E0ED-4632-B5C1-24F638DE8CE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B893BC3-68B6-4BBD-BA4C-DA953659730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A2D3ECC-C8DC-41F5-A7BC-A6687C46DBAF}" type="slidenum">
              <a:rPr lang="en-US" smtClean="0"/>
              <a:t>‹#›</a:t>
            </a:fld>
            <a:endParaRPr lang="en-US"/>
          </a:p>
        </p:txBody>
      </p:sp>
    </p:spTree>
    <p:extLst>
      <p:ext uri="{BB962C8B-B14F-4D97-AF65-F5344CB8AC3E}">
        <p14:creationId xmlns:p14="http://schemas.microsoft.com/office/powerpoint/2010/main" val="2447846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EC0FD6-2237-4AAC-9D3F-4BC10A9B57AB}" type="datetimeFigureOut">
              <a:rPr lang="en-US" smtClean="0"/>
              <a:t>9/14/2023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BF026-8AD1-4D99-8998-3E56D682E3A3}" type="slidenum">
              <a:rPr lang="en-US" smtClean="0"/>
              <a:t>‹#›</a:t>
            </a:fld>
            <a:endParaRPr lang="en-US"/>
          </a:p>
        </p:txBody>
      </p:sp>
    </p:spTree>
    <p:extLst>
      <p:ext uri="{BB962C8B-B14F-4D97-AF65-F5344CB8AC3E}">
        <p14:creationId xmlns:p14="http://schemas.microsoft.com/office/powerpoint/2010/main" val="712937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2:notes"/>
          <p:cNvSpPr txBox="1">
            <a:spLocks noGrp="1"/>
          </p:cNvSpPr>
          <p:nvPr>
            <p:ph type="body" idx="1"/>
          </p:nvPr>
        </p:nvSpPr>
        <p:spPr>
          <a:xfrm>
            <a:off x="685800" y="4473892"/>
            <a:ext cx="5486400" cy="3660458"/>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6" name="Google Shape;56;p2:notes"/>
          <p:cNvSpPr>
            <a:spLocks noGrp="1" noRot="1" noChangeAspect="1"/>
          </p:cNvSpPr>
          <p:nvPr>
            <p:ph type="sldImg" idx="2"/>
          </p:nvPr>
        </p:nvSpPr>
        <p:spPr>
          <a:xfrm>
            <a:off x="13382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937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13</a:t>
            </a:fld>
            <a:endParaRPr lang="en-US"/>
          </a:p>
        </p:txBody>
      </p:sp>
    </p:spTree>
    <p:extLst>
      <p:ext uri="{BB962C8B-B14F-4D97-AF65-F5344CB8AC3E}">
        <p14:creationId xmlns:p14="http://schemas.microsoft.com/office/powerpoint/2010/main" val="2437328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Want to create a broad</a:t>
            </a:r>
            <a:r>
              <a:rPr lang="en-US" baseline="0" dirty="0"/>
              <a:t> picture that is holistic.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planning assessment methods, you need to gather all the information you need to determine eligibility AND functional goals for IEP/IFSP. You do not want to have to go back and reassess after a determination has been made. Even if the family is not eligible or chooses not to participate assessment</a:t>
            </a:r>
            <a:r>
              <a:rPr lang="en-US" baseline="0" dirty="0"/>
              <a:t> information can still be used to inform parents/educators</a:t>
            </a:r>
            <a:r>
              <a:rPr lang="en-US" dirty="0"/>
              <a:t>. </a:t>
            </a:r>
          </a:p>
          <a:p>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14</a:t>
            </a:fld>
            <a:endParaRPr lang="en-US"/>
          </a:p>
        </p:txBody>
      </p:sp>
    </p:spTree>
    <p:extLst>
      <p:ext uri="{BB962C8B-B14F-4D97-AF65-F5344CB8AC3E}">
        <p14:creationId xmlns:p14="http://schemas.microsoft.com/office/powerpoint/2010/main" val="2382719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15</a:t>
            </a:fld>
            <a:endParaRPr lang="en-US"/>
          </a:p>
        </p:txBody>
      </p:sp>
    </p:spTree>
    <p:extLst>
      <p:ext uri="{BB962C8B-B14F-4D97-AF65-F5344CB8AC3E}">
        <p14:creationId xmlns:p14="http://schemas.microsoft.com/office/powerpoint/2010/main" val="1755313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a:t>
            </a:r>
          </a:p>
        </p:txBody>
      </p:sp>
      <p:sp>
        <p:nvSpPr>
          <p:cNvPr id="4" name="Slide Number Placeholder 3"/>
          <p:cNvSpPr>
            <a:spLocks noGrp="1"/>
          </p:cNvSpPr>
          <p:nvPr>
            <p:ph type="sldNum" sz="quarter" idx="10"/>
          </p:nvPr>
        </p:nvSpPr>
        <p:spPr/>
        <p:txBody>
          <a:bodyPr/>
          <a:lstStyle/>
          <a:p>
            <a:fld id="{9CABF026-8AD1-4D99-8998-3E56D682E3A3}" type="slidenum">
              <a:rPr lang="en-US" smtClean="0"/>
              <a:t>16</a:t>
            </a:fld>
            <a:endParaRPr lang="en-US"/>
          </a:p>
        </p:txBody>
      </p:sp>
    </p:spTree>
    <p:extLst>
      <p:ext uri="{BB962C8B-B14F-4D97-AF65-F5344CB8AC3E}">
        <p14:creationId xmlns:p14="http://schemas.microsoft.com/office/powerpoint/2010/main" val="4009287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17</a:t>
            </a:fld>
            <a:endParaRPr lang="en-US"/>
          </a:p>
        </p:txBody>
      </p:sp>
    </p:spTree>
    <p:extLst>
      <p:ext uri="{BB962C8B-B14F-4D97-AF65-F5344CB8AC3E}">
        <p14:creationId xmlns:p14="http://schemas.microsoft.com/office/powerpoint/2010/main" val="2959827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a:t>
            </a:r>
            <a:r>
              <a:rPr lang="en-US" baseline="0" dirty="0"/>
              <a:t> examples of these measures are </a:t>
            </a:r>
            <a:r>
              <a:rPr lang="en-US" baseline="0" dirty="0" err="1"/>
              <a:t>Rti</a:t>
            </a:r>
            <a:r>
              <a:rPr lang="en-US" baseline="0" dirty="0"/>
              <a:t>, ABAS-II, The Carolina Curriculum, HELP strands. Some need-specific examples: Early Start Denver Model for ASD, Pyramid Model/PBIS, others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Can incorporate curriculum addressing specific sensory, motor, social-emotional or cognitive differences as well as global development</a:t>
            </a:r>
          </a:p>
          <a:p>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19</a:t>
            </a:fld>
            <a:endParaRPr lang="en-US"/>
          </a:p>
        </p:txBody>
      </p:sp>
    </p:spTree>
    <p:extLst>
      <p:ext uri="{BB962C8B-B14F-4D97-AF65-F5344CB8AC3E}">
        <p14:creationId xmlns:p14="http://schemas.microsoft.com/office/powerpoint/2010/main" val="964963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20</a:t>
            </a:fld>
            <a:endParaRPr lang="en-US"/>
          </a:p>
        </p:txBody>
      </p:sp>
    </p:spTree>
    <p:extLst>
      <p:ext uri="{BB962C8B-B14F-4D97-AF65-F5344CB8AC3E}">
        <p14:creationId xmlns:p14="http://schemas.microsoft.com/office/powerpoint/2010/main" val="886963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Attainable</a:t>
            </a:r>
            <a:r>
              <a:rPr lang="en-US" baseline="0" dirty="0"/>
              <a:t> goals and objectives can be identified within developmental sequences that well-informed practitioners understand.  For example, if a child with Cerebral Palsy is not yet pulling to stand, we would not yet create a goal for walking, even though that is an important long-range goal.  We would instead create within-reach goals and objectives to support strength and balance before we set goals for independent walking.</a:t>
            </a:r>
          </a:p>
          <a:p>
            <a:endParaRPr lang="en-US" baseline="0" dirty="0"/>
          </a:p>
          <a:p>
            <a:r>
              <a:rPr lang="en-US" baseline="0" dirty="0"/>
              <a:t>Similarly, if a child with autism is not yet engaging in consistent face-to-face interactions or using non-verbal gestures, we would create objectives to support the child’s ability to engage in face-to-face interactions and to share attention with another, so that he will be motivated to use non-verbal gestures – so that he can steadily progress towards the long-term goal of verbal language. </a:t>
            </a:r>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21</a:t>
            </a:fld>
            <a:endParaRPr lang="en-US"/>
          </a:p>
        </p:txBody>
      </p:sp>
    </p:spTree>
    <p:extLst>
      <p:ext uri="{BB962C8B-B14F-4D97-AF65-F5344CB8AC3E}">
        <p14:creationId xmlns:p14="http://schemas.microsoft.com/office/powerpoint/2010/main" val="9773381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i="1" dirty="0">
                <a:effectLst/>
                <a:latin typeface="Calibri" panose="020F0502020204030204" pitchFamily="34" charset="0"/>
                <a:ea typeface="Calibri" panose="020F0502020204030204" pitchFamily="34" charset="0"/>
              </a:rPr>
              <a:t>Facilitator may want to discuss types of assistive technology, or ask group what types of assistive technology their programs access</a:t>
            </a:r>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23</a:t>
            </a:fld>
            <a:endParaRPr lang="en-US"/>
          </a:p>
        </p:txBody>
      </p:sp>
    </p:spTree>
    <p:extLst>
      <p:ext uri="{BB962C8B-B14F-4D97-AF65-F5344CB8AC3E}">
        <p14:creationId xmlns:p14="http://schemas.microsoft.com/office/powerpoint/2010/main" val="37905730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https://ecpcta.org/wp-content/uploads/sites/2810/2019/05/Cross-Disciplinary-Competency-Area-Case-Studies-Intervention-Instruction-as-Informed-by-Evidence.pdf</a:t>
            </a:r>
          </a:p>
          <a:p>
            <a:endParaRPr lang="en-US" dirty="0"/>
          </a:p>
          <a:p>
            <a:r>
              <a:rPr lang="en-US" dirty="0"/>
              <a:t>Facilitator supports discussion around the fact that the Team collaboratively used data from the family, from observations</a:t>
            </a:r>
            <a:r>
              <a:rPr lang="en-US" baseline="0" dirty="0"/>
              <a:t> conducted across disciplines – and the use of a normed assessment tool e.g., the DAEYC-2. Over the first months, the Primary provider (OT) administered the Ounce to help the family and other members of Robert’s team monitor his progress.  </a:t>
            </a:r>
          </a:p>
          <a:p>
            <a:endParaRPr lang="en-US" baseline="0" dirty="0"/>
          </a:p>
          <a:p>
            <a:r>
              <a:rPr lang="en-US" baseline="0" dirty="0"/>
              <a:t>Support discussion that additional assessment data was needed 8 months later to inform how best to support his physical development, and a normed measure was used – the Gross Motor Function Measure (GMFM). This data helped the Team understand his motor skills and what he was already doing, and what he needed support with moving forward – since the family was concerned that he was not yet walking.  This data was helpful and, in combination with the PT’s observation that he needed orthoses to improve his stability resulted in a new outcome e.g., Robert will walk around the house by himself.</a:t>
            </a:r>
          </a:p>
          <a:p>
            <a:endParaRPr lang="en-US" b="1" baseline="0" dirty="0"/>
          </a:p>
          <a:p>
            <a:r>
              <a:rPr lang="en-US" b="1" baseline="0" dirty="0"/>
              <a:t>At 16 months the MacArthur-Bates Communication Development Inventories (MCDI) were used, as well as the Early Milestone Scale, 2</a:t>
            </a:r>
            <a:r>
              <a:rPr lang="en-US" b="1" baseline="30000" dirty="0"/>
              <a:t>nd</a:t>
            </a:r>
            <a:r>
              <a:rPr lang="en-US" b="1" baseline="0" dirty="0"/>
              <a:t> Ed. (ELMS), which let the family/team know that he needed support with expressive language moving forward. Although the goals were not listed, there would need to be a new goal. Ask the group what goal might be appropriate for Robert given this new data, and how would it be developed with the family/team?</a:t>
            </a:r>
            <a:endParaRPr lang="en-US" b="1" dirty="0"/>
          </a:p>
        </p:txBody>
      </p:sp>
      <p:sp>
        <p:nvSpPr>
          <p:cNvPr id="4" name="Slide Number Placeholder 3"/>
          <p:cNvSpPr>
            <a:spLocks noGrp="1"/>
          </p:cNvSpPr>
          <p:nvPr>
            <p:ph type="sldNum" sz="quarter" idx="10"/>
          </p:nvPr>
        </p:nvSpPr>
        <p:spPr/>
        <p:txBody>
          <a:bodyPr/>
          <a:lstStyle/>
          <a:p>
            <a:fld id="{9CABF026-8AD1-4D99-8998-3E56D682E3A3}" type="slidenum">
              <a:rPr lang="en-US" smtClean="0"/>
              <a:t>25</a:t>
            </a:fld>
            <a:endParaRPr lang="en-US"/>
          </a:p>
        </p:txBody>
      </p:sp>
    </p:spTree>
    <p:extLst>
      <p:ext uri="{BB962C8B-B14F-4D97-AF65-F5344CB8AC3E}">
        <p14:creationId xmlns:p14="http://schemas.microsoft.com/office/powerpoint/2010/main" val="2125396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4</a:t>
            </a:fld>
            <a:endParaRPr lang="en-US"/>
          </a:p>
        </p:txBody>
      </p:sp>
    </p:spTree>
    <p:extLst>
      <p:ext uri="{BB962C8B-B14F-4D97-AF65-F5344CB8AC3E}">
        <p14:creationId xmlns:p14="http://schemas.microsoft.com/office/powerpoint/2010/main" val="3107452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a:t>
            </a:r>
            <a:r>
              <a:rPr lang="en-US" baseline="0" dirty="0"/>
              <a:t> the development of the  IFSP/IEP goals comes a very important part of the assessment process: Progress monitoring.  Even if an educational program is using formal formative assessment to monitor progress, providers and educators will always need to create individualized forms to collect data about a child’s progress.</a:t>
            </a:r>
          </a:p>
          <a:p>
            <a:endParaRPr lang="en-US" baseline="0" dirty="0"/>
          </a:p>
          <a:p>
            <a:r>
              <a:rPr lang="en-US" dirty="0"/>
              <a:t>For example,</a:t>
            </a:r>
            <a:r>
              <a:rPr lang="en-US" baseline="0" dirty="0"/>
              <a:t> you may be supporting a young child with autism to engage in social interactions with peers at school. You are supporting him to initiate interactions when he is interested in each activity and have been inviting peers to initiate play with him. </a:t>
            </a:r>
          </a:p>
          <a:p>
            <a:endParaRPr lang="en-US" baseline="0" dirty="0"/>
          </a:p>
          <a:p>
            <a:r>
              <a:rPr lang="en-US" baseline="0" dirty="0"/>
              <a:t>How would you go about measuring his progress with social initiations?</a:t>
            </a:r>
          </a:p>
          <a:p>
            <a:r>
              <a:rPr lang="en-US" baseline="0" dirty="0"/>
              <a:t>Support discussion about ways to gather data in the context of everyday routines, then click one more time to show data collection methods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26</a:t>
            </a:fld>
            <a:endParaRPr lang="en-US"/>
          </a:p>
        </p:txBody>
      </p:sp>
    </p:spTree>
    <p:extLst>
      <p:ext uri="{BB962C8B-B14F-4D97-AF65-F5344CB8AC3E}">
        <p14:creationId xmlns:p14="http://schemas.microsoft.com/office/powerpoint/2010/main" val="2854779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27</a:t>
            </a:fld>
            <a:endParaRPr lang="en-US"/>
          </a:p>
        </p:txBody>
      </p:sp>
    </p:spTree>
    <p:extLst>
      <p:ext uri="{BB962C8B-B14F-4D97-AF65-F5344CB8AC3E}">
        <p14:creationId xmlns:p14="http://schemas.microsoft.com/office/powerpoint/2010/main" val="45175567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Facilitator</a:t>
            </a:r>
            <a:r>
              <a:rPr lang="en-US" baseline="0" dirty="0"/>
              <a:t> can conclude by asking the group if they can think of a time that a small success was shared with a family member, and the impact of that on services for that child over time. Discuss the power of incremental positive change as a way of eventually achieving long-term goals – especially for children with complex needs.</a:t>
            </a:r>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28</a:t>
            </a:fld>
            <a:endParaRPr lang="en-US"/>
          </a:p>
        </p:txBody>
      </p:sp>
    </p:spTree>
    <p:extLst>
      <p:ext uri="{BB962C8B-B14F-4D97-AF65-F5344CB8AC3E}">
        <p14:creationId xmlns:p14="http://schemas.microsoft.com/office/powerpoint/2010/main" val="37914513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https://ecpcta.org/curriculum-module/standard-4-assessment-processes/</a:t>
            </a:r>
          </a:p>
        </p:txBody>
      </p:sp>
      <p:sp>
        <p:nvSpPr>
          <p:cNvPr id="4" name="Slide Number Placeholder 3"/>
          <p:cNvSpPr>
            <a:spLocks noGrp="1"/>
          </p:cNvSpPr>
          <p:nvPr>
            <p:ph type="sldNum" sz="quarter" idx="10"/>
          </p:nvPr>
        </p:nvSpPr>
        <p:spPr/>
        <p:txBody>
          <a:bodyPr/>
          <a:lstStyle/>
          <a:p>
            <a:fld id="{9CABF026-8AD1-4D99-8998-3E56D682E3A3}" type="slidenum">
              <a:rPr lang="en-US" smtClean="0"/>
              <a:t>29</a:t>
            </a:fld>
            <a:endParaRPr lang="en-US"/>
          </a:p>
        </p:txBody>
      </p:sp>
    </p:spTree>
    <p:extLst>
      <p:ext uri="{BB962C8B-B14F-4D97-AF65-F5344CB8AC3E}">
        <p14:creationId xmlns:p14="http://schemas.microsoft.com/office/powerpoint/2010/main" val="4066028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Data-based Practice </a:t>
            </a:r>
            <a:r>
              <a:rPr lang="en-US" sz="1200" kern="1200" dirty="0">
                <a:solidFill>
                  <a:schemeClr val="tx1"/>
                </a:solidFill>
                <a:effectLst/>
                <a:latin typeface="+mn-lt"/>
                <a:ea typeface="+mn-ea"/>
                <a:cs typeface="+mn-cs"/>
              </a:rPr>
              <a:t>is essential to support positive change</a:t>
            </a:r>
          </a:p>
          <a:p>
            <a:pPr lvl="0"/>
            <a:r>
              <a:rPr lang="en-US" sz="1200" kern="1200" dirty="0">
                <a:solidFill>
                  <a:schemeClr val="tx1"/>
                </a:solidFill>
                <a:effectLst/>
                <a:latin typeface="+mn-lt"/>
                <a:ea typeface="+mn-ea"/>
                <a:cs typeface="+mn-cs"/>
              </a:rPr>
              <a:t>Effective practices use systematic data collection on child progress in order to track child progress</a:t>
            </a:r>
          </a:p>
          <a:p>
            <a:pPr lvl="0"/>
            <a:r>
              <a:rPr lang="en-US" sz="1200" kern="1200" dirty="0">
                <a:solidFill>
                  <a:schemeClr val="tx1"/>
                </a:solidFill>
                <a:effectLst/>
                <a:latin typeface="+mn-lt"/>
                <a:ea typeface="+mn-ea"/>
                <a:cs typeface="+mn-cs"/>
              </a:rPr>
              <a:t>Data are also collected to examine the success of the intervention program as a whole </a:t>
            </a:r>
          </a:p>
          <a:p>
            <a:endParaRPr lang="en-US" dirty="0"/>
          </a:p>
        </p:txBody>
      </p:sp>
      <p:sp>
        <p:nvSpPr>
          <p:cNvPr id="4" name="Slide Number Placeholder 3"/>
          <p:cNvSpPr>
            <a:spLocks noGrp="1"/>
          </p:cNvSpPr>
          <p:nvPr>
            <p:ph type="sldNum" sz="quarter" idx="10"/>
          </p:nvPr>
        </p:nvSpPr>
        <p:spPr/>
        <p:txBody>
          <a:bodyPr/>
          <a:lstStyle/>
          <a:p>
            <a:fld id="{BF5913F7-AA62-43D6-943B-6B994BE3FBB3}" type="slidenum">
              <a:rPr lang="en-US" smtClean="0"/>
              <a:t>5</a:t>
            </a:fld>
            <a:endParaRPr lang="en-US"/>
          </a:p>
        </p:txBody>
      </p:sp>
    </p:spTree>
    <p:extLst>
      <p:ext uri="{BB962C8B-B14F-4D97-AF65-F5344CB8AC3E}">
        <p14:creationId xmlns:p14="http://schemas.microsoft.com/office/powerpoint/2010/main" val="1676229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image shows five</a:t>
            </a:r>
            <a:r>
              <a:rPr lang="en-US" baseline="0" dirty="0"/>
              <a:t> rectangles connected by a continuous arrow: the top rectangle is labeled “gathering information”, the next is labeled “documenting”, the next rectangle which is on the bottom right is called “analyzing”. The next rectangle is to the left on the bottom of the circle which is “planning” and the final rectangle, which connects to the first at the end of the circle, is called “Implementing”.</a:t>
            </a:r>
            <a:endParaRPr lang="en-US" dirty="0"/>
          </a:p>
          <a:p>
            <a:endParaRPr lang="en-US" dirty="0"/>
          </a:p>
          <a:p>
            <a:r>
              <a:rPr lang="en-US" dirty="0"/>
              <a:t>Best-practice methods</a:t>
            </a:r>
            <a:r>
              <a:rPr lang="en-US" baseline="0" dirty="0"/>
              <a:t> use Data Based Decision Making, which ensure that data is continually gathered and documented in a transparent, secure and collaborative manner – is analyzed using an operationalized and objective approach, and used for ongoing planning and intervention implementation. Data continuously informs what aspects of planning and implementation needs to be modified or improved, and documents progress at the each level: of the Child/family, program, and service provision systems.</a:t>
            </a:r>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6</a:t>
            </a:fld>
            <a:endParaRPr lang="en-US"/>
          </a:p>
        </p:txBody>
      </p:sp>
    </p:spTree>
    <p:extLst>
      <p:ext uri="{BB962C8B-B14F-4D97-AF65-F5344CB8AC3E}">
        <p14:creationId xmlns:p14="http://schemas.microsoft.com/office/powerpoint/2010/main" val="2173417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ECTA,</a:t>
            </a:r>
            <a:r>
              <a:rPr lang="en-US" baseline="0" dirty="0"/>
              <a:t> 2021</a:t>
            </a:r>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7</a:t>
            </a:fld>
            <a:endParaRPr lang="en-US"/>
          </a:p>
        </p:txBody>
      </p:sp>
    </p:spTree>
    <p:extLst>
      <p:ext uri="{BB962C8B-B14F-4D97-AF65-F5344CB8AC3E}">
        <p14:creationId xmlns:p14="http://schemas.microsoft.com/office/powerpoint/2010/main" val="812532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state</a:t>
            </a:r>
            <a:r>
              <a:rPr lang="en-US" baseline="0" dirty="0"/>
              <a:t> </a:t>
            </a:r>
            <a:r>
              <a:rPr lang="en-US" dirty="0"/>
              <a:t>determines the percentage/standard deviation of delay that will be used to establish eligibility. States also establish the list of physical or mental conditions that may result in developmental delay.</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latin typeface="+mn-lt"/>
                <a:ea typeface="+mn-ea"/>
                <a:cs typeface="+mn-cs"/>
              </a:rPr>
              <a:t>States may choose to serve children at risk for disabilities in their eligibility definition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kern="1200" dirty="0">
                <a:solidFill>
                  <a:schemeClr val="tx1"/>
                </a:solidFill>
                <a:latin typeface="+mn-lt"/>
                <a:ea typeface="+mn-ea"/>
                <a:cs typeface="+mn-cs"/>
              </a:rPr>
              <a:t>https://www.ecfr.gov/current/title-34/subtitle-B/chapter-III/part-303#303.21</a:t>
            </a:r>
          </a:p>
          <a:p>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8</a:t>
            </a:fld>
            <a:endParaRPr lang="en-US"/>
          </a:p>
        </p:txBody>
      </p:sp>
    </p:spTree>
    <p:extLst>
      <p:ext uri="{BB962C8B-B14F-4D97-AF65-F5344CB8AC3E}">
        <p14:creationId xmlns:p14="http://schemas.microsoft.com/office/powerpoint/2010/main" val="41470461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https://ectacenter.org/~pdfs/pubs/nnotes28.pdf</a:t>
            </a:r>
          </a:p>
          <a:p>
            <a:r>
              <a:rPr lang="en-US" dirty="0"/>
              <a:t>These uses of informed clinical opinion help ensure that each eligibility decision is made after considering aspects of the whole child and family.</a:t>
            </a:r>
          </a:p>
          <a:p>
            <a:endParaRPr lang="en-US" dirty="0"/>
          </a:p>
          <a:p>
            <a:r>
              <a:rPr lang="en-US" dirty="0"/>
              <a:t>Informed clinical opinion is used by early intervention professionals in the evaluation and assessment process in order to make a recommendation as to initial and continuing eligibility for services under Part C and as a basis for planning services to meet child and family needs. Informed clinical opinion makes use of qualitative and quantitative information to assist in forming a determination regarding difficult-to-measure aspects of current developmental status and the potential need for early intervention. (NECTAC notes #28, 2012)</a:t>
            </a:r>
          </a:p>
          <a:p>
            <a:endParaRPr lang="en-US" dirty="0"/>
          </a:p>
          <a:p>
            <a:r>
              <a:rPr lang="en-US" dirty="0"/>
              <a:t>ICO may be used as an independent basis to establish a child’s eligibility even when other instruments do not establish eligibility; however, in no event may informed clinical opinion be used to negate the results of evaluation instruments used to establish eligibility</a:t>
            </a:r>
          </a:p>
          <a:p>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9</a:t>
            </a:fld>
            <a:endParaRPr lang="en-US"/>
          </a:p>
        </p:txBody>
      </p:sp>
    </p:spTree>
    <p:extLst>
      <p:ext uri="{BB962C8B-B14F-4D97-AF65-F5344CB8AC3E}">
        <p14:creationId xmlns:p14="http://schemas.microsoft.com/office/powerpoint/2010/main" val="3704867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https://ectacenter.org/topics/earlyid/partbelig.asp</a:t>
            </a:r>
          </a:p>
          <a:p>
            <a:endParaRPr lang="en-US" dirty="0"/>
          </a:p>
          <a:p>
            <a:r>
              <a:rPr lang="en-US" dirty="0"/>
              <a:t>For a child to be eligible for Part B services, the child must (1) have a disability (i.e., meet eligibility requirements) and (2) be in need of special education and related services. A team of qualified professionals and the parent of the child shall make the determination of eligibility and determine the educational needs of the child.</a:t>
            </a:r>
          </a:p>
        </p:txBody>
      </p:sp>
      <p:sp>
        <p:nvSpPr>
          <p:cNvPr id="4" name="Slide Number Placeholder 3"/>
          <p:cNvSpPr>
            <a:spLocks noGrp="1"/>
          </p:cNvSpPr>
          <p:nvPr>
            <p:ph type="sldNum" sz="quarter" idx="10"/>
          </p:nvPr>
        </p:nvSpPr>
        <p:spPr/>
        <p:txBody>
          <a:bodyPr/>
          <a:lstStyle/>
          <a:p>
            <a:fld id="{9CABF026-8AD1-4D99-8998-3E56D682E3A3}" type="slidenum">
              <a:rPr lang="en-US" smtClean="0"/>
              <a:t>11</a:t>
            </a:fld>
            <a:endParaRPr lang="en-US"/>
          </a:p>
        </p:txBody>
      </p:sp>
    </p:spTree>
    <p:extLst>
      <p:ext uri="{BB962C8B-B14F-4D97-AF65-F5344CB8AC3E}">
        <p14:creationId xmlns:p14="http://schemas.microsoft.com/office/powerpoint/2010/main" val="4017548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needs to support eligibility</a:t>
            </a:r>
            <a:r>
              <a:rPr lang="en-US" baseline="0" dirty="0"/>
              <a:t> process – generates scores that indicate percentage or standard deviation from the norm.</a:t>
            </a:r>
            <a:endParaRPr lang="en-US" dirty="0"/>
          </a:p>
        </p:txBody>
      </p:sp>
      <p:sp>
        <p:nvSpPr>
          <p:cNvPr id="4" name="Slide Number Placeholder 3"/>
          <p:cNvSpPr>
            <a:spLocks noGrp="1"/>
          </p:cNvSpPr>
          <p:nvPr>
            <p:ph type="sldNum" sz="quarter" idx="10"/>
          </p:nvPr>
        </p:nvSpPr>
        <p:spPr/>
        <p:txBody>
          <a:bodyPr/>
          <a:lstStyle/>
          <a:p>
            <a:fld id="{9CABF026-8AD1-4D99-8998-3E56D682E3A3}" type="slidenum">
              <a:rPr lang="en-US" smtClean="0"/>
              <a:t>12</a:t>
            </a:fld>
            <a:endParaRPr lang="en-US"/>
          </a:p>
        </p:txBody>
      </p:sp>
    </p:spTree>
    <p:extLst>
      <p:ext uri="{BB962C8B-B14F-4D97-AF65-F5344CB8AC3E}">
        <p14:creationId xmlns:p14="http://schemas.microsoft.com/office/powerpoint/2010/main" val="4324199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122363"/>
            <a:ext cx="7772400" cy="2387600"/>
          </a:xfrm>
        </p:spPr>
        <p:txBody>
          <a:bodyPr anchor="b"/>
          <a:lstStyle>
            <a:lvl1pPr algn="ctr">
              <a:defRPr sz="6000" b="1">
                <a:solidFill>
                  <a:srgbClr val="121F88"/>
                </a:solidFill>
                <a:latin typeface="+mn-lt"/>
              </a:defRPr>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8531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7899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99542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1B0E09F6-985B-094C-9604-A3B45E92B5D3}"/>
              </a:ext>
            </a:extLst>
          </p:cNvPr>
          <p:cNvSpPr txBox="1"/>
          <p:nvPr userDrawn="1"/>
        </p:nvSpPr>
        <p:spPr>
          <a:xfrm>
            <a:off x="178068" y="2152657"/>
            <a:ext cx="8787865" cy="2552686"/>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This is a product of the Early Childhood Personnel Center (ECPC) awarded to the University of Connecticut Center for Excellence in Developmental Disabilities and was made possible by Cooperative Agreement #H325B170008 which is funded by the U.S. Department of Education, Office of Special Education Programs. However, the content does not necessarily represent the policy of the Department of Education, and you should not assume endorsement by the Federal Government. University of Connecticut Center for Excellence in Developmental Disabilities Education, Research and Service© 2022. All rights reserved. </a:t>
            </a:r>
          </a:p>
          <a:p>
            <a:pPr marL="0" marR="0">
              <a:lnSpc>
                <a:spcPct val="107000"/>
              </a:lnSpc>
              <a:spcBef>
                <a:spcPts val="0"/>
              </a:spcBef>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263 Farmington Avenue, Farmington, CT 06030-6222 • 860.679.1500 • infoucedd@uchc.edu</a:t>
            </a:r>
          </a:p>
        </p:txBody>
      </p:sp>
    </p:spTree>
    <p:extLst>
      <p:ext uri="{BB962C8B-B14F-4D97-AF65-F5344CB8AC3E}">
        <p14:creationId xmlns:p14="http://schemas.microsoft.com/office/powerpoint/2010/main" val="213637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03423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solidFill>
                  <a:srgbClr val="121F88"/>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554262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sz="half" idx="1"/>
          </p:nvPr>
        </p:nvSpPr>
        <p:spPr>
          <a:xfrm>
            <a:off x="628650" y="2743199"/>
            <a:ext cx="3886200" cy="3433763"/>
          </a:xfrm>
          <a:solidFill>
            <a:srgbClr val="8FAFCF"/>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Content Placeholder 2"/>
          <p:cNvSpPr>
            <a:spLocks noGrp="1"/>
          </p:cNvSpPr>
          <p:nvPr>
            <p:ph sz="half" idx="10" hasCustomPrompt="1"/>
          </p:nvPr>
        </p:nvSpPr>
        <p:spPr>
          <a:xfrm>
            <a:off x="628650" y="1998955"/>
            <a:ext cx="3886200" cy="628836"/>
          </a:xfrm>
          <a:solidFill>
            <a:srgbClr val="1B2246"/>
          </a:solidFill>
          <a:ln w="38100">
            <a:solidFill>
              <a:srgbClr val="8FAFCF"/>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
        <p:nvSpPr>
          <p:cNvPr id="6" name="Content Placeholder 2"/>
          <p:cNvSpPr>
            <a:spLocks noGrp="1"/>
          </p:cNvSpPr>
          <p:nvPr>
            <p:ph sz="half" idx="11"/>
          </p:nvPr>
        </p:nvSpPr>
        <p:spPr>
          <a:xfrm>
            <a:off x="4629150" y="2743199"/>
            <a:ext cx="3886200" cy="3433763"/>
          </a:xfrm>
          <a:solidFill>
            <a:srgbClr val="FF9797"/>
          </a:solidFill>
        </p:spPr>
        <p:txBody>
          <a:bodyPr/>
          <a:lstStyle>
            <a:lvl1pPr>
              <a:defRPr sz="2400"/>
            </a:lvl1pPr>
            <a:lvl2pPr>
              <a:defRPr sz="2000"/>
            </a:lvl2pPr>
            <a:lvl3pPr>
              <a:defRPr sz="1800"/>
            </a:lvl3pPr>
            <a:lvl4pPr>
              <a:defRPr sz="1600"/>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2"/>
          <p:cNvSpPr>
            <a:spLocks noGrp="1"/>
          </p:cNvSpPr>
          <p:nvPr>
            <p:ph sz="half" idx="12" hasCustomPrompt="1"/>
          </p:nvPr>
        </p:nvSpPr>
        <p:spPr>
          <a:xfrm>
            <a:off x="4629150" y="1998955"/>
            <a:ext cx="3886200" cy="628836"/>
          </a:xfrm>
          <a:solidFill>
            <a:srgbClr val="C00000"/>
          </a:solidFill>
          <a:ln w="38100">
            <a:solidFill>
              <a:srgbClr val="FF9797"/>
            </a:solidFill>
          </a:ln>
        </p:spPr>
        <p:txBody>
          <a:bodyPr anchor="ctr">
            <a:normAutofit/>
          </a:bodyPr>
          <a:lstStyle>
            <a:lvl1pPr marL="0" indent="0">
              <a:buNone/>
              <a:defRPr sz="2400" b="1">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67196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1971294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251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121F88"/>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06350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b="1">
                <a:solidFill>
                  <a:srgbClr val="002060"/>
                </a:solidFill>
                <a:latin typeface="+mn-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8233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121F88"/>
                </a:solidFill>
                <a:latin typeface="+mn-l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2851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9" name="Group 18"/>
          <p:cNvGrpSpPr/>
          <p:nvPr userDrawn="1"/>
        </p:nvGrpSpPr>
        <p:grpSpPr>
          <a:xfrm>
            <a:off x="0" y="6421043"/>
            <a:ext cx="9144000" cy="2"/>
            <a:chOff x="0" y="6475411"/>
            <a:chExt cx="9144000" cy="2"/>
          </a:xfrm>
        </p:grpSpPr>
        <p:cxnSp>
          <p:nvCxnSpPr>
            <p:cNvPr id="8" name="AutoShape 2"/>
            <p:cNvCxnSpPr>
              <a:cxnSpLocks noChangeShapeType="1"/>
            </p:cNvCxnSpPr>
            <p:nvPr userDrawn="1"/>
          </p:nvCxnSpPr>
          <p:spPr bwMode="auto">
            <a:xfrm>
              <a:off x="0" y="6475413"/>
              <a:ext cx="9144000" cy="0"/>
            </a:xfrm>
            <a:prstGeom prst="straightConnector1">
              <a:avLst/>
            </a:prstGeom>
            <a:noFill/>
            <a:ln w="57150" cmpd="sng">
              <a:solidFill>
                <a:srgbClr val="121F88"/>
              </a:solidFill>
              <a:round/>
              <a:headEnd type="none" w="med" len="med"/>
              <a:tailEnd type="none" w="med" len="med"/>
            </a:ln>
            <a:extLst>
              <a:ext uri="{909E8E84-426E-40DD-AFC4-6F175D3DCCD1}">
                <a14:hiddenFill xmlns:a14="http://schemas.microsoft.com/office/drawing/2010/main">
                  <a:noFill/>
                </a14:hiddenFill>
              </a:ext>
            </a:extLst>
          </p:spPr>
        </p:cxnSp>
        <p:cxnSp>
          <p:nvCxnSpPr>
            <p:cNvPr id="13" name="AutoShape 2"/>
            <p:cNvCxnSpPr>
              <a:cxnSpLocks noChangeShapeType="1"/>
            </p:cNvCxnSpPr>
            <p:nvPr userDrawn="1"/>
          </p:nvCxnSpPr>
          <p:spPr bwMode="auto">
            <a:xfrm>
              <a:off x="3888581" y="6475411"/>
              <a:ext cx="1519238" cy="0"/>
            </a:xfrm>
            <a:prstGeom prst="straightConnector1">
              <a:avLst/>
            </a:prstGeom>
            <a:noFill/>
            <a:ln w="57150" cmpd="sng">
              <a:solidFill>
                <a:schemeClr val="bg1"/>
              </a:solidFill>
              <a:round/>
              <a:headEnd type="none" w="med" len="med"/>
              <a:tailEnd type="none" w="med" len="med"/>
            </a:ln>
            <a:extLst>
              <a:ext uri="{909E8E84-426E-40DD-AFC4-6F175D3DCCD1}">
                <a14:hiddenFill xmlns:a14="http://schemas.microsoft.com/office/drawing/2010/main">
                  <a:noFill/>
                </a14:hiddenFill>
              </a:ext>
            </a:extLst>
          </p:spPr>
        </p:cxnSp>
      </p:grpSp>
      <p:pic>
        <p:nvPicPr>
          <p:cNvPr id="10"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bwMode="auto">
          <a:xfrm>
            <a:off x="3969426" y="6027457"/>
            <a:ext cx="1369001" cy="78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863557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Lst>
  <p:txStyles>
    <p:title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ctacenter.org/topics/earlyid/partbelig.as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s://ecpcta.org/wp-content/uploads/sites/2810/2019/05/Cross-Disciplinary-Competency-Area-Case-Studies-Intervention-Instruction-as-Informed-by-Evidence.pdf"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s://ecpcta.org/curriculum-module/standard-4-assessment-processes/"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4.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cfr.gov/cgi-bin/retrieveECFR?gp=&amp;SID=4412929629dc1f27c5c4c1099e6b5ef0&amp;mc=true&amp;n=pt34.2.303&amp;r=PART&amp;ty=HTML#se34.2.303_12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ctacenter.org/~pdfs/pubs/nnotes28.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4000" dirty="0"/>
              <a:t>Assessment Processes</a:t>
            </a:r>
            <a:endParaRPr lang="en-US" sz="4000" dirty="0">
              <a:solidFill>
                <a:schemeClr val="tx1"/>
              </a:solidFill>
            </a:endParaRPr>
          </a:p>
        </p:txBody>
      </p:sp>
      <p:sp>
        <p:nvSpPr>
          <p:cNvPr id="5" name="Subtitle 4"/>
          <p:cNvSpPr>
            <a:spLocks noGrp="1"/>
          </p:cNvSpPr>
          <p:nvPr>
            <p:ph type="subTitle" idx="1"/>
          </p:nvPr>
        </p:nvSpPr>
        <p:spPr/>
        <p:txBody>
          <a:bodyPr/>
          <a:lstStyle/>
          <a:p>
            <a:r>
              <a:rPr lang="en-US" dirty="0"/>
              <a:t>Initial Practice-Based Professional Preparation Standards Early Interventionists/Early Childhood Special Educators </a:t>
            </a:r>
          </a:p>
          <a:p>
            <a:r>
              <a:rPr lang="en-US" dirty="0"/>
              <a:t>4.4</a:t>
            </a:r>
          </a:p>
        </p:txBody>
      </p:sp>
    </p:spTree>
    <p:custDataLst>
      <p:tags r:id="rId1"/>
    </p:custDataLst>
    <p:extLst>
      <p:ext uri="{BB962C8B-B14F-4D97-AF65-F5344CB8AC3E}">
        <p14:creationId xmlns:p14="http://schemas.microsoft.com/office/powerpoint/2010/main" val="3817417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ea typeface="Calibri"/>
                <a:cs typeface="Calibri"/>
              </a:rPr>
              <a:t>Part C Eligibility:</a:t>
            </a:r>
            <a:br>
              <a:rPr lang="en-US" dirty="0">
                <a:ea typeface="Calibri"/>
                <a:cs typeface="Calibri"/>
              </a:rPr>
            </a:br>
            <a:r>
              <a:rPr lang="en-US" dirty="0">
                <a:ea typeface="Calibri"/>
                <a:cs typeface="Calibri"/>
              </a:rPr>
              <a:t>Informed Clinical Opinion, Continued</a:t>
            </a:r>
          </a:p>
        </p:txBody>
      </p:sp>
      <p:sp>
        <p:nvSpPr>
          <p:cNvPr id="3" name="Content Placeholder 2"/>
          <p:cNvSpPr>
            <a:spLocks noGrp="1"/>
          </p:cNvSpPr>
          <p:nvPr>
            <p:ph idx="1"/>
          </p:nvPr>
        </p:nvSpPr>
        <p:spPr/>
        <p:txBody>
          <a:bodyPr/>
          <a:lstStyle/>
          <a:p>
            <a:pPr>
              <a:lnSpc>
                <a:spcPct val="150000"/>
              </a:lnSpc>
            </a:pPr>
            <a:r>
              <a:rPr lang="en-US" dirty="0"/>
              <a:t>Qualified providers consider:</a:t>
            </a:r>
          </a:p>
          <a:p>
            <a:pPr lvl="1">
              <a:lnSpc>
                <a:spcPct val="150000"/>
              </a:lnSpc>
            </a:pPr>
            <a:r>
              <a:rPr lang="en-US" sz="2800" dirty="0"/>
              <a:t>Interview information from family members</a:t>
            </a:r>
          </a:p>
          <a:p>
            <a:pPr lvl="1">
              <a:lnSpc>
                <a:spcPct val="150000"/>
              </a:lnSpc>
            </a:pPr>
            <a:r>
              <a:rPr lang="en-US" sz="2800" dirty="0"/>
              <a:t>Evaluations of the child</a:t>
            </a:r>
          </a:p>
          <a:p>
            <a:pPr lvl="1">
              <a:lnSpc>
                <a:spcPct val="150000"/>
              </a:lnSpc>
            </a:pPr>
            <a:r>
              <a:rPr lang="en-US" sz="2800" dirty="0"/>
              <a:t>Observations of the child</a:t>
            </a:r>
          </a:p>
          <a:p>
            <a:pPr lvl="1">
              <a:lnSpc>
                <a:spcPct val="150000"/>
              </a:lnSpc>
            </a:pPr>
            <a:r>
              <a:rPr lang="en-US" sz="2800" dirty="0"/>
              <a:t>Reports received from other agencies and individuals involved with the child</a:t>
            </a:r>
          </a:p>
          <a:p>
            <a:endParaRPr lang="en-US" dirty="0"/>
          </a:p>
        </p:txBody>
      </p:sp>
    </p:spTree>
    <p:extLst>
      <p:ext uri="{BB962C8B-B14F-4D97-AF65-F5344CB8AC3E}">
        <p14:creationId xmlns:p14="http://schemas.microsoft.com/office/powerpoint/2010/main" val="133003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ea typeface="Calibri"/>
                <a:cs typeface="Calibri"/>
                <a:sym typeface="Calibri"/>
                <a:hlinkClick r:id="rId3"/>
              </a:rPr>
              <a:t>Eligibility determination: Part B</a:t>
            </a:r>
            <a:endParaRPr lang="en-US" dirty="0">
              <a:latin typeface="Calibri"/>
              <a:ea typeface="Calibri"/>
              <a:cs typeface="Calibri"/>
              <a:sym typeface="Calibri"/>
            </a:endParaRPr>
          </a:p>
        </p:txBody>
      </p:sp>
      <p:sp>
        <p:nvSpPr>
          <p:cNvPr id="3" name="Content Placeholder 2"/>
          <p:cNvSpPr>
            <a:spLocks noGrp="1"/>
          </p:cNvSpPr>
          <p:nvPr>
            <p:ph idx="1"/>
          </p:nvPr>
        </p:nvSpPr>
        <p:spPr>
          <a:xfrm>
            <a:off x="628650" y="1494971"/>
            <a:ext cx="7886700" cy="4681992"/>
          </a:xfrm>
        </p:spPr>
        <p:txBody>
          <a:bodyPr>
            <a:normAutofit/>
          </a:bodyPr>
          <a:lstStyle/>
          <a:p>
            <a:pPr>
              <a:lnSpc>
                <a:spcPct val="150000"/>
              </a:lnSpc>
            </a:pPr>
            <a:r>
              <a:rPr lang="en-US" dirty="0"/>
              <a:t>For a child to be eligible for Part B services, the child must (1) have a disability (i.e., meet eligibility requirements) and (2) be in need of special education and related services. </a:t>
            </a:r>
          </a:p>
          <a:p>
            <a:pPr>
              <a:lnSpc>
                <a:spcPct val="150000"/>
              </a:lnSpc>
            </a:pPr>
            <a:r>
              <a:rPr lang="en-US" dirty="0"/>
              <a:t>A team of qualified professionals and the parent of the child shall make the determination of eligibility and determine the educational needs of the child</a:t>
            </a:r>
          </a:p>
        </p:txBody>
      </p:sp>
    </p:spTree>
    <p:extLst>
      <p:ext uri="{BB962C8B-B14F-4D97-AF65-F5344CB8AC3E}">
        <p14:creationId xmlns:p14="http://schemas.microsoft.com/office/powerpoint/2010/main" val="142722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ea typeface="Calibri"/>
                <a:cs typeface="Calibri"/>
                <a:sym typeface="Calibri"/>
              </a:rPr>
              <a:t>Eligibility: </a:t>
            </a:r>
            <a:br>
              <a:rPr lang="en-US" dirty="0">
                <a:latin typeface="Calibri"/>
                <a:ea typeface="Calibri"/>
                <a:cs typeface="Calibri"/>
                <a:sym typeface="Calibri"/>
              </a:rPr>
            </a:br>
            <a:r>
              <a:rPr lang="en-US" dirty="0">
                <a:latin typeface="Calibri"/>
                <a:ea typeface="Calibri"/>
                <a:cs typeface="Calibri"/>
                <a:sym typeface="Calibri"/>
              </a:rPr>
              <a:t>What Kind of Data is Needed?</a:t>
            </a:r>
          </a:p>
        </p:txBody>
      </p:sp>
      <p:sp>
        <p:nvSpPr>
          <p:cNvPr id="3" name="Content Placeholder 2"/>
          <p:cNvSpPr>
            <a:spLocks noGrp="1"/>
          </p:cNvSpPr>
          <p:nvPr>
            <p:ph idx="1"/>
          </p:nvPr>
        </p:nvSpPr>
        <p:spPr/>
        <p:txBody>
          <a:bodyPr>
            <a:normAutofit lnSpcReduction="10000"/>
          </a:bodyPr>
          <a:lstStyle/>
          <a:p>
            <a:pPr>
              <a:lnSpc>
                <a:spcPct val="150000"/>
              </a:lnSpc>
            </a:pPr>
            <a:r>
              <a:rPr lang="en-US" dirty="0"/>
              <a:t>Data to create a functional profile of strengths, limitations, and instructional support needs to initiate the process of individualized program planning</a:t>
            </a:r>
          </a:p>
          <a:p>
            <a:pPr>
              <a:lnSpc>
                <a:spcPct val="150000"/>
              </a:lnSpc>
            </a:pPr>
            <a:r>
              <a:rPr lang="en-US" dirty="0"/>
              <a:t>Data that can identify “hidden” strengths in functional capabilities via alternate and universal designs</a:t>
            </a:r>
          </a:p>
        </p:txBody>
      </p:sp>
    </p:spTree>
    <p:extLst>
      <p:ext uri="{BB962C8B-B14F-4D97-AF65-F5344CB8AC3E}">
        <p14:creationId xmlns:p14="http://schemas.microsoft.com/office/powerpoint/2010/main" val="3344470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Calibri"/>
                <a:ea typeface="Calibri"/>
                <a:cs typeface="Calibri"/>
                <a:sym typeface="Calibri"/>
              </a:rPr>
              <a:t>Eligibility:</a:t>
            </a:r>
            <a:br>
              <a:rPr lang="en-US" dirty="0">
                <a:latin typeface="Calibri"/>
                <a:ea typeface="Calibri"/>
                <a:cs typeface="Calibri"/>
                <a:sym typeface="Calibri"/>
              </a:rPr>
            </a:br>
            <a:r>
              <a:rPr lang="en-US" dirty="0">
                <a:latin typeface="Calibri"/>
                <a:ea typeface="Calibri"/>
                <a:cs typeface="Calibri"/>
                <a:sym typeface="Calibri"/>
              </a:rPr>
              <a:t>Where Does the Data Come From?</a:t>
            </a:r>
          </a:p>
        </p:txBody>
      </p:sp>
      <p:sp>
        <p:nvSpPr>
          <p:cNvPr id="3" name="Content Placeholder 2"/>
          <p:cNvSpPr>
            <a:spLocks noGrp="1"/>
          </p:cNvSpPr>
          <p:nvPr>
            <p:ph idx="1"/>
          </p:nvPr>
        </p:nvSpPr>
        <p:spPr>
          <a:xfrm>
            <a:off x="628650" y="1553029"/>
            <a:ext cx="7886700" cy="4412342"/>
          </a:xfrm>
        </p:spPr>
        <p:txBody>
          <a:bodyPr>
            <a:normAutofit fontScale="92500" lnSpcReduction="20000"/>
          </a:bodyPr>
          <a:lstStyle/>
          <a:p>
            <a:pPr>
              <a:lnSpc>
                <a:spcPct val="150000"/>
              </a:lnSpc>
            </a:pPr>
            <a:r>
              <a:rPr lang="en-US" dirty="0"/>
              <a:t>Assessment tools that can be scored using developmental age scores or standard scores for each of the developmental domains</a:t>
            </a:r>
          </a:p>
          <a:p>
            <a:pPr lvl="1">
              <a:lnSpc>
                <a:spcPct val="150000"/>
              </a:lnSpc>
            </a:pPr>
            <a:r>
              <a:rPr lang="en-US" dirty="0"/>
              <a:t>Norm-referenced</a:t>
            </a:r>
          </a:p>
          <a:p>
            <a:pPr lvl="1">
              <a:lnSpc>
                <a:spcPct val="150000"/>
              </a:lnSpc>
            </a:pPr>
            <a:r>
              <a:rPr lang="en-US" dirty="0"/>
              <a:t>Criterion based</a:t>
            </a:r>
          </a:p>
          <a:p>
            <a:pPr lvl="1">
              <a:lnSpc>
                <a:spcPct val="150000"/>
              </a:lnSpc>
            </a:pPr>
            <a:r>
              <a:rPr lang="en-US" dirty="0"/>
              <a:t>Judgement-based</a:t>
            </a:r>
          </a:p>
          <a:p>
            <a:pPr>
              <a:lnSpc>
                <a:spcPct val="150000"/>
              </a:lnSpc>
            </a:pPr>
            <a:r>
              <a:rPr lang="en-US" dirty="0"/>
              <a:t>Includes convergent data from multiple perspectives (family, educators, cross-disciplinary professionals)</a:t>
            </a:r>
          </a:p>
          <a:p>
            <a:pPr marL="457200" lvl="1" indent="0">
              <a:buNone/>
            </a:pPr>
            <a:endParaRPr lang="en-US" dirty="0"/>
          </a:p>
        </p:txBody>
      </p:sp>
    </p:spTree>
    <p:extLst>
      <p:ext uri="{BB962C8B-B14F-4D97-AF65-F5344CB8AC3E}">
        <p14:creationId xmlns:p14="http://schemas.microsoft.com/office/powerpoint/2010/main" val="3893700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ea typeface="Calibri"/>
                <a:cs typeface="Calibri"/>
                <a:sym typeface="Calibri"/>
              </a:rPr>
              <a:t>Plan Ahead for Authentic Assessment</a:t>
            </a:r>
          </a:p>
        </p:txBody>
      </p:sp>
      <p:sp>
        <p:nvSpPr>
          <p:cNvPr id="3" name="Content Placeholder 2"/>
          <p:cNvSpPr>
            <a:spLocks noGrp="1"/>
          </p:cNvSpPr>
          <p:nvPr>
            <p:ph idx="1"/>
          </p:nvPr>
        </p:nvSpPr>
        <p:spPr>
          <a:xfrm>
            <a:off x="628650" y="1567543"/>
            <a:ext cx="7886700" cy="4609420"/>
          </a:xfrm>
        </p:spPr>
        <p:txBody>
          <a:bodyPr>
            <a:normAutofit fontScale="92500" lnSpcReduction="10000"/>
          </a:bodyPr>
          <a:lstStyle/>
          <a:p>
            <a:pPr marL="0" indent="0">
              <a:lnSpc>
                <a:spcPct val="150000"/>
              </a:lnSpc>
              <a:buNone/>
            </a:pPr>
            <a:r>
              <a:rPr lang="en-US" dirty="0"/>
              <a:t>When gathering information to determine eligibility:</a:t>
            </a:r>
          </a:p>
          <a:p>
            <a:pPr>
              <a:lnSpc>
                <a:spcPct val="150000"/>
              </a:lnSpc>
            </a:pPr>
            <a:r>
              <a:rPr lang="en-US" dirty="0"/>
              <a:t>Use multiple methods to gather information</a:t>
            </a:r>
          </a:p>
          <a:p>
            <a:pPr lvl="1">
              <a:lnSpc>
                <a:spcPct val="150000"/>
              </a:lnSpc>
            </a:pPr>
            <a:r>
              <a:rPr lang="en-US" sz="2800" dirty="0"/>
              <a:t>Formal Instruments</a:t>
            </a:r>
          </a:p>
          <a:p>
            <a:pPr lvl="1">
              <a:lnSpc>
                <a:spcPct val="150000"/>
              </a:lnSpc>
            </a:pPr>
            <a:r>
              <a:rPr lang="en-US" sz="2800" dirty="0"/>
              <a:t>Observations</a:t>
            </a:r>
          </a:p>
          <a:p>
            <a:pPr lvl="1">
              <a:lnSpc>
                <a:spcPct val="150000"/>
              </a:lnSpc>
            </a:pPr>
            <a:r>
              <a:rPr lang="en-US" sz="2800" dirty="0"/>
              <a:t>Interviews</a:t>
            </a:r>
          </a:p>
          <a:p>
            <a:pPr>
              <a:lnSpc>
                <a:spcPct val="150000"/>
              </a:lnSpc>
            </a:pPr>
            <a:r>
              <a:rPr lang="en-US" dirty="0"/>
              <a:t>Assess in multiple settings</a:t>
            </a:r>
          </a:p>
          <a:p>
            <a:pPr>
              <a:lnSpc>
                <a:spcPct val="150000"/>
              </a:lnSpc>
            </a:pPr>
            <a:r>
              <a:rPr lang="en-US" dirty="0"/>
              <a:t>Include multiple sources</a:t>
            </a:r>
          </a:p>
          <a:p>
            <a:endParaRPr lang="en-US" dirty="0"/>
          </a:p>
        </p:txBody>
      </p:sp>
    </p:spTree>
    <p:custDataLst>
      <p:tags r:id="rId1"/>
    </p:custDataLst>
    <p:extLst>
      <p:ext uri="{BB962C8B-B14F-4D97-AF65-F5344CB8AC3E}">
        <p14:creationId xmlns:p14="http://schemas.microsoft.com/office/powerpoint/2010/main" val="3962887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Calibri"/>
                <a:ea typeface="Calibri"/>
                <a:cs typeface="Calibri"/>
                <a:sym typeface="Calibri"/>
              </a:rPr>
              <a:t>Collecting and Sharing Assessment Data Across Disciplines</a:t>
            </a:r>
          </a:p>
        </p:txBody>
      </p:sp>
      <p:sp>
        <p:nvSpPr>
          <p:cNvPr id="3" name="Content Placeholder 2"/>
          <p:cNvSpPr>
            <a:spLocks noGrp="1"/>
          </p:cNvSpPr>
          <p:nvPr>
            <p:ph idx="1"/>
          </p:nvPr>
        </p:nvSpPr>
        <p:spPr>
          <a:xfrm>
            <a:off x="628650" y="1538515"/>
            <a:ext cx="7886700" cy="4470400"/>
          </a:xfrm>
        </p:spPr>
        <p:txBody>
          <a:bodyPr>
            <a:normAutofit fontScale="92500" lnSpcReduction="10000"/>
          </a:bodyPr>
          <a:lstStyle/>
          <a:p>
            <a:pPr>
              <a:lnSpc>
                <a:spcPct val="150000"/>
              </a:lnSpc>
            </a:pPr>
            <a:r>
              <a:rPr lang="en-US" dirty="0"/>
              <a:t>Communicate early/often about assessment planning/processes – always including family</a:t>
            </a:r>
          </a:p>
          <a:p>
            <a:pPr>
              <a:lnSpc>
                <a:spcPct val="150000"/>
              </a:lnSpc>
            </a:pPr>
            <a:r>
              <a:rPr lang="en-US" dirty="0"/>
              <a:t>Collaboratively administer assessments when possible</a:t>
            </a:r>
          </a:p>
          <a:p>
            <a:pPr>
              <a:lnSpc>
                <a:spcPct val="150000"/>
              </a:lnSpc>
            </a:pPr>
            <a:r>
              <a:rPr lang="en-US" dirty="0"/>
              <a:t>Collaboratively create assessment summaries that integrate data from each discipline</a:t>
            </a:r>
          </a:p>
          <a:p>
            <a:pPr>
              <a:lnSpc>
                <a:spcPct val="150000"/>
              </a:lnSpc>
            </a:pPr>
            <a:r>
              <a:rPr lang="en-US" dirty="0"/>
              <a:t>Team members create a system to collect and share data that is useful for all and target identified outcomes</a:t>
            </a:r>
          </a:p>
          <a:p>
            <a:endParaRPr lang="en-US" dirty="0"/>
          </a:p>
        </p:txBody>
      </p:sp>
    </p:spTree>
    <p:extLst>
      <p:ext uri="{BB962C8B-B14F-4D97-AF65-F5344CB8AC3E}">
        <p14:creationId xmlns:p14="http://schemas.microsoft.com/office/powerpoint/2010/main" val="2482556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ea typeface="Calibri"/>
                <a:cs typeface="Calibri"/>
                <a:sym typeface="Calibri"/>
              </a:rPr>
              <a:t>Activity</a:t>
            </a:r>
          </a:p>
        </p:txBody>
      </p:sp>
      <p:sp>
        <p:nvSpPr>
          <p:cNvPr id="3" name="Content Placeholder 2"/>
          <p:cNvSpPr>
            <a:spLocks noGrp="1"/>
          </p:cNvSpPr>
          <p:nvPr>
            <p:ph idx="1"/>
          </p:nvPr>
        </p:nvSpPr>
        <p:spPr>
          <a:xfrm>
            <a:off x="628650" y="1451429"/>
            <a:ext cx="7886700" cy="4725534"/>
          </a:xfrm>
        </p:spPr>
        <p:txBody>
          <a:bodyPr>
            <a:normAutofit fontScale="92500" lnSpcReduction="10000"/>
          </a:bodyPr>
          <a:lstStyle/>
          <a:p>
            <a:pPr>
              <a:lnSpc>
                <a:spcPct val="150000"/>
              </a:lnSpc>
            </a:pPr>
            <a:r>
              <a:rPr lang="en-US" sz="3200" dirty="0"/>
              <a:t>Review and discuss the assessment tools and processes used for Part C and or Part B/619 eligibility in your state</a:t>
            </a:r>
          </a:p>
          <a:p>
            <a:pPr>
              <a:lnSpc>
                <a:spcPct val="150000"/>
              </a:lnSpc>
            </a:pPr>
            <a:r>
              <a:rPr lang="en-US" sz="3200" dirty="0"/>
              <a:t>How do you collaborate across disciplines to collect and share assessment data with families? What barriers have you encountered to full collaboration?</a:t>
            </a:r>
          </a:p>
        </p:txBody>
      </p:sp>
    </p:spTree>
    <p:extLst>
      <p:ext uri="{BB962C8B-B14F-4D97-AF65-F5344CB8AC3E}">
        <p14:creationId xmlns:p14="http://schemas.microsoft.com/office/powerpoint/2010/main" val="3285754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ea typeface="Calibri"/>
                <a:cs typeface="Calibri"/>
                <a:sym typeface="Calibri"/>
              </a:rPr>
              <a:t>Intervention/Program</a:t>
            </a:r>
            <a:r>
              <a:rPr lang="en-US" sz="3600" b="0" dirty="0">
                <a:solidFill>
                  <a:srgbClr val="002060"/>
                </a:solidFill>
              </a:rPr>
              <a:t> </a:t>
            </a:r>
            <a:r>
              <a:rPr lang="en-US" dirty="0">
                <a:latin typeface="Calibri"/>
                <a:ea typeface="Calibri"/>
                <a:cs typeface="Calibri"/>
              </a:rPr>
              <a:t>Planning and Progress Monitoring</a:t>
            </a:r>
          </a:p>
        </p:txBody>
      </p:sp>
      <p:sp>
        <p:nvSpPr>
          <p:cNvPr id="3" name="Content Placeholder 2"/>
          <p:cNvSpPr>
            <a:spLocks noGrp="1"/>
          </p:cNvSpPr>
          <p:nvPr>
            <p:ph idx="1"/>
          </p:nvPr>
        </p:nvSpPr>
        <p:spPr>
          <a:xfrm>
            <a:off x="628650" y="1567543"/>
            <a:ext cx="7886700" cy="4609420"/>
          </a:xfrm>
        </p:spPr>
        <p:txBody>
          <a:bodyPr>
            <a:normAutofit lnSpcReduction="10000"/>
          </a:bodyPr>
          <a:lstStyle/>
          <a:p>
            <a:pPr>
              <a:lnSpc>
                <a:spcPct val="150000"/>
              </a:lnSpc>
            </a:pPr>
            <a:r>
              <a:rPr lang="en-US" dirty="0"/>
              <a:t>The use of convergent sources of data to create individualized plans for young children with developmental delays/disabilities across everyday settings and daily routines</a:t>
            </a:r>
          </a:p>
          <a:p>
            <a:pPr>
              <a:lnSpc>
                <a:spcPct val="150000"/>
              </a:lnSpc>
            </a:pPr>
            <a:r>
              <a:rPr lang="en-US" dirty="0"/>
              <a:t>Ongoing data collection is used continuously to support child progress towards collaboratively identified outcomes</a:t>
            </a:r>
          </a:p>
          <a:p>
            <a:pPr marL="0" indent="0">
              <a:buNone/>
            </a:pPr>
            <a:endParaRPr lang="en-US" dirty="0"/>
          </a:p>
        </p:txBody>
      </p:sp>
    </p:spTree>
    <p:extLst>
      <p:ext uri="{BB962C8B-B14F-4D97-AF65-F5344CB8AC3E}">
        <p14:creationId xmlns:p14="http://schemas.microsoft.com/office/powerpoint/2010/main" val="1301122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365126"/>
            <a:ext cx="8712200" cy="1325563"/>
          </a:xfrm>
        </p:spPr>
        <p:txBody>
          <a:bodyPr>
            <a:noAutofit/>
          </a:bodyPr>
          <a:lstStyle/>
          <a:p>
            <a:pPr algn="ctr"/>
            <a:r>
              <a:rPr lang="en-US" sz="4000" dirty="0">
                <a:cs typeface="Calibri"/>
                <a:sym typeface="Calibri"/>
              </a:rPr>
              <a:t>Intervention/Program Planning and Progress Monitoring: </a:t>
            </a:r>
            <a:br>
              <a:rPr lang="en-US" sz="4000" dirty="0">
                <a:cs typeface="Calibri"/>
                <a:sym typeface="Calibri"/>
              </a:rPr>
            </a:br>
            <a:r>
              <a:rPr lang="en-US" sz="4000" dirty="0">
                <a:cs typeface="Calibri"/>
                <a:sym typeface="Calibri"/>
              </a:rPr>
              <a:t>What Kind of Data Is Needed?</a:t>
            </a:r>
            <a:endParaRPr lang="en-US" sz="4000" dirty="0">
              <a:latin typeface="Calibri"/>
              <a:cs typeface="Calibri"/>
            </a:endParaRPr>
          </a:p>
        </p:txBody>
      </p:sp>
      <p:sp>
        <p:nvSpPr>
          <p:cNvPr id="3" name="Content Placeholder 2"/>
          <p:cNvSpPr>
            <a:spLocks noGrp="1"/>
          </p:cNvSpPr>
          <p:nvPr>
            <p:ph idx="1"/>
          </p:nvPr>
        </p:nvSpPr>
        <p:spPr>
          <a:xfrm>
            <a:off x="628650" y="1690689"/>
            <a:ext cx="7886700" cy="4383315"/>
          </a:xfrm>
        </p:spPr>
        <p:txBody>
          <a:bodyPr>
            <a:normAutofit fontScale="92500" lnSpcReduction="10000"/>
          </a:bodyPr>
          <a:lstStyle/>
          <a:p>
            <a:pPr>
              <a:lnSpc>
                <a:spcPct val="150000"/>
              </a:lnSpc>
            </a:pPr>
            <a:r>
              <a:rPr lang="en-US" dirty="0"/>
              <a:t>Identifies </a:t>
            </a:r>
            <a:r>
              <a:rPr lang="en-US" b="1" dirty="0"/>
              <a:t>functional, measurable, and within-reach</a:t>
            </a:r>
            <a:r>
              <a:rPr lang="en-US" dirty="0"/>
              <a:t> outcomes and objectives across settings</a:t>
            </a:r>
          </a:p>
          <a:p>
            <a:pPr>
              <a:lnSpc>
                <a:spcPct val="150000"/>
              </a:lnSpc>
            </a:pPr>
            <a:r>
              <a:rPr lang="en-US" dirty="0"/>
              <a:t>Grounded in children’s current level of performance</a:t>
            </a:r>
          </a:p>
          <a:p>
            <a:pPr>
              <a:lnSpc>
                <a:spcPct val="150000"/>
              </a:lnSpc>
            </a:pPr>
            <a:r>
              <a:rPr lang="en-US" dirty="0"/>
              <a:t>Informs match of intervention/instruction to children’s needs, interests and preferences as well as family priorities</a:t>
            </a:r>
          </a:p>
          <a:p>
            <a:pPr>
              <a:lnSpc>
                <a:spcPct val="150000"/>
              </a:lnSpc>
            </a:pPr>
            <a:r>
              <a:rPr lang="en-US" dirty="0"/>
              <a:t>Documents changes in performance over time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895666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
            <a:ext cx="8986838" cy="1576389"/>
          </a:xfrm>
        </p:spPr>
        <p:txBody>
          <a:bodyPr>
            <a:noAutofit/>
          </a:bodyPr>
          <a:lstStyle/>
          <a:p>
            <a:pPr algn="ctr"/>
            <a:r>
              <a:rPr lang="en-US" sz="4000" dirty="0">
                <a:cs typeface="Calibri"/>
                <a:sym typeface="Calibri"/>
              </a:rPr>
              <a:t>Intervention/Program Planning and Progress Monitoring: </a:t>
            </a:r>
            <a:br>
              <a:rPr lang="en-US" sz="4000" dirty="0">
                <a:cs typeface="Calibri"/>
                <a:sym typeface="Calibri"/>
              </a:rPr>
            </a:br>
            <a:r>
              <a:rPr lang="en-US" sz="4000" dirty="0">
                <a:cs typeface="Calibri"/>
              </a:rPr>
              <a:t>Where Does the Data Come From?</a:t>
            </a:r>
          </a:p>
        </p:txBody>
      </p:sp>
      <p:sp>
        <p:nvSpPr>
          <p:cNvPr id="3" name="Content Placeholder 2"/>
          <p:cNvSpPr>
            <a:spLocks noGrp="1"/>
          </p:cNvSpPr>
          <p:nvPr>
            <p:ph idx="1"/>
          </p:nvPr>
        </p:nvSpPr>
        <p:spPr>
          <a:xfrm>
            <a:off x="628650" y="1690689"/>
            <a:ext cx="7886700" cy="4594906"/>
          </a:xfrm>
        </p:spPr>
        <p:txBody>
          <a:bodyPr>
            <a:normAutofit/>
          </a:bodyPr>
          <a:lstStyle/>
          <a:p>
            <a:pPr>
              <a:lnSpc>
                <a:spcPct val="150000"/>
              </a:lnSpc>
            </a:pPr>
            <a:r>
              <a:rPr lang="en-US" dirty="0"/>
              <a:t>Criterion/curriculum-based measures</a:t>
            </a:r>
          </a:p>
          <a:p>
            <a:pPr>
              <a:lnSpc>
                <a:spcPct val="150000"/>
              </a:lnSpc>
            </a:pPr>
            <a:r>
              <a:rPr lang="en-US" dirty="0"/>
              <a:t>Judgment-based and/or ecological measures</a:t>
            </a:r>
          </a:p>
          <a:p>
            <a:pPr>
              <a:lnSpc>
                <a:spcPct val="150000"/>
              </a:lnSpc>
            </a:pPr>
            <a:r>
              <a:rPr lang="en-US" sz="2800" dirty="0"/>
              <a:t>Families, educators and EI providers can use these measures to target and connect interventions across discipline-specific goals</a:t>
            </a:r>
          </a:p>
          <a:p>
            <a:pPr>
              <a:lnSpc>
                <a:spcPct val="150000"/>
              </a:lnSpc>
            </a:pPr>
            <a:r>
              <a:rPr lang="en-US" sz="2800" dirty="0"/>
              <a:t>Serve as a “road map” to assess at regular intervals</a:t>
            </a:r>
          </a:p>
        </p:txBody>
      </p:sp>
    </p:spTree>
    <p:extLst>
      <p:ext uri="{BB962C8B-B14F-4D97-AF65-F5344CB8AC3E}">
        <p14:creationId xmlns:p14="http://schemas.microsoft.com/office/powerpoint/2010/main" val="1225574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2"/>
          <p:cNvSpPr txBox="1">
            <a:spLocks noGrp="1"/>
          </p:cNvSpPr>
          <p:nvPr>
            <p:ph type="title"/>
          </p:nvPr>
        </p:nvSpPr>
        <p:spPr>
          <a:xfrm>
            <a:off x="628649" y="226580"/>
            <a:ext cx="78867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3600"/>
              <a:buFont typeface="Calibri"/>
              <a:buNone/>
            </a:pPr>
            <a:r>
              <a:rPr lang="en-US" sz="3600" kern="1200" dirty="0">
                <a:latin typeface="Calibri" panose="020F0502020204030204" pitchFamily="34" charset="0"/>
                <a:ea typeface="+mj-ea"/>
                <a:cs typeface="Calibri" panose="020F0502020204030204" pitchFamily="34" charset="0"/>
              </a:rPr>
              <a:t>Standard</a:t>
            </a:r>
            <a:r>
              <a:rPr lang="en-US" sz="3600" dirty="0">
                <a:solidFill>
                  <a:schemeClr val="dk1"/>
                </a:solidFill>
                <a:latin typeface="Calibri" panose="020F0502020204030204" pitchFamily="34" charset="0"/>
                <a:cs typeface="Calibri" panose="020F0502020204030204" pitchFamily="34" charset="0"/>
                <a:sym typeface="Calibri"/>
              </a:rPr>
              <a:t> </a:t>
            </a:r>
            <a:r>
              <a:rPr lang="en-US" sz="3600" dirty="0">
                <a:latin typeface="Calibri" panose="020F0502020204030204" pitchFamily="34" charset="0"/>
                <a:cs typeface="Calibri" panose="020F0502020204030204" pitchFamily="34" charset="0"/>
                <a:sym typeface="Calibri"/>
              </a:rPr>
              <a:t>4</a:t>
            </a:r>
            <a:endParaRPr sz="3600" kern="1200" dirty="0">
              <a:latin typeface="Calibri" panose="020F0502020204030204" pitchFamily="34" charset="0"/>
              <a:ea typeface="+mj-ea"/>
              <a:cs typeface="Calibri" panose="020F0502020204030204" pitchFamily="34" charset="0"/>
            </a:endParaRPr>
          </a:p>
        </p:txBody>
      </p:sp>
      <p:sp>
        <p:nvSpPr>
          <p:cNvPr id="59" name="Google Shape;59;p2"/>
          <p:cNvSpPr txBox="1">
            <a:spLocks noGrp="1"/>
          </p:cNvSpPr>
          <p:nvPr>
            <p:ph idx="1"/>
          </p:nvPr>
        </p:nvSpPr>
        <p:spPr>
          <a:xfrm>
            <a:off x="305449" y="1219199"/>
            <a:ext cx="8533101" cy="5084619"/>
          </a:xfrm>
          <a:prstGeom prst="rect">
            <a:avLst/>
          </a:prstGeom>
          <a:noFill/>
          <a:ln>
            <a:noFill/>
          </a:ln>
        </p:spPr>
        <p:txBody>
          <a:bodyPr spcFirstLastPara="1" wrap="square" lIns="91425" tIns="45700" rIns="91425" bIns="45700" anchor="t" anchorCtr="0">
            <a:noAutofit/>
          </a:bodyPr>
          <a:lstStyle/>
          <a:p>
            <a:pPr marL="0" lvl="0" indent="0">
              <a:lnSpc>
                <a:spcPct val="150000"/>
              </a:lnSpc>
              <a:spcBef>
                <a:spcPts val="0"/>
              </a:spcBef>
              <a:buClr>
                <a:schemeClr val="dk1"/>
              </a:buClr>
              <a:buSzPct val="100000"/>
              <a:buNone/>
            </a:pPr>
            <a:r>
              <a:rPr lang="en-US" sz="2000" dirty="0"/>
              <a:t>Candidates know and understand the purposes of assessment in relation to ethical and legal considerations. Candidates choose developmentally, linguistically, and culturally appropriate tools and methods that are responsive to the characteristics of the young child, family, and program. Using evidence-based practices, candidates develop or select as well as administer informal measures, and select and administer formal measures in partnership with families and other professionals. They analyze, interpret, document, and share assessment information using a strengths-based approach with families and other professionals for eligibility determination, outcome/goal development, planning instruction and intervention, monitoring progress, and reporting. </a:t>
            </a:r>
            <a:endParaRPr sz="2000" dirty="0"/>
          </a:p>
        </p:txBody>
      </p:sp>
    </p:spTree>
    <p:extLst>
      <p:ext uri="{BB962C8B-B14F-4D97-AF65-F5344CB8AC3E}">
        <p14:creationId xmlns:p14="http://schemas.microsoft.com/office/powerpoint/2010/main" val="2628086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cs typeface="Calibri"/>
                <a:sym typeface="Calibri"/>
              </a:rPr>
              <a:t>Assessment Results and Planning Goals/Objectives</a:t>
            </a:r>
          </a:p>
        </p:txBody>
      </p:sp>
      <p:sp>
        <p:nvSpPr>
          <p:cNvPr id="3" name="Content Placeholder 2"/>
          <p:cNvSpPr>
            <a:spLocks noGrp="1"/>
          </p:cNvSpPr>
          <p:nvPr>
            <p:ph idx="1"/>
          </p:nvPr>
        </p:nvSpPr>
        <p:spPr/>
        <p:txBody>
          <a:bodyPr>
            <a:normAutofit/>
          </a:bodyPr>
          <a:lstStyle/>
          <a:p>
            <a:pPr>
              <a:lnSpc>
                <a:spcPct val="150000"/>
              </a:lnSpc>
            </a:pPr>
            <a:r>
              <a:rPr lang="en-US" sz="3000" dirty="0"/>
              <a:t>Assessment results create a picture of the child’s development within and across domains</a:t>
            </a:r>
          </a:p>
          <a:p>
            <a:pPr>
              <a:lnSpc>
                <a:spcPct val="150000"/>
              </a:lnSpc>
            </a:pPr>
            <a:r>
              <a:rPr lang="en-US" sz="3000" dirty="0"/>
              <a:t>Provides details about how skills differ from typically developing children</a:t>
            </a:r>
          </a:p>
          <a:p>
            <a:pPr marL="0" indent="0">
              <a:buNone/>
            </a:pPr>
            <a:endParaRPr lang="en-US" sz="3000" dirty="0"/>
          </a:p>
        </p:txBody>
      </p:sp>
    </p:spTree>
    <p:extLst>
      <p:ext uri="{BB962C8B-B14F-4D97-AF65-F5344CB8AC3E}">
        <p14:creationId xmlns:p14="http://schemas.microsoft.com/office/powerpoint/2010/main" val="2183034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spcBef>
                <a:spcPts val="0"/>
              </a:spcBef>
              <a:buClr>
                <a:schemeClr val="dk1"/>
              </a:buClr>
              <a:buSzPts val="3600"/>
            </a:pPr>
            <a:r>
              <a:rPr lang="en-US" dirty="0">
                <a:latin typeface="Calibri"/>
                <a:cs typeface="Calibri"/>
                <a:sym typeface="Calibri"/>
              </a:rPr>
              <a:t>Developmental Sequences</a:t>
            </a:r>
          </a:p>
        </p:txBody>
      </p:sp>
      <p:sp>
        <p:nvSpPr>
          <p:cNvPr id="3" name="Content Placeholder 2"/>
          <p:cNvSpPr>
            <a:spLocks noGrp="1"/>
          </p:cNvSpPr>
          <p:nvPr>
            <p:ph idx="1"/>
          </p:nvPr>
        </p:nvSpPr>
        <p:spPr>
          <a:xfrm>
            <a:off x="628650" y="1422400"/>
            <a:ext cx="7886700" cy="4754563"/>
          </a:xfrm>
        </p:spPr>
        <p:txBody>
          <a:bodyPr/>
          <a:lstStyle/>
          <a:p>
            <a:pPr>
              <a:lnSpc>
                <a:spcPct val="150000"/>
              </a:lnSpc>
            </a:pPr>
            <a:r>
              <a:rPr lang="en-US" dirty="0"/>
              <a:t>Early developmental capacities emerge in predictable sequences</a:t>
            </a:r>
          </a:p>
          <a:p>
            <a:pPr>
              <a:lnSpc>
                <a:spcPct val="150000"/>
              </a:lnSpc>
            </a:pPr>
            <a:r>
              <a:rPr lang="en-US" dirty="0"/>
              <a:t>Each domain supports development in all other domains</a:t>
            </a:r>
          </a:p>
          <a:p>
            <a:pPr>
              <a:lnSpc>
                <a:spcPct val="150000"/>
              </a:lnSpc>
            </a:pPr>
            <a:r>
              <a:rPr lang="en-US" dirty="0"/>
              <a:t>Attainable goals are planned with these sequences in mind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173314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cs typeface="Calibri"/>
                <a:sym typeface="Calibri"/>
              </a:rPr>
              <a:t>Functional Goals and Inclusion</a:t>
            </a:r>
          </a:p>
        </p:txBody>
      </p:sp>
      <p:sp>
        <p:nvSpPr>
          <p:cNvPr id="3" name="Content Placeholder 2"/>
          <p:cNvSpPr>
            <a:spLocks noGrp="1"/>
          </p:cNvSpPr>
          <p:nvPr>
            <p:ph idx="1"/>
          </p:nvPr>
        </p:nvSpPr>
        <p:spPr>
          <a:xfrm>
            <a:off x="628650" y="1422400"/>
            <a:ext cx="7886700" cy="4754563"/>
          </a:xfrm>
        </p:spPr>
        <p:txBody>
          <a:bodyPr>
            <a:normAutofit fontScale="92500" lnSpcReduction="20000"/>
          </a:bodyPr>
          <a:lstStyle/>
          <a:p>
            <a:pPr>
              <a:lnSpc>
                <a:spcPct val="150000"/>
              </a:lnSpc>
            </a:pPr>
            <a:r>
              <a:rPr lang="en-US" dirty="0"/>
              <a:t>Based on assessment data, what skills will the child need to acquire, to </a:t>
            </a:r>
            <a:r>
              <a:rPr lang="en-US" b="1" dirty="0"/>
              <a:t>optimize relationships and participation </a:t>
            </a:r>
            <a:r>
              <a:rPr lang="en-US" dirty="0"/>
              <a:t>across settings using a developmentally appropriate lens?</a:t>
            </a:r>
          </a:p>
          <a:p>
            <a:pPr>
              <a:lnSpc>
                <a:spcPct val="150000"/>
              </a:lnSpc>
            </a:pPr>
            <a:r>
              <a:rPr lang="en-US" dirty="0"/>
              <a:t>What </a:t>
            </a:r>
            <a:r>
              <a:rPr lang="en-US" b="1" dirty="0"/>
              <a:t>supports</a:t>
            </a:r>
            <a:r>
              <a:rPr lang="en-US" dirty="0"/>
              <a:t> will the child need to develop those skills?</a:t>
            </a:r>
          </a:p>
          <a:p>
            <a:pPr>
              <a:lnSpc>
                <a:spcPct val="150000"/>
              </a:lnSpc>
            </a:pPr>
            <a:r>
              <a:rPr lang="en-US" dirty="0"/>
              <a:t>How will the child’s </a:t>
            </a:r>
            <a:r>
              <a:rPr lang="en-US" b="1" dirty="0"/>
              <a:t>environment </a:t>
            </a:r>
            <a:r>
              <a:rPr lang="en-US" dirty="0"/>
              <a:t>need to be modified to attain those skills?</a:t>
            </a:r>
          </a:p>
          <a:p>
            <a:endParaRPr lang="en-US" dirty="0"/>
          </a:p>
        </p:txBody>
      </p:sp>
    </p:spTree>
    <p:extLst>
      <p:ext uri="{BB962C8B-B14F-4D97-AF65-F5344CB8AC3E}">
        <p14:creationId xmlns:p14="http://schemas.microsoft.com/office/powerpoint/2010/main" val="555124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cs typeface="Calibri"/>
                <a:sym typeface="Calibri"/>
              </a:rPr>
              <a:t>Assistive Technology (AT)</a:t>
            </a:r>
          </a:p>
        </p:txBody>
      </p:sp>
      <p:sp>
        <p:nvSpPr>
          <p:cNvPr id="3" name="Content Placeholder 2"/>
          <p:cNvSpPr>
            <a:spLocks noGrp="1"/>
          </p:cNvSpPr>
          <p:nvPr>
            <p:ph idx="1"/>
          </p:nvPr>
        </p:nvSpPr>
        <p:spPr>
          <a:xfrm>
            <a:off x="628650" y="1465943"/>
            <a:ext cx="7886700" cy="4470400"/>
          </a:xfrm>
        </p:spPr>
        <p:txBody>
          <a:bodyPr>
            <a:normAutofit fontScale="85000" lnSpcReduction="10000"/>
          </a:bodyPr>
          <a:lstStyle/>
          <a:p>
            <a:pPr>
              <a:lnSpc>
                <a:spcPct val="150000"/>
              </a:lnSpc>
            </a:pPr>
            <a:r>
              <a:rPr lang="en-US" sz="3200" dirty="0"/>
              <a:t>Assessment data should include the need for AT across settings though:</a:t>
            </a:r>
          </a:p>
          <a:p>
            <a:pPr lvl="1">
              <a:lnSpc>
                <a:spcPct val="150000"/>
              </a:lnSpc>
            </a:pPr>
            <a:r>
              <a:rPr lang="en-US" sz="3200" dirty="0"/>
              <a:t>Ecological assessments</a:t>
            </a:r>
          </a:p>
          <a:p>
            <a:pPr lvl="1">
              <a:lnSpc>
                <a:spcPct val="150000"/>
              </a:lnSpc>
            </a:pPr>
            <a:r>
              <a:rPr lang="en-US" sz="3200" dirty="0"/>
              <a:t>AT assessments</a:t>
            </a:r>
          </a:p>
          <a:p>
            <a:pPr lvl="1">
              <a:lnSpc>
                <a:spcPct val="150000"/>
              </a:lnSpc>
            </a:pPr>
            <a:r>
              <a:rPr lang="en-US" sz="3200" dirty="0"/>
              <a:t>Family-provided information</a:t>
            </a:r>
          </a:p>
          <a:p>
            <a:pPr>
              <a:lnSpc>
                <a:spcPct val="150000"/>
              </a:lnSpc>
            </a:pPr>
            <a:r>
              <a:rPr lang="en-US" sz="3200" dirty="0"/>
              <a:t>Should address the question “how can this child be participating more/more independently?”</a:t>
            </a:r>
          </a:p>
          <a:p>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12297122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cs typeface="Calibri"/>
                <a:sym typeface="Calibri"/>
              </a:rPr>
              <a:t>Identifying</a:t>
            </a:r>
            <a:r>
              <a:rPr lang="en-US" sz="3600" b="0" dirty="0">
                <a:solidFill>
                  <a:srgbClr val="002060"/>
                </a:solidFill>
              </a:rPr>
              <a:t> </a:t>
            </a:r>
            <a:r>
              <a:rPr lang="en-US" dirty="0">
                <a:latin typeface="Calibri"/>
                <a:cs typeface="Calibri"/>
              </a:rPr>
              <a:t>Short-Term Goals</a:t>
            </a:r>
          </a:p>
        </p:txBody>
      </p:sp>
      <p:sp>
        <p:nvSpPr>
          <p:cNvPr id="3" name="Content Placeholder 2"/>
          <p:cNvSpPr>
            <a:spLocks noGrp="1"/>
          </p:cNvSpPr>
          <p:nvPr>
            <p:ph idx="1"/>
          </p:nvPr>
        </p:nvSpPr>
        <p:spPr>
          <a:xfrm>
            <a:off x="628650" y="1422400"/>
            <a:ext cx="7886700" cy="4754563"/>
          </a:xfrm>
        </p:spPr>
        <p:txBody>
          <a:bodyPr>
            <a:normAutofit fontScale="92500" lnSpcReduction="20000"/>
          </a:bodyPr>
          <a:lstStyle/>
          <a:p>
            <a:pPr>
              <a:lnSpc>
                <a:spcPct val="150000"/>
              </a:lnSpc>
            </a:pPr>
            <a:r>
              <a:rPr lang="en-US" dirty="0"/>
              <a:t>Need to acknowledge long-term goals and “connect the dots” to those within-reach targets</a:t>
            </a:r>
          </a:p>
          <a:p>
            <a:pPr>
              <a:lnSpc>
                <a:spcPct val="150000"/>
              </a:lnSpc>
            </a:pPr>
            <a:r>
              <a:rPr lang="en-US" dirty="0"/>
              <a:t>EI/ECSE providers bring developmental knowledge to families</a:t>
            </a:r>
          </a:p>
          <a:p>
            <a:pPr>
              <a:lnSpc>
                <a:spcPct val="150000"/>
              </a:lnSpc>
            </a:pPr>
            <a:r>
              <a:rPr lang="en-US" dirty="0"/>
              <a:t>Collaborating with families to create attainable and measurable goals ensures success </a:t>
            </a:r>
          </a:p>
          <a:p>
            <a:pPr>
              <a:lnSpc>
                <a:spcPct val="150000"/>
              </a:lnSpc>
            </a:pPr>
            <a:r>
              <a:rPr lang="en-US" dirty="0"/>
              <a:t>Outcome statements include language about adult support and use of AT across settings</a:t>
            </a:r>
          </a:p>
        </p:txBody>
      </p:sp>
    </p:spTree>
    <p:extLst>
      <p:ext uri="{BB962C8B-B14F-4D97-AF65-F5344CB8AC3E}">
        <p14:creationId xmlns:p14="http://schemas.microsoft.com/office/powerpoint/2010/main" val="1698264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cs typeface="Calibri"/>
                <a:sym typeface="Calibri"/>
              </a:rPr>
              <a:t>Activity: Using Assessment Data to Develop Goals</a:t>
            </a:r>
          </a:p>
        </p:txBody>
      </p:sp>
      <p:sp>
        <p:nvSpPr>
          <p:cNvPr id="3" name="Content Placeholder 2"/>
          <p:cNvSpPr>
            <a:spLocks noGrp="1"/>
          </p:cNvSpPr>
          <p:nvPr>
            <p:ph idx="1"/>
          </p:nvPr>
        </p:nvSpPr>
        <p:spPr/>
        <p:txBody>
          <a:bodyPr>
            <a:normAutofit fontScale="92500" lnSpcReduction="20000"/>
          </a:bodyPr>
          <a:lstStyle/>
          <a:p>
            <a:pPr>
              <a:lnSpc>
                <a:spcPct val="150000"/>
              </a:lnSpc>
            </a:pPr>
            <a:r>
              <a:rPr lang="en-US" dirty="0"/>
              <a:t>Use the ECPC Cross Disciplinary Intervention/ Instruction Case Study to identify three ways  </a:t>
            </a:r>
            <a:r>
              <a:rPr lang="en-US" b="1" dirty="0">
                <a:solidFill>
                  <a:schemeClr val="accent5">
                    <a:lumMod val="50000"/>
                  </a:schemeClr>
                </a:solidFill>
              </a:rPr>
              <a:t>assessment data </a:t>
            </a:r>
            <a:r>
              <a:rPr lang="en-US" dirty="0"/>
              <a:t>was used to develop child and family outcomes/goals </a:t>
            </a:r>
          </a:p>
          <a:p>
            <a:pPr>
              <a:lnSpc>
                <a:spcPct val="150000"/>
              </a:lnSpc>
            </a:pPr>
            <a:r>
              <a:rPr lang="en-US" dirty="0"/>
              <a:t>How did assessment data support needed modifications of Robert’s goals over time?</a:t>
            </a:r>
          </a:p>
          <a:p>
            <a:endParaRPr lang="en-US" dirty="0"/>
          </a:p>
          <a:p>
            <a:r>
              <a:rPr lang="en-US" dirty="0">
                <a:hlinkClick r:id="rId4"/>
              </a:rPr>
              <a:t>Robert: ECPC Cross Disciplinary Case Study</a:t>
            </a:r>
            <a:endParaRPr lang="en-US" dirty="0"/>
          </a:p>
        </p:txBody>
      </p:sp>
    </p:spTree>
    <p:custDataLst>
      <p:tags r:id="rId1"/>
    </p:custDataLst>
    <p:extLst>
      <p:ext uri="{BB962C8B-B14F-4D97-AF65-F5344CB8AC3E}">
        <p14:creationId xmlns:p14="http://schemas.microsoft.com/office/powerpoint/2010/main" val="24100592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cs typeface="Calibri"/>
                <a:sym typeface="Calibri"/>
              </a:rPr>
              <a:t>Progress Monitoring: Informal Assessment Data</a:t>
            </a:r>
          </a:p>
        </p:txBody>
      </p:sp>
      <p:sp>
        <p:nvSpPr>
          <p:cNvPr id="3" name="Content Placeholder 2"/>
          <p:cNvSpPr>
            <a:spLocks noGrp="1"/>
          </p:cNvSpPr>
          <p:nvPr>
            <p:ph idx="1"/>
          </p:nvPr>
        </p:nvSpPr>
        <p:spPr>
          <a:xfrm>
            <a:off x="628650" y="1567543"/>
            <a:ext cx="7886700" cy="4609420"/>
          </a:xfrm>
        </p:spPr>
        <p:txBody>
          <a:bodyPr/>
          <a:lstStyle/>
          <a:p>
            <a:pPr>
              <a:lnSpc>
                <a:spcPct val="150000"/>
              </a:lnSpc>
            </a:pPr>
            <a:r>
              <a:rPr lang="en-US" dirty="0"/>
              <a:t>Individualized checklists </a:t>
            </a:r>
          </a:p>
          <a:p>
            <a:pPr>
              <a:lnSpc>
                <a:spcPct val="150000"/>
              </a:lnSpc>
            </a:pPr>
            <a:r>
              <a:rPr lang="en-US" dirty="0"/>
              <a:t>Interval recording of child progress during a play activity or care routine</a:t>
            </a:r>
          </a:p>
          <a:p>
            <a:pPr>
              <a:lnSpc>
                <a:spcPct val="150000"/>
              </a:lnSpc>
            </a:pPr>
            <a:r>
              <a:rPr lang="en-US" dirty="0"/>
              <a:t>In-person or video recorded play samples</a:t>
            </a:r>
          </a:p>
          <a:p>
            <a:pPr lvl="1">
              <a:lnSpc>
                <a:spcPct val="150000"/>
              </a:lnSpc>
            </a:pPr>
            <a:r>
              <a:rPr lang="en-US" sz="2800" dirty="0"/>
              <a:t>Frequency and duration data</a:t>
            </a:r>
          </a:p>
          <a:p>
            <a:pPr lvl="1">
              <a:lnSpc>
                <a:spcPct val="150000"/>
              </a:lnSpc>
            </a:pPr>
            <a:r>
              <a:rPr lang="en-US" sz="2800" dirty="0"/>
              <a:t>Time sampling</a:t>
            </a:r>
          </a:p>
          <a:p>
            <a:pPr lvl="1">
              <a:buSzPct val="70000"/>
              <a:buFont typeface="Courier New" panose="02070309020205020404" pitchFamily="49" charset="0"/>
              <a:buChar char="o"/>
            </a:pPr>
            <a:endParaRPr lang="en-US" dirty="0"/>
          </a:p>
          <a:p>
            <a:pPr marL="0" indent="0">
              <a:buNone/>
            </a:pPr>
            <a:endParaRPr lang="en-US" dirty="0"/>
          </a:p>
        </p:txBody>
      </p:sp>
    </p:spTree>
    <p:extLst>
      <p:ext uri="{BB962C8B-B14F-4D97-AF65-F5344CB8AC3E}">
        <p14:creationId xmlns:p14="http://schemas.microsoft.com/office/powerpoint/2010/main" val="159691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cs typeface="Calibri"/>
                <a:sym typeface="Calibri"/>
              </a:rPr>
              <a:t>Progress</a:t>
            </a:r>
            <a:r>
              <a:rPr lang="en-US" sz="3600" b="0" dirty="0">
                <a:solidFill>
                  <a:srgbClr val="002060"/>
                </a:solidFill>
              </a:rPr>
              <a:t> </a:t>
            </a:r>
            <a:r>
              <a:rPr lang="en-US" dirty="0">
                <a:latin typeface="Calibri"/>
                <a:cs typeface="Calibri"/>
              </a:rPr>
              <a:t>Monitoring Data Should:</a:t>
            </a:r>
          </a:p>
        </p:txBody>
      </p:sp>
      <p:sp>
        <p:nvSpPr>
          <p:cNvPr id="3" name="Content Placeholder 2"/>
          <p:cNvSpPr>
            <a:spLocks noGrp="1"/>
          </p:cNvSpPr>
          <p:nvPr>
            <p:ph idx="1"/>
          </p:nvPr>
        </p:nvSpPr>
        <p:spPr>
          <a:xfrm>
            <a:off x="628650" y="1509486"/>
            <a:ext cx="7886700" cy="4667477"/>
          </a:xfrm>
        </p:spPr>
        <p:txBody>
          <a:bodyPr>
            <a:normAutofit lnSpcReduction="10000"/>
          </a:bodyPr>
          <a:lstStyle/>
          <a:p>
            <a:pPr>
              <a:lnSpc>
                <a:spcPct val="150000"/>
              </a:lnSpc>
            </a:pPr>
            <a:r>
              <a:rPr lang="en-US" dirty="0"/>
              <a:t>Inform how interventions effectively promote social interactions at school and home</a:t>
            </a:r>
          </a:p>
          <a:p>
            <a:pPr>
              <a:lnSpc>
                <a:spcPct val="150000"/>
              </a:lnSpc>
            </a:pPr>
            <a:r>
              <a:rPr lang="en-US" dirty="0"/>
              <a:t>Inform instructional strategies designed to support full inclusion in early care settings</a:t>
            </a:r>
          </a:p>
          <a:p>
            <a:pPr>
              <a:lnSpc>
                <a:spcPct val="150000"/>
              </a:lnSpc>
            </a:pPr>
            <a:r>
              <a:rPr lang="en-US" dirty="0"/>
              <a:t>Ensure that family members have opportunities to discuss the child’s progress and express their concerns</a:t>
            </a:r>
          </a:p>
          <a:p>
            <a:endParaRPr lang="en-US" dirty="0"/>
          </a:p>
        </p:txBody>
      </p:sp>
    </p:spTree>
    <p:extLst>
      <p:ext uri="{BB962C8B-B14F-4D97-AF65-F5344CB8AC3E}">
        <p14:creationId xmlns:p14="http://schemas.microsoft.com/office/powerpoint/2010/main" val="38066314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latin typeface="Calibri"/>
                <a:cs typeface="Calibri"/>
                <a:sym typeface="Calibri"/>
              </a:rPr>
              <a:t>Progress Monitoring: Celebrating Strengths and Making Change Visible</a:t>
            </a:r>
          </a:p>
        </p:txBody>
      </p:sp>
      <p:sp>
        <p:nvSpPr>
          <p:cNvPr id="3" name="Content Placeholder 2"/>
          <p:cNvSpPr>
            <a:spLocks noGrp="1"/>
          </p:cNvSpPr>
          <p:nvPr>
            <p:ph idx="1"/>
          </p:nvPr>
        </p:nvSpPr>
        <p:spPr/>
        <p:txBody>
          <a:bodyPr/>
          <a:lstStyle/>
          <a:p>
            <a:pPr>
              <a:lnSpc>
                <a:spcPct val="150000"/>
              </a:lnSpc>
            </a:pPr>
            <a:r>
              <a:rPr lang="en-US" dirty="0"/>
              <a:t>The practice of daily/weekly data collection empowers timely change at home and at school</a:t>
            </a:r>
          </a:p>
          <a:p>
            <a:pPr>
              <a:lnSpc>
                <a:spcPct val="150000"/>
              </a:lnSpc>
            </a:pPr>
            <a:r>
              <a:rPr lang="en-US" dirty="0"/>
              <a:t>Never forget to let families know about even the smallest positive changes</a:t>
            </a:r>
          </a:p>
          <a:p>
            <a:pPr>
              <a:lnSpc>
                <a:spcPct val="150000"/>
              </a:lnSpc>
            </a:pPr>
            <a:r>
              <a:rPr lang="en-US" dirty="0"/>
              <a:t>Celebrations drive success!</a:t>
            </a:r>
          </a:p>
        </p:txBody>
      </p:sp>
    </p:spTree>
    <p:extLst>
      <p:ext uri="{BB962C8B-B14F-4D97-AF65-F5344CB8AC3E}">
        <p14:creationId xmlns:p14="http://schemas.microsoft.com/office/powerpoint/2010/main" val="21555487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cs typeface="Calibri"/>
                <a:sym typeface="Calibri"/>
              </a:rPr>
              <a:t>References</a:t>
            </a:r>
            <a:r>
              <a:rPr lang="en-US" sz="3600" b="0" dirty="0">
                <a:solidFill>
                  <a:srgbClr val="002060"/>
                </a:solidFill>
              </a:rPr>
              <a:t> </a:t>
            </a:r>
            <a:r>
              <a:rPr lang="en-US" dirty="0">
                <a:latin typeface="Calibri"/>
                <a:cs typeface="Calibri"/>
              </a:rPr>
              <a:t>and Resources</a:t>
            </a:r>
          </a:p>
        </p:txBody>
      </p:sp>
      <p:sp>
        <p:nvSpPr>
          <p:cNvPr id="3" name="Content Placeholder 2"/>
          <p:cNvSpPr>
            <a:spLocks noGrp="1"/>
          </p:cNvSpPr>
          <p:nvPr>
            <p:ph idx="1"/>
          </p:nvPr>
        </p:nvSpPr>
        <p:spPr>
          <a:xfrm>
            <a:off x="628650" y="1371601"/>
            <a:ext cx="7886700" cy="4629150"/>
          </a:xfrm>
        </p:spPr>
        <p:txBody>
          <a:bodyPr>
            <a:normAutofit fontScale="92500" lnSpcReduction="20000"/>
          </a:bodyPr>
          <a:lstStyle/>
          <a:p>
            <a:pPr>
              <a:lnSpc>
                <a:spcPct val="150000"/>
              </a:lnSpc>
            </a:pPr>
            <a:r>
              <a:rPr lang="en-US" dirty="0">
                <a:hlinkClick r:id="rId4"/>
              </a:rPr>
              <a:t>Standard 4: Assessment Processes | The Early Childhood Personnel Center (ecpcta.org)</a:t>
            </a:r>
            <a:endParaRPr lang="en-US" dirty="0"/>
          </a:p>
          <a:p>
            <a:pPr>
              <a:lnSpc>
                <a:spcPct val="150000"/>
              </a:lnSpc>
            </a:pPr>
            <a:r>
              <a:rPr lang="en-US" dirty="0"/>
              <a:t>LINKing Authentic Assessment &amp; Early Childhood Intervention: Best Measures for Best Practices, 2</a:t>
            </a:r>
            <a:r>
              <a:rPr lang="en-US" baseline="30000" dirty="0"/>
              <a:t>nd</a:t>
            </a:r>
            <a:r>
              <a:rPr lang="en-US" dirty="0"/>
              <a:t> Edition (2010)</a:t>
            </a:r>
          </a:p>
          <a:p>
            <a:pPr>
              <a:lnSpc>
                <a:spcPct val="150000"/>
              </a:lnSpc>
            </a:pPr>
            <a:r>
              <a:rPr lang="en-US" dirty="0" err="1"/>
              <a:t>Sadao</a:t>
            </a:r>
            <a:r>
              <a:rPr lang="en-US" dirty="0"/>
              <a:t>, K.C., Robinson, N.B. Assistive Technology for Young Children: Creating Inclusive Learning Environments, Brooks (2010)</a:t>
            </a:r>
          </a:p>
        </p:txBody>
      </p:sp>
    </p:spTree>
    <p:custDataLst>
      <p:tags r:id="rId1"/>
    </p:custDataLst>
    <p:extLst>
      <p:ext uri="{BB962C8B-B14F-4D97-AF65-F5344CB8AC3E}">
        <p14:creationId xmlns:p14="http://schemas.microsoft.com/office/powerpoint/2010/main" val="60727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Component</a:t>
            </a:r>
            <a:r>
              <a:rPr lang="en-US" sz="3600" b="0" dirty="0">
                <a:solidFill>
                  <a:srgbClr val="002060"/>
                </a:solidFill>
              </a:rPr>
              <a:t>: </a:t>
            </a:r>
            <a:r>
              <a:rPr lang="en-US" dirty="0"/>
              <a:t>4.4</a:t>
            </a:r>
          </a:p>
        </p:txBody>
      </p:sp>
      <p:sp>
        <p:nvSpPr>
          <p:cNvPr id="3" name="Content Placeholder 2"/>
          <p:cNvSpPr>
            <a:spLocks noGrp="1"/>
          </p:cNvSpPr>
          <p:nvPr>
            <p:ph idx="1"/>
          </p:nvPr>
        </p:nvSpPr>
        <p:spPr>
          <a:xfrm>
            <a:off x="628650" y="1524000"/>
            <a:ext cx="7886700" cy="4652963"/>
          </a:xfrm>
        </p:spPr>
        <p:txBody>
          <a:bodyPr>
            <a:normAutofit/>
          </a:bodyPr>
          <a:lstStyle/>
          <a:p>
            <a:pPr>
              <a:lnSpc>
                <a:spcPct val="150000"/>
              </a:lnSpc>
            </a:pPr>
            <a:r>
              <a:rPr lang="en-US" dirty="0"/>
              <a:t>Candidates, in collaboration with families and other team members, use assessment data to determine eligibility, develop child and family-based outcomes/goals, plan for interventions and instruction, and monitor progress to determine efficacy of programming.</a:t>
            </a:r>
          </a:p>
        </p:txBody>
      </p:sp>
    </p:spTree>
    <p:custDataLst>
      <p:tags r:id="rId1"/>
    </p:custDataLst>
    <p:extLst>
      <p:ext uri="{BB962C8B-B14F-4D97-AF65-F5344CB8AC3E}">
        <p14:creationId xmlns:p14="http://schemas.microsoft.com/office/powerpoint/2010/main" val="5644463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8ADCDD3-7BA3-4423-AB34-2B0B112116E9}"/>
              </a:ext>
            </a:extLst>
          </p:cNvPr>
          <p:cNvSpPr txBox="1">
            <a:spLocks/>
          </p:cNvSpPr>
          <p:nvPr/>
        </p:nvSpPr>
        <p:spPr>
          <a:xfrm>
            <a:off x="628650" y="647700"/>
            <a:ext cx="7886700" cy="1042989"/>
          </a:xfrm>
          <a:prstGeom prst="rect">
            <a:avLst/>
          </a:prstGeom>
        </p:spPr>
        <p:txBody>
          <a:bodyPr>
            <a:normAutofit/>
          </a:bodyPr>
          <a:lstStyle>
            <a:lvl1pPr algn="l" defTabSz="914400" rtl="0" eaLnBrk="1" latinLnBrk="0" hangingPunct="1">
              <a:lnSpc>
                <a:spcPct val="90000"/>
              </a:lnSpc>
              <a:spcBef>
                <a:spcPct val="0"/>
              </a:spcBef>
              <a:buNone/>
              <a:defRPr sz="4400" b="1" kern="1200">
                <a:solidFill>
                  <a:srgbClr val="121F88"/>
                </a:solidFill>
                <a:latin typeface="+mj-lt"/>
                <a:ea typeface="+mj-ea"/>
                <a:cs typeface="+mj-cs"/>
              </a:defRPr>
            </a:lvl1pPr>
          </a:lstStyle>
          <a:p>
            <a:pPr algn="ctr"/>
            <a:r>
              <a:rPr lang="en-US" dirty="0">
                <a:latin typeface="Calibri"/>
                <a:cs typeface="Calibri"/>
                <a:sym typeface="Calibri"/>
              </a:rPr>
              <a:t>Disclaimer</a:t>
            </a:r>
            <a:endParaRPr lang="en-US" dirty="0">
              <a:latin typeface="Calibri"/>
              <a:cs typeface="Calibri"/>
            </a:endParaRPr>
          </a:p>
        </p:txBody>
      </p:sp>
    </p:spTree>
    <p:extLst>
      <p:ext uri="{BB962C8B-B14F-4D97-AF65-F5344CB8AC3E}">
        <p14:creationId xmlns:p14="http://schemas.microsoft.com/office/powerpoint/2010/main" val="3703481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ea typeface="Calibri"/>
                <a:cs typeface="Calibri"/>
                <a:sym typeface="Calibri"/>
              </a:rPr>
              <a:t>Objectives</a:t>
            </a:r>
          </a:p>
        </p:txBody>
      </p:sp>
      <p:sp>
        <p:nvSpPr>
          <p:cNvPr id="3" name="Content Placeholder 2"/>
          <p:cNvSpPr>
            <a:spLocks noGrp="1"/>
          </p:cNvSpPr>
          <p:nvPr>
            <p:ph idx="1"/>
          </p:nvPr>
        </p:nvSpPr>
        <p:spPr>
          <a:xfrm>
            <a:off x="628650" y="1364343"/>
            <a:ext cx="7886700" cy="4455886"/>
          </a:xfrm>
        </p:spPr>
        <p:txBody>
          <a:bodyPr>
            <a:normAutofit fontScale="92500" lnSpcReduction="20000"/>
          </a:bodyPr>
          <a:lstStyle/>
          <a:p>
            <a:endParaRPr lang="en-US" sz="3200" dirty="0"/>
          </a:p>
          <a:p>
            <a:pPr lvl="0">
              <a:lnSpc>
                <a:spcPct val="150000"/>
              </a:lnSpc>
            </a:pPr>
            <a:r>
              <a:rPr lang="en-US" dirty="0"/>
              <a:t>Describe the assessment process used to determine eligibility for services.</a:t>
            </a:r>
          </a:p>
          <a:p>
            <a:pPr>
              <a:lnSpc>
                <a:spcPct val="150000"/>
              </a:lnSpc>
            </a:pPr>
            <a:r>
              <a:rPr lang="en-US" dirty="0"/>
              <a:t>Describe a collaborative assessment process using multiple sources of data to develop IFSP/IEP outcomes. </a:t>
            </a:r>
          </a:p>
          <a:p>
            <a:pPr>
              <a:lnSpc>
                <a:spcPct val="150000"/>
              </a:lnSpc>
            </a:pPr>
            <a:r>
              <a:rPr lang="en-US" dirty="0"/>
              <a:t>Describe the assessment process and types of data to collect and review during progress monitoring of intervention and instruction.</a:t>
            </a:r>
            <a:endParaRPr lang="en-US" sz="3200" dirty="0"/>
          </a:p>
        </p:txBody>
      </p:sp>
    </p:spTree>
    <p:custDataLst>
      <p:tags r:id="rId1"/>
    </p:custDataLst>
    <p:extLst>
      <p:ext uri="{BB962C8B-B14F-4D97-AF65-F5344CB8AC3E}">
        <p14:creationId xmlns:p14="http://schemas.microsoft.com/office/powerpoint/2010/main" val="1646202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ea typeface="Calibri"/>
                <a:cs typeface="Calibri"/>
              </a:rPr>
              <a:t>Data-Driven</a:t>
            </a:r>
            <a:r>
              <a:rPr lang="en-US" sz="3600" b="0" dirty="0">
                <a:solidFill>
                  <a:srgbClr val="002060"/>
                </a:solidFill>
                <a:latin typeface="+mj-lt"/>
              </a:rPr>
              <a:t> </a:t>
            </a:r>
            <a:r>
              <a:rPr lang="en-US" dirty="0">
                <a:latin typeface="Calibri"/>
                <a:cs typeface="Calibri"/>
              </a:rPr>
              <a:t>P</a:t>
            </a:r>
            <a:r>
              <a:rPr lang="en-US" dirty="0">
                <a:latin typeface="Calibri"/>
                <a:ea typeface="Calibri"/>
                <a:cs typeface="Calibri"/>
              </a:rPr>
              <a:t>ractice</a:t>
            </a:r>
          </a:p>
        </p:txBody>
      </p:sp>
      <p:sp>
        <p:nvSpPr>
          <p:cNvPr id="3" name="Content Placeholder 2"/>
          <p:cNvSpPr>
            <a:spLocks noGrp="1"/>
          </p:cNvSpPr>
          <p:nvPr>
            <p:ph idx="1"/>
          </p:nvPr>
        </p:nvSpPr>
        <p:spPr/>
        <p:txBody>
          <a:bodyPr>
            <a:normAutofit/>
          </a:bodyPr>
          <a:lstStyle/>
          <a:p>
            <a:pPr marL="0" lvl="0" indent="0">
              <a:lnSpc>
                <a:spcPct val="150000"/>
              </a:lnSpc>
              <a:buSzPct val="70000"/>
              <a:buNone/>
            </a:pPr>
            <a:r>
              <a:rPr lang="en-US" sz="3000" dirty="0"/>
              <a:t>Effective practices always include the use of systematic data collection for eligibility, planning, and evaluation</a:t>
            </a:r>
          </a:p>
          <a:p>
            <a:pPr marL="0" indent="0">
              <a:buNone/>
            </a:pPr>
            <a:endParaRPr lang="en-US" dirty="0"/>
          </a:p>
        </p:txBody>
      </p:sp>
    </p:spTree>
    <p:extLst>
      <p:ext uri="{BB962C8B-B14F-4D97-AF65-F5344CB8AC3E}">
        <p14:creationId xmlns:p14="http://schemas.microsoft.com/office/powerpoint/2010/main" val="599752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ea typeface="Calibri"/>
                <a:cs typeface="Calibri"/>
                <a:sym typeface="Calibri"/>
              </a:rPr>
              <a:t>Data</a:t>
            </a:r>
            <a:r>
              <a:rPr lang="en-US" sz="3600" b="0" dirty="0">
                <a:solidFill>
                  <a:srgbClr val="002060"/>
                </a:solidFill>
              </a:rPr>
              <a:t> </a:t>
            </a:r>
            <a:r>
              <a:rPr lang="en-US" dirty="0">
                <a:latin typeface="Calibri"/>
                <a:ea typeface="Calibri"/>
                <a:cs typeface="Calibri"/>
              </a:rPr>
              <a:t>Based Decision Making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1319675"/>
              </p:ext>
            </p:extLst>
          </p:nvPr>
        </p:nvGraphicFramePr>
        <p:xfrm>
          <a:off x="628649" y="1436914"/>
          <a:ext cx="7983335" cy="406400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042850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ea typeface="Calibri"/>
                <a:cs typeface="Calibri"/>
                <a:sym typeface="Calibri"/>
              </a:rPr>
              <a:t>Collecting</a:t>
            </a:r>
            <a:r>
              <a:rPr lang="en-US" sz="3600" b="0" dirty="0">
                <a:solidFill>
                  <a:srgbClr val="002060"/>
                </a:solidFill>
              </a:rPr>
              <a:t> </a:t>
            </a:r>
            <a:r>
              <a:rPr lang="en-US" dirty="0">
                <a:latin typeface="Calibri"/>
                <a:ea typeface="Calibri"/>
                <a:cs typeface="Calibri"/>
              </a:rPr>
              <a:t>and Analyzing Eligibility Data</a:t>
            </a:r>
          </a:p>
        </p:txBody>
      </p:sp>
      <p:sp>
        <p:nvSpPr>
          <p:cNvPr id="3" name="Content Placeholder 2"/>
          <p:cNvSpPr>
            <a:spLocks noGrp="1"/>
          </p:cNvSpPr>
          <p:nvPr>
            <p:ph idx="1"/>
          </p:nvPr>
        </p:nvSpPr>
        <p:spPr>
          <a:xfrm>
            <a:off x="628650" y="1422400"/>
            <a:ext cx="7886700" cy="4754563"/>
          </a:xfrm>
        </p:spPr>
        <p:txBody>
          <a:bodyPr>
            <a:normAutofit/>
          </a:bodyPr>
          <a:lstStyle/>
          <a:p>
            <a:pPr marL="0" indent="0">
              <a:lnSpc>
                <a:spcPct val="150000"/>
              </a:lnSpc>
              <a:buNone/>
            </a:pPr>
            <a:r>
              <a:rPr lang="en-US" b="1" dirty="0">
                <a:latin typeface="+mj-lt"/>
              </a:rPr>
              <a:t>Eligibility</a:t>
            </a:r>
            <a:r>
              <a:rPr lang="en-US" dirty="0">
                <a:latin typeface="+mj-lt"/>
              </a:rPr>
              <a:t>: </a:t>
            </a:r>
            <a:r>
              <a:rPr lang="en-US" dirty="0"/>
              <a:t>An interdisciplinary process of comprehensively assessing the individual developmental and functional capabilities of young children in such a way to generate a profile of normative scores; to compare the scores to state criterion for developmental delay and to form a basis for entry into services</a:t>
            </a:r>
          </a:p>
        </p:txBody>
      </p:sp>
    </p:spTree>
    <p:extLst>
      <p:ext uri="{BB962C8B-B14F-4D97-AF65-F5344CB8AC3E}">
        <p14:creationId xmlns:p14="http://schemas.microsoft.com/office/powerpoint/2010/main" val="4150364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ea typeface="Calibri"/>
                <a:cs typeface="Calibri"/>
                <a:sym typeface="Calibri"/>
                <a:hlinkClick r:id="rId3"/>
              </a:rPr>
              <a:t>Eligibility determination: Part C </a:t>
            </a:r>
            <a:endParaRPr lang="en-US" dirty="0">
              <a:latin typeface="Calibri"/>
              <a:ea typeface="Calibri"/>
              <a:cs typeface="Calibri"/>
              <a:sym typeface="Calibri"/>
            </a:endParaRPr>
          </a:p>
        </p:txBody>
      </p:sp>
      <p:sp>
        <p:nvSpPr>
          <p:cNvPr id="3" name="Content Placeholder 2"/>
          <p:cNvSpPr>
            <a:spLocks noGrp="1"/>
          </p:cNvSpPr>
          <p:nvPr>
            <p:ph idx="1"/>
          </p:nvPr>
        </p:nvSpPr>
        <p:spPr>
          <a:xfrm>
            <a:off x="628650" y="1480457"/>
            <a:ext cx="7886700" cy="4412343"/>
          </a:xfrm>
        </p:spPr>
        <p:txBody>
          <a:bodyPr>
            <a:normAutofit fontScale="92500"/>
          </a:bodyPr>
          <a:lstStyle/>
          <a:p>
            <a:pPr>
              <a:lnSpc>
                <a:spcPct val="150000"/>
              </a:lnSpc>
            </a:pPr>
            <a:r>
              <a:rPr lang="en-US" sz="2400" dirty="0"/>
              <a:t>Definition of disability determined by state</a:t>
            </a:r>
          </a:p>
          <a:p>
            <a:pPr>
              <a:lnSpc>
                <a:spcPct val="150000"/>
              </a:lnSpc>
            </a:pPr>
            <a:r>
              <a:rPr lang="en-US" sz="2400" dirty="0"/>
              <a:t>Must include:</a:t>
            </a:r>
          </a:p>
          <a:p>
            <a:pPr lvl="1">
              <a:lnSpc>
                <a:spcPct val="150000"/>
              </a:lnSpc>
            </a:pPr>
            <a:r>
              <a:rPr lang="en-US" dirty="0"/>
              <a:t>Infant/toddler with a developmental delay in one or more domains</a:t>
            </a:r>
          </a:p>
          <a:p>
            <a:pPr lvl="1">
              <a:lnSpc>
                <a:spcPct val="150000"/>
              </a:lnSpc>
            </a:pPr>
            <a:r>
              <a:rPr lang="en-US" dirty="0"/>
              <a:t>Infant toddler with diagnosed physical or mental conditions with a high probability of resulting in developmental delay</a:t>
            </a:r>
          </a:p>
          <a:p>
            <a:pPr>
              <a:lnSpc>
                <a:spcPct val="150000"/>
              </a:lnSpc>
            </a:pPr>
            <a:r>
              <a:rPr lang="en-US" sz="2400" dirty="0"/>
              <a:t>States may choose to serve children at risk</a:t>
            </a:r>
          </a:p>
        </p:txBody>
      </p:sp>
    </p:spTree>
    <p:extLst>
      <p:ext uri="{BB962C8B-B14F-4D97-AF65-F5344CB8AC3E}">
        <p14:creationId xmlns:p14="http://schemas.microsoft.com/office/powerpoint/2010/main" val="4093991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Calibri"/>
                <a:ea typeface="Calibri"/>
                <a:cs typeface="Calibri"/>
              </a:rPr>
              <a:t>Part C Eligibility:</a:t>
            </a:r>
            <a:br>
              <a:rPr lang="en-US" dirty="0">
                <a:latin typeface="Calibri"/>
                <a:ea typeface="Calibri"/>
                <a:cs typeface="Calibri"/>
              </a:rPr>
            </a:br>
            <a:r>
              <a:rPr lang="en-US" dirty="0">
                <a:latin typeface="Calibri"/>
                <a:ea typeface="Calibri"/>
                <a:cs typeface="Calibri"/>
              </a:rPr>
              <a:t>Informed Clinical Opinion</a:t>
            </a:r>
          </a:p>
        </p:txBody>
      </p:sp>
      <p:sp>
        <p:nvSpPr>
          <p:cNvPr id="3" name="Content Placeholder 2"/>
          <p:cNvSpPr>
            <a:spLocks noGrp="1"/>
          </p:cNvSpPr>
          <p:nvPr>
            <p:ph idx="1"/>
          </p:nvPr>
        </p:nvSpPr>
        <p:spPr/>
        <p:txBody>
          <a:bodyPr>
            <a:normAutofit/>
          </a:bodyPr>
          <a:lstStyle/>
          <a:p>
            <a:pPr>
              <a:lnSpc>
                <a:spcPct val="150000"/>
              </a:lnSpc>
            </a:pPr>
            <a:r>
              <a:rPr lang="en-US" dirty="0"/>
              <a:t>Requires that </a:t>
            </a:r>
            <a:r>
              <a:rPr lang="en-US" dirty="0">
                <a:hlinkClick r:id="rId3"/>
              </a:rPr>
              <a:t>informed clinical opinion </a:t>
            </a:r>
            <a:r>
              <a:rPr lang="en-US" dirty="0"/>
              <a:t>be applied during evaluation/assessment process to capture difficult-to-measure capacities </a:t>
            </a:r>
          </a:p>
          <a:p>
            <a:pPr>
              <a:lnSpc>
                <a:spcPct val="150000"/>
              </a:lnSpc>
            </a:pPr>
            <a:r>
              <a:rPr lang="en-US" dirty="0"/>
              <a:t>May be used as an independent basis to establish a child’s eligibility when other instruments are not adequate</a:t>
            </a:r>
          </a:p>
          <a:p>
            <a:pPr marL="0" indent="0">
              <a:buNone/>
            </a:pPr>
            <a:endParaRPr lang="en-US" dirty="0"/>
          </a:p>
        </p:txBody>
      </p:sp>
    </p:spTree>
    <p:extLst>
      <p:ext uri="{BB962C8B-B14F-4D97-AF65-F5344CB8AC3E}">
        <p14:creationId xmlns:p14="http://schemas.microsoft.com/office/powerpoint/2010/main" val="20185414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1_OFFICE THEME" val="HSOcXzDC"/>
  <p:tag name="ARTICULATE_SLIDE_THUMBNAIL_REFRESH" val="1"/>
  <p:tag name="ARTICULATE_PROJECT_OPEN" val="0"/>
  <p:tag name="ARTICULATE_SLIDE_COUNT" val="2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nceptual framework" id="{2EB3D6CF-8678-4B2C-8160-1091A07A243C}" vid="{A51B28CF-7AEB-454A-87CC-F5EE92733C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4461</TotalTime>
  <Words>2669</Words>
  <Application>Microsoft Office PowerPoint</Application>
  <PresentationFormat>On-screen Show (4:3)</PresentationFormat>
  <Paragraphs>194</Paragraphs>
  <Slides>30</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Courier New</vt:lpstr>
      <vt:lpstr>1_Office Theme</vt:lpstr>
      <vt:lpstr>Assessment Processes</vt:lpstr>
      <vt:lpstr>Standard 4</vt:lpstr>
      <vt:lpstr>Component: 4.4</vt:lpstr>
      <vt:lpstr>Objectives</vt:lpstr>
      <vt:lpstr>Data-Driven Practice</vt:lpstr>
      <vt:lpstr>Data Based Decision Making</vt:lpstr>
      <vt:lpstr>Collecting and Analyzing Eligibility Data</vt:lpstr>
      <vt:lpstr>Eligibility determination: Part C </vt:lpstr>
      <vt:lpstr>Part C Eligibility: Informed Clinical Opinion</vt:lpstr>
      <vt:lpstr>Part C Eligibility: Informed Clinical Opinion, Continued</vt:lpstr>
      <vt:lpstr>Eligibility determination: Part B</vt:lpstr>
      <vt:lpstr>Eligibility:  What Kind of Data is Needed?</vt:lpstr>
      <vt:lpstr>Eligibility: Where Does the Data Come From?</vt:lpstr>
      <vt:lpstr>Plan Ahead for Authentic Assessment</vt:lpstr>
      <vt:lpstr>Collecting and Sharing Assessment Data Across Disciplines</vt:lpstr>
      <vt:lpstr>Activity</vt:lpstr>
      <vt:lpstr>Intervention/Program Planning and Progress Monitoring</vt:lpstr>
      <vt:lpstr>Intervention/Program Planning and Progress Monitoring:  What Kind of Data Is Needed?</vt:lpstr>
      <vt:lpstr>Intervention/Program Planning and Progress Monitoring:  Where Does the Data Come From?</vt:lpstr>
      <vt:lpstr>Assessment Results and Planning Goals/Objectives</vt:lpstr>
      <vt:lpstr>Developmental Sequences</vt:lpstr>
      <vt:lpstr>Functional Goals and Inclusion</vt:lpstr>
      <vt:lpstr>Assistive Technology (AT)</vt:lpstr>
      <vt:lpstr>Identifying Short-Term Goals</vt:lpstr>
      <vt:lpstr>Activity: Using Assessment Data to Develop Goals</vt:lpstr>
      <vt:lpstr>Progress Monitoring: Informal Assessment Data</vt:lpstr>
      <vt:lpstr>Progress Monitoring Data Should:</vt:lpstr>
      <vt:lpstr>Progress Monitoring: Celebrating Strengths and Making Change Visible</vt:lpstr>
      <vt:lpstr>References and Resources</vt:lpstr>
      <vt:lpstr>PowerPoint Presentation</vt:lpstr>
    </vt:vector>
  </TitlesOfParts>
  <Company>UConn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Darla Gundler</dc:creator>
  <cp:lastModifiedBy>Darla Gundler</cp:lastModifiedBy>
  <cp:revision>151</cp:revision>
  <dcterms:created xsi:type="dcterms:W3CDTF">2021-03-12T16:17:44Z</dcterms:created>
  <dcterms:modified xsi:type="dcterms:W3CDTF">2023-09-14T21:13:17Z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7D1DFC80-EFAA-4797-A94D-81E69DFF80C8</vt:lpwstr>
  </property>
  <property fmtid="{D5CDD505-2E9C-101B-9397-08002B2CF9AE}" pid="3" name="ArticulatePath">
    <vt:lpwstr>Template ppt</vt:lpwstr>
  </property>
</Properties>
</file>