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2" r:id="rId1"/>
  </p:sldMasterIdLst>
  <p:notesMasterIdLst>
    <p:notesMasterId r:id="rId4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90" r:id="rId35"/>
    <p:sldId id="289" r:id="rId36"/>
    <p:sldId id="291" r:id="rId37"/>
    <p:sldId id="292" r:id="rId38"/>
    <p:sldId id="293" r:id="rId39"/>
    <p:sldId id="294" r:id="rId40"/>
    <p:sldId id="295" r:id="rId41"/>
    <p:sldId id="296" r:id="rId42"/>
    <p:sldId id="297" r:id="rId43"/>
    <p:sldId id="298" r:id="rId44"/>
    <p:sldId id="299" r:id="rId45"/>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49" roundtripDataSignature="AMtx7mg4JgeZ5uUGBTZzdGPoLaA/9jZDMQ=="/>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79070" autoAdjust="0"/>
  </p:normalViewPr>
  <p:slideViewPr>
    <p:cSldViewPr snapToGrid="0">
      <p:cViewPr varScale="1">
        <p:scale>
          <a:sx n="78" d="100"/>
          <a:sy n="78" d="100"/>
        </p:scale>
        <p:origin x="2214" y="84"/>
      </p:cViewPr>
      <p:guideLst>
        <p:guide orient="horz" pos="2160"/>
        <p:guide pos="2880"/>
      </p:guideLst>
    </p:cSldViewPr>
  </p:slideViewPr>
  <p:outlineViewPr>
    <p:cViewPr>
      <p:scale>
        <a:sx n="33" d="100"/>
        <a:sy n="33" d="100"/>
      </p:scale>
      <p:origin x="0" y="-23466"/>
    </p:cViewPr>
  </p:outlineViewPr>
  <p:notesTextViewPr>
    <p:cViewPr>
      <p:scale>
        <a:sx n="1" d="1"/>
        <a:sy n="1" d="1"/>
      </p:scale>
      <p:origin x="0" y="0"/>
    </p:cViewPr>
  </p:notesTextViewPr>
  <p:sorterViewPr>
    <p:cViewPr>
      <p:scale>
        <a:sx n="120" d="100"/>
        <a:sy n="120" d="100"/>
      </p:scale>
      <p:origin x="0" y="-807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customschemas.google.com/relationships/presentationmetadata" Target="meta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8" Type="http://schemas.openxmlformats.org/officeDocument/2006/relationships/slide" Target="slides/slide7.xml"/><Relationship Id="rId51"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3" Type="http://schemas.openxmlformats.org/officeDocument/2006/relationships/hyperlink" Target="https://pediatrics.aappublications.org/content/pediatrics/146/5/e2020029074.full.pdf" TargetMode="External"/><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3" Type="http://schemas.openxmlformats.org/officeDocument/2006/relationships/hyperlink" Target="https://www.ncbi.nlm.nih.gov/pmc/articles/PMC4513196/pdf/10803_2015_Article_2407.pdf" TargetMode="External"/><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Google Shape;60;p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1" name="Google Shape;61;p1: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Google Shape;120;p1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1" name="Google Shape;121;p10: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p1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7" name="Google Shape;127;p11: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Google Shape;132;p1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33" name="Google Shape;133;p12: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Google Shape;138;p13: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9" name="Google Shape;139;p1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Down Syndrome is an example of a condition that is genetically determined</a:t>
            </a:r>
            <a:endParaRPr/>
          </a:p>
        </p:txBody>
      </p:sp>
      <p:sp>
        <p:nvSpPr>
          <p:cNvPr id="140" name="Google Shape;140;p1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13</a:t>
            </a:fld>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Google Shape;145;p14: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6" name="Google Shape;146;p1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Calibri"/>
              <a:buNone/>
            </a:pPr>
            <a:r>
              <a:rPr lang="en-US"/>
              <a:t>Quality educational programs, stimulating home environment, good health care and positive support enable people with Down syndrome to lead fulfilling and productive lives</a:t>
            </a:r>
            <a:endParaRPr/>
          </a:p>
          <a:p>
            <a:pPr marL="0" lvl="0" indent="0" algn="l" rtl="0">
              <a:spcBef>
                <a:spcPts val="0"/>
              </a:spcBef>
              <a:spcAft>
                <a:spcPts val="0"/>
              </a:spcAft>
              <a:buNone/>
            </a:pPr>
            <a:endParaRPr/>
          </a:p>
        </p:txBody>
      </p:sp>
      <p:sp>
        <p:nvSpPr>
          <p:cNvPr id="147" name="Google Shape;147;p1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14</a:t>
            </a:fld>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p15: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53" name="Google Shape;153;p1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Another example of a genetically determined congenital condition is Fragile X Syndrome.</a:t>
            </a:r>
            <a:endParaRPr/>
          </a:p>
        </p:txBody>
      </p:sp>
      <p:sp>
        <p:nvSpPr>
          <p:cNvPr id="154" name="Google Shape;154;p1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15</a:t>
            </a:fld>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Google Shape;159;p1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0" name="Google Shape;160;p16: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Google Shape;165;p17: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6" name="Google Shape;166;p1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dirty="0"/>
              <a:t>Have groups meet and review their assigned websites, and formulate ideas about how each of these conditions would inform plans for assessment, curriculum, instruction and intervention depending on the population they serve (e.g., Part C, Part B, early elementary school age) – and report out to the larger group when they are done.</a:t>
            </a:r>
          </a:p>
          <a:p>
            <a:pPr marL="0" lvl="0" indent="0" algn="l" rtl="0">
              <a:spcBef>
                <a:spcPts val="0"/>
              </a:spcBef>
              <a:spcAft>
                <a:spcPts val="0"/>
              </a:spcAft>
              <a:buNone/>
            </a:pPr>
            <a:endParaRPr lang="en-US" dirty="0"/>
          </a:p>
          <a:p>
            <a:pPr marL="0" lvl="0" indent="0" algn="l" rtl="0">
              <a:spcBef>
                <a:spcPts val="0"/>
              </a:spcBef>
              <a:spcAft>
                <a:spcPts val="0"/>
              </a:spcAft>
              <a:buNone/>
            </a:pPr>
            <a:r>
              <a:rPr lang="en-US" dirty="0"/>
              <a:t>https://www.cdc.gov/ncbddd/birthdefects/downsyndrome.html</a:t>
            </a:r>
          </a:p>
          <a:p>
            <a:pPr marL="0" lvl="0" indent="0" algn="l" rtl="0">
              <a:spcBef>
                <a:spcPts val="0"/>
              </a:spcBef>
              <a:spcAft>
                <a:spcPts val="0"/>
              </a:spcAft>
              <a:buNone/>
            </a:pPr>
            <a:r>
              <a:rPr lang="en-US" dirty="0"/>
              <a:t>https://fragilex.org/understanding-fragile-x/fragile-x-101/</a:t>
            </a:r>
            <a:endParaRPr dirty="0"/>
          </a:p>
        </p:txBody>
      </p:sp>
      <p:sp>
        <p:nvSpPr>
          <p:cNvPr id="167" name="Google Shape;167;p1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17</a:t>
            </a:fld>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1"/>
        <p:cNvGrpSpPr/>
        <p:nvPr/>
      </p:nvGrpSpPr>
      <p:grpSpPr>
        <a:xfrm>
          <a:off x="0" y="0"/>
          <a:ext cx="0" cy="0"/>
          <a:chOff x="0" y="0"/>
          <a:chExt cx="0" cy="0"/>
        </a:xfrm>
      </p:grpSpPr>
      <p:sp>
        <p:nvSpPr>
          <p:cNvPr id="172" name="Google Shape;172;p1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73" name="Google Shape;173;p18: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p:cNvGrpSpPr/>
        <p:nvPr/>
      </p:nvGrpSpPr>
      <p:grpSpPr>
        <a:xfrm>
          <a:off x="0" y="0"/>
          <a:ext cx="0" cy="0"/>
          <a:chOff x="0" y="0"/>
          <a:chExt cx="0" cy="0"/>
        </a:xfrm>
      </p:grpSpPr>
      <p:sp>
        <p:nvSpPr>
          <p:cNvPr id="178" name="Google Shape;178;p19: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9" name="Google Shape;179;p19: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dirty="0"/>
              <a:t>An example of a common condition of unknown etiology is Autism Spectrum Disorder (ASD). </a:t>
            </a:r>
            <a:endParaRPr dirty="0"/>
          </a:p>
          <a:p>
            <a:pPr marL="0" lvl="0" indent="0" algn="l" rtl="0">
              <a:spcBef>
                <a:spcPts val="0"/>
              </a:spcBef>
              <a:spcAft>
                <a:spcPts val="0"/>
              </a:spcAft>
              <a:buNone/>
            </a:pPr>
            <a:endParaRPr dirty="0"/>
          </a:p>
          <a:p>
            <a:pPr marL="0" lvl="0" indent="0" algn="l" rtl="0">
              <a:spcBef>
                <a:spcPts val="0"/>
              </a:spcBef>
              <a:spcAft>
                <a:spcPts val="0"/>
              </a:spcAft>
              <a:buNone/>
            </a:pPr>
            <a:r>
              <a:rPr lang="en-US" dirty="0"/>
              <a:t>ASD is a common neurodevelopmental disorder that is present from birth with reported prevalence in the United States of 1 in 59 children (approximately 1.7%). Core deficits are identified in 2 domains: social communication/interaction and restrictive, repetitive patterns of behavior.</a:t>
            </a:r>
            <a:endParaRPr dirty="0"/>
          </a:p>
          <a:p>
            <a:pPr marL="0" lvl="0" indent="0" algn="l" rtl="0">
              <a:spcBef>
                <a:spcPts val="0"/>
              </a:spcBef>
              <a:spcAft>
                <a:spcPts val="0"/>
              </a:spcAft>
              <a:buNone/>
            </a:pPr>
            <a:endParaRPr dirty="0"/>
          </a:p>
          <a:p>
            <a:pPr marL="0" lvl="0" indent="0" algn="l" rtl="0">
              <a:spcBef>
                <a:spcPts val="0"/>
              </a:spcBef>
              <a:spcAft>
                <a:spcPts val="0"/>
              </a:spcAft>
              <a:buNone/>
            </a:pPr>
            <a:r>
              <a:rPr lang="en-US" dirty="0"/>
              <a:t>Symptoms are always present in the early developmental period (but may not become fully manifest until social demands create a barrier to full participation in relationships, routines, activities, instruction). </a:t>
            </a:r>
            <a:endParaRPr dirty="0"/>
          </a:p>
          <a:p>
            <a:pPr marL="0" lvl="0" indent="0" algn="l" rtl="0">
              <a:spcBef>
                <a:spcPts val="0"/>
              </a:spcBef>
              <a:spcAft>
                <a:spcPts val="0"/>
              </a:spcAft>
              <a:buNone/>
            </a:pPr>
            <a:r>
              <a:rPr lang="en-US" dirty="0"/>
              <a:t>Symptoms cause clinically significant impairment in social, occupational, or other important areas of current functioning. </a:t>
            </a:r>
            <a:endParaRPr dirty="0"/>
          </a:p>
          <a:p>
            <a:pPr marL="0" lvl="0" indent="0" algn="l" rtl="0">
              <a:spcBef>
                <a:spcPts val="0"/>
              </a:spcBef>
              <a:spcAft>
                <a:spcPts val="0"/>
              </a:spcAft>
              <a:buNone/>
            </a:pPr>
            <a:r>
              <a:rPr lang="en-US" dirty="0"/>
              <a:t>These disturbances are not better explained by intellectual disability (intellectual developmental disorder) or global developmental delay. Intellectual disability and ASD frequently co-occur; to make comorbid diagnoses of ASD and intellectual disability, social communication should be below that expected for the general developmental level. </a:t>
            </a:r>
            <a:endParaRPr dirty="0"/>
          </a:p>
          <a:p>
            <a:pPr marL="0" lvl="0" indent="0" algn="l" rtl="0">
              <a:spcBef>
                <a:spcPts val="0"/>
              </a:spcBef>
              <a:spcAft>
                <a:spcPts val="0"/>
              </a:spcAft>
              <a:buNone/>
            </a:pPr>
            <a:endParaRPr dirty="0"/>
          </a:p>
          <a:p>
            <a:pPr marL="0" lvl="0" indent="0" algn="l" rtl="0">
              <a:spcBef>
                <a:spcPts val="0"/>
              </a:spcBef>
              <a:spcAft>
                <a:spcPts val="0"/>
              </a:spcAft>
              <a:buNone/>
            </a:pPr>
            <a:r>
              <a:rPr lang="en-US" sz="1350" dirty="0">
                <a:solidFill>
                  <a:srgbClr val="323232"/>
                </a:solidFill>
                <a:highlight>
                  <a:srgbClr val="FFFFFF"/>
                </a:highlight>
                <a:latin typeface="Georgia"/>
                <a:ea typeface="Georgia"/>
                <a:cs typeface="Georgia"/>
                <a:sym typeface="Georgia"/>
              </a:rPr>
              <a:t>Many autistic people—especially those who have intact language and no learning difficulties such that they can self-advocate—have adopted the neurodiversity framework, coining the term “</a:t>
            </a:r>
            <a:r>
              <a:rPr lang="en-US" sz="1350" dirty="0" err="1">
                <a:solidFill>
                  <a:srgbClr val="323232"/>
                </a:solidFill>
                <a:highlight>
                  <a:srgbClr val="FFFFFF"/>
                </a:highlight>
                <a:latin typeface="Georgia"/>
                <a:ea typeface="Georgia"/>
                <a:cs typeface="Georgia"/>
                <a:sym typeface="Georgia"/>
              </a:rPr>
              <a:t>neurotypical</a:t>
            </a:r>
            <a:r>
              <a:rPr lang="en-US" sz="1350" dirty="0">
                <a:solidFill>
                  <a:srgbClr val="323232"/>
                </a:solidFill>
                <a:highlight>
                  <a:srgbClr val="FFFFFF"/>
                </a:highlight>
                <a:latin typeface="Georgia"/>
                <a:ea typeface="Georgia"/>
                <a:cs typeface="Georgia"/>
                <a:sym typeface="Georgia"/>
              </a:rPr>
              <a:t>” to describe the majority brain and seeing autism as an example of diversity in the set of all possible diverse brains, none of which is “normal” and all of which are simply different. </a:t>
            </a:r>
            <a:endParaRPr sz="1350" dirty="0">
              <a:solidFill>
                <a:srgbClr val="323232"/>
              </a:solidFill>
              <a:highlight>
                <a:srgbClr val="FFFFFF"/>
              </a:highlight>
              <a:latin typeface="Georgia"/>
              <a:ea typeface="Georgia"/>
              <a:cs typeface="Georgia"/>
              <a:sym typeface="Georgia"/>
            </a:endParaRPr>
          </a:p>
          <a:p>
            <a:pPr marL="0" lvl="0" indent="0" algn="l" rtl="0">
              <a:spcBef>
                <a:spcPts val="0"/>
              </a:spcBef>
              <a:spcAft>
                <a:spcPts val="0"/>
              </a:spcAft>
              <a:buNone/>
            </a:pPr>
            <a:endParaRPr sz="1350" dirty="0">
              <a:solidFill>
                <a:srgbClr val="323232"/>
              </a:solidFill>
              <a:highlight>
                <a:srgbClr val="FFFFFF"/>
              </a:highlight>
              <a:latin typeface="Georgia"/>
              <a:ea typeface="Georgia"/>
              <a:cs typeface="Georgia"/>
              <a:sym typeface="Georgia"/>
            </a:endParaRPr>
          </a:p>
          <a:p>
            <a:pPr marL="0" lvl="0" indent="0" algn="l" rtl="0">
              <a:spcBef>
                <a:spcPts val="0"/>
              </a:spcBef>
              <a:spcAft>
                <a:spcPts val="0"/>
              </a:spcAft>
              <a:buNone/>
            </a:pPr>
            <a:r>
              <a:rPr lang="en-US" sz="1350" dirty="0">
                <a:solidFill>
                  <a:srgbClr val="323232"/>
                </a:solidFill>
                <a:highlight>
                  <a:srgbClr val="FFFFFF"/>
                </a:highlight>
                <a:latin typeface="Georgia"/>
                <a:ea typeface="Georgia"/>
                <a:cs typeface="Georgia"/>
                <a:sym typeface="Georgia"/>
              </a:rPr>
              <a:t>Many adults with autism prefer to be referred to as “an autistic adult” vs people first language such as “an adult with autism”</a:t>
            </a:r>
            <a:endParaRPr sz="1350" dirty="0">
              <a:solidFill>
                <a:srgbClr val="323232"/>
              </a:solidFill>
              <a:highlight>
                <a:srgbClr val="FFFFFF"/>
              </a:highlight>
              <a:latin typeface="Georgia"/>
              <a:ea typeface="Georgia"/>
              <a:cs typeface="Georgia"/>
              <a:sym typeface="Georgia"/>
            </a:endParaRPr>
          </a:p>
        </p:txBody>
      </p:sp>
      <p:sp>
        <p:nvSpPr>
          <p:cNvPr id="180" name="Google Shape;180;p19: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19</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Google Shape;66;p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7" name="Google Shape;67;p2: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Google Shape;185;p20: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86" name="Google Shape;186;p20: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7" name="Google Shape;187;p20: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20</a:t>
            </a:fld>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1"/>
        <p:cNvGrpSpPr/>
        <p:nvPr/>
      </p:nvGrpSpPr>
      <p:grpSpPr>
        <a:xfrm>
          <a:off x="0" y="0"/>
          <a:ext cx="0" cy="0"/>
          <a:chOff x="0" y="0"/>
          <a:chExt cx="0" cy="0"/>
        </a:xfrm>
      </p:grpSpPr>
      <p:sp>
        <p:nvSpPr>
          <p:cNvPr id="192" name="Google Shape;192;p21: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93" name="Google Shape;193;p2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dirty="0"/>
              <a:t>(Facilitator may choose to visit the Autism Navigator website link in the slide to look at video examples of typically developing toddlers vs. those who have ASD, and review their many resources for families).</a:t>
            </a:r>
          </a:p>
          <a:p>
            <a:pPr marL="0" lvl="0" indent="0" algn="l" rtl="0">
              <a:spcBef>
                <a:spcPts val="0"/>
              </a:spcBef>
              <a:spcAft>
                <a:spcPts val="0"/>
              </a:spcAft>
              <a:buNone/>
            </a:pPr>
            <a:endParaRPr lang="en-US" dirty="0"/>
          </a:p>
          <a:p>
            <a:pPr marL="0" lvl="0" indent="0" algn="l" rtl="0">
              <a:spcBef>
                <a:spcPts val="0"/>
              </a:spcBef>
              <a:spcAft>
                <a:spcPts val="0"/>
              </a:spcAft>
              <a:buNone/>
            </a:pPr>
            <a:r>
              <a:rPr lang="en-US" dirty="0"/>
              <a:t>https://autismnavigator.com/what-is-autism/</a:t>
            </a:r>
            <a:endParaRPr dirty="0"/>
          </a:p>
        </p:txBody>
      </p:sp>
      <p:sp>
        <p:nvSpPr>
          <p:cNvPr id="194" name="Google Shape;194;p2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21</a:t>
            </a:fld>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Google Shape;199;p22: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0" name="Google Shape;200;p2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01" name="Google Shape;201;p2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22</a:t>
            </a:fld>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5"/>
        <p:cNvGrpSpPr/>
        <p:nvPr/>
      </p:nvGrpSpPr>
      <p:grpSpPr>
        <a:xfrm>
          <a:off x="0" y="0"/>
          <a:ext cx="0" cy="0"/>
          <a:chOff x="0" y="0"/>
          <a:chExt cx="0" cy="0"/>
        </a:xfrm>
      </p:grpSpPr>
      <p:sp>
        <p:nvSpPr>
          <p:cNvPr id="206" name="Google Shape;206;p23: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7" name="Google Shape;207;p2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08" name="Google Shape;208;p2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23</a:t>
            </a:fld>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2"/>
        <p:cNvGrpSpPr/>
        <p:nvPr/>
      </p:nvGrpSpPr>
      <p:grpSpPr>
        <a:xfrm>
          <a:off x="0" y="0"/>
          <a:ext cx="0" cy="0"/>
          <a:chOff x="0" y="0"/>
          <a:chExt cx="0" cy="0"/>
        </a:xfrm>
      </p:grpSpPr>
      <p:sp>
        <p:nvSpPr>
          <p:cNvPr id="213" name="Google Shape;213;p24: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14" name="Google Shape;214;p2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sz="1200" b="0" i="0" dirty="0">
                <a:solidFill>
                  <a:schemeClr val="dk1"/>
                </a:solidFill>
                <a:latin typeface="Calibri"/>
                <a:ea typeface="Calibri"/>
                <a:cs typeface="Calibri"/>
                <a:sym typeface="Calibri"/>
              </a:rPr>
              <a:t>Another condition of uncertain etiology is Cerebral Palsy (CP). Cerebral palsy is caused by abnormal development of the brain or damage to the developing brain that affects a child’s ability to control his or her muscles.</a:t>
            </a:r>
            <a:endParaRPr dirty="0"/>
          </a:p>
          <a:p>
            <a:pPr marL="0" lvl="0" indent="0" algn="l" rtl="0">
              <a:spcBef>
                <a:spcPts val="0"/>
              </a:spcBef>
              <a:spcAft>
                <a:spcPts val="0"/>
              </a:spcAft>
              <a:buNone/>
            </a:pPr>
            <a:endParaRPr sz="1200" b="0" i="0" dirty="0">
              <a:solidFill>
                <a:schemeClr val="dk1"/>
              </a:solidFill>
              <a:latin typeface="Calibri"/>
              <a:ea typeface="Calibri"/>
              <a:cs typeface="Calibri"/>
              <a:sym typeface="Calibri"/>
            </a:endParaRPr>
          </a:p>
          <a:p>
            <a:pPr marL="0" lvl="0" indent="0" algn="l" rtl="0">
              <a:spcBef>
                <a:spcPts val="0"/>
              </a:spcBef>
              <a:spcAft>
                <a:spcPts val="0"/>
              </a:spcAft>
              <a:buNone/>
            </a:pPr>
            <a:r>
              <a:rPr lang="en-US" sz="1200" b="0" i="0" dirty="0">
                <a:solidFill>
                  <a:schemeClr val="dk1"/>
                </a:solidFill>
                <a:latin typeface="Calibri"/>
                <a:ea typeface="Calibri"/>
                <a:cs typeface="Calibri"/>
                <a:sym typeface="Calibri"/>
              </a:rPr>
              <a:t>There are several possible causes of the abnormal development or damage. People used to think that CP was mainly caused by lack of oxygen during the birth process. Now, scientists think that this causes only a small number of CP cases.</a:t>
            </a:r>
            <a:endParaRPr dirty="0"/>
          </a:p>
          <a:p>
            <a:pPr marL="0" lvl="0" indent="0" algn="l" rtl="0">
              <a:spcBef>
                <a:spcPts val="0"/>
              </a:spcBef>
              <a:spcAft>
                <a:spcPts val="0"/>
              </a:spcAft>
              <a:buNone/>
            </a:pPr>
            <a:endParaRPr sz="1200" b="0" i="0" dirty="0">
              <a:solidFill>
                <a:schemeClr val="dk1"/>
              </a:solidFill>
              <a:latin typeface="Calibri"/>
              <a:ea typeface="Calibri"/>
              <a:cs typeface="Calibri"/>
              <a:sym typeface="Calibri"/>
            </a:endParaRPr>
          </a:p>
          <a:p>
            <a:pPr marL="0" lvl="0" indent="0" algn="l" rtl="0">
              <a:spcBef>
                <a:spcPts val="0"/>
              </a:spcBef>
              <a:spcAft>
                <a:spcPts val="0"/>
              </a:spcAft>
              <a:buNone/>
            </a:pPr>
            <a:r>
              <a:rPr lang="en-US" sz="1200" b="0" i="0" dirty="0">
                <a:solidFill>
                  <a:schemeClr val="dk1"/>
                </a:solidFill>
                <a:latin typeface="Calibri"/>
                <a:ea typeface="Calibri"/>
                <a:cs typeface="Calibri"/>
                <a:sym typeface="Calibri"/>
              </a:rPr>
              <a:t>The brain damage that leads to CP can happen before birth, during birth, within a month after birth, or during the first years of a child’s life, while the brain is still developing.</a:t>
            </a:r>
            <a:endParaRPr dirty="0"/>
          </a:p>
          <a:p>
            <a:pPr marL="0" lvl="0" indent="0" algn="l" rtl="0">
              <a:spcBef>
                <a:spcPts val="0"/>
              </a:spcBef>
              <a:spcAft>
                <a:spcPts val="0"/>
              </a:spcAft>
              <a:buNone/>
            </a:pPr>
            <a:endParaRPr sz="1200" b="0" i="0" dirty="0">
              <a:solidFill>
                <a:schemeClr val="dk1"/>
              </a:solidFill>
              <a:latin typeface="Calibri"/>
              <a:ea typeface="Calibri"/>
              <a:cs typeface="Calibri"/>
              <a:sym typeface="Calibri"/>
            </a:endParaRPr>
          </a:p>
          <a:p>
            <a:pPr marL="0" lvl="0" indent="0" algn="l" rtl="0">
              <a:spcBef>
                <a:spcPts val="0"/>
              </a:spcBef>
              <a:spcAft>
                <a:spcPts val="0"/>
              </a:spcAft>
              <a:buNone/>
            </a:pPr>
            <a:r>
              <a:rPr lang="en-US" sz="1200" b="0" i="0" dirty="0">
                <a:solidFill>
                  <a:schemeClr val="dk1"/>
                </a:solidFill>
                <a:latin typeface="Calibri"/>
                <a:ea typeface="Calibri"/>
                <a:cs typeface="Calibri"/>
                <a:sym typeface="Calibri"/>
              </a:rPr>
              <a:t>(CDC: 11 Things to Know About Cerebral Palsy) https://www.cdc.gov/ncbddd/cp/features/cerebral-palsy-11-things.html</a:t>
            </a:r>
            <a:endParaRPr sz="1200" b="0" i="0" dirty="0">
              <a:solidFill>
                <a:schemeClr val="dk1"/>
              </a:solidFill>
              <a:latin typeface="Calibri"/>
              <a:ea typeface="Calibri"/>
              <a:cs typeface="Calibri"/>
              <a:sym typeface="Calibri"/>
            </a:endParaRPr>
          </a:p>
          <a:p>
            <a:pPr marL="0" lvl="0" indent="0" algn="l" rtl="0">
              <a:spcBef>
                <a:spcPts val="0"/>
              </a:spcBef>
              <a:spcAft>
                <a:spcPts val="0"/>
              </a:spcAft>
              <a:buNone/>
            </a:pPr>
            <a:endParaRPr dirty="0"/>
          </a:p>
        </p:txBody>
      </p:sp>
      <p:sp>
        <p:nvSpPr>
          <p:cNvPr id="215" name="Google Shape;215;p2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24</a:t>
            </a:fld>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9"/>
        <p:cNvGrpSpPr/>
        <p:nvPr/>
      </p:nvGrpSpPr>
      <p:grpSpPr>
        <a:xfrm>
          <a:off x="0" y="0"/>
          <a:ext cx="0" cy="0"/>
          <a:chOff x="0" y="0"/>
          <a:chExt cx="0" cy="0"/>
        </a:xfrm>
      </p:grpSpPr>
      <p:sp>
        <p:nvSpPr>
          <p:cNvPr id="220" name="Google Shape;220;p2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21" name="Google Shape;221;p25: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5"/>
        <p:cNvGrpSpPr/>
        <p:nvPr/>
      </p:nvGrpSpPr>
      <p:grpSpPr>
        <a:xfrm>
          <a:off x="0" y="0"/>
          <a:ext cx="0" cy="0"/>
          <a:chOff x="0" y="0"/>
          <a:chExt cx="0" cy="0"/>
        </a:xfrm>
      </p:grpSpPr>
      <p:sp>
        <p:nvSpPr>
          <p:cNvPr id="226" name="Google Shape;226;p26: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27" name="Google Shape;227;p2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28" name="Google Shape;228;p26: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26</a:t>
            </a:fld>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2"/>
        <p:cNvGrpSpPr/>
        <p:nvPr/>
      </p:nvGrpSpPr>
      <p:grpSpPr>
        <a:xfrm>
          <a:off x="0" y="0"/>
          <a:ext cx="0" cy="0"/>
          <a:chOff x="0" y="0"/>
          <a:chExt cx="0" cy="0"/>
        </a:xfrm>
      </p:grpSpPr>
      <p:sp>
        <p:nvSpPr>
          <p:cNvPr id="233" name="Google Shape;233;p27: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34" name="Google Shape;234;p2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dirty="0"/>
              <a:t>Break into partner or groups</a:t>
            </a:r>
          </a:p>
          <a:p>
            <a:pPr marL="0" lvl="0" indent="0" algn="l" rtl="0">
              <a:spcBef>
                <a:spcPts val="0"/>
              </a:spcBef>
              <a:spcAft>
                <a:spcPts val="0"/>
              </a:spcAft>
              <a:buNone/>
            </a:pPr>
            <a:endParaRPr lang="en-US" dirty="0"/>
          </a:p>
          <a:p>
            <a:pPr marL="0" lvl="0" indent="0" algn="l" rtl="0">
              <a:spcBef>
                <a:spcPts val="0"/>
              </a:spcBef>
              <a:spcAft>
                <a:spcPts val="0"/>
              </a:spcAft>
              <a:buNone/>
            </a:pPr>
            <a:r>
              <a:rPr lang="en-US" dirty="0"/>
              <a:t>https://www.cdc.gov/ncbddd/cp/index.html</a:t>
            </a:r>
            <a:endParaRPr dirty="0"/>
          </a:p>
        </p:txBody>
      </p:sp>
      <p:sp>
        <p:nvSpPr>
          <p:cNvPr id="235" name="Google Shape;235;p2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27</a:t>
            </a:fld>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9"/>
        <p:cNvGrpSpPr/>
        <p:nvPr/>
      </p:nvGrpSpPr>
      <p:grpSpPr>
        <a:xfrm>
          <a:off x="0" y="0"/>
          <a:ext cx="0" cy="0"/>
          <a:chOff x="0" y="0"/>
          <a:chExt cx="0" cy="0"/>
        </a:xfrm>
      </p:grpSpPr>
      <p:sp>
        <p:nvSpPr>
          <p:cNvPr id="240" name="Google Shape;240;p2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dirty="0"/>
              <a:t>https://pediatrics.aappublications.org/content/pediatrics/146/5/e2020029074.full.pdf</a:t>
            </a:r>
            <a:endParaRPr dirty="0"/>
          </a:p>
        </p:txBody>
      </p:sp>
      <p:sp>
        <p:nvSpPr>
          <p:cNvPr id="241" name="Google Shape;241;p28: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5"/>
        <p:cNvGrpSpPr/>
        <p:nvPr/>
      </p:nvGrpSpPr>
      <p:grpSpPr>
        <a:xfrm>
          <a:off x="0" y="0"/>
          <a:ext cx="0" cy="0"/>
          <a:chOff x="0" y="0"/>
          <a:chExt cx="0" cy="0"/>
        </a:xfrm>
      </p:grpSpPr>
      <p:sp>
        <p:nvSpPr>
          <p:cNvPr id="246" name="Google Shape;246;p29: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47" name="Google Shape;247;p29: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dirty="0"/>
              <a:t>Babies who are born withdrawing from opioids are not easy to care for (read list). These symptoms are often present at birth and are often treated pharmacologically. Most recently,  evidence suggests that infants withdrawing from opioids at birth do best when they are cared for, fed, and comforted by their mothers in a rooming-in context, and have a much lower need for pharmacological intervention.</a:t>
            </a:r>
            <a:endParaRPr dirty="0"/>
          </a:p>
          <a:p>
            <a:pPr marL="0" lvl="0" indent="0" algn="l" rtl="0">
              <a:spcBef>
                <a:spcPts val="0"/>
              </a:spcBef>
              <a:spcAft>
                <a:spcPts val="0"/>
              </a:spcAft>
              <a:buNone/>
            </a:pPr>
            <a:endParaRPr dirty="0"/>
          </a:p>
          <a:p>
            <a:pPr marL="0" lvl="0" indent="0" algn="l" rtl="0">
              <a:spcBef>
                <a:spcPts val="0"/>
              </a:spcBef>
              <a:spcAft>
                <a:spcPts val="0"/>
              </a:spcAft>
              <a:buNone/>
            </a:pPr>
            <a:r>
              <a:rPr lang="en-US" dirty="0"/>
              <a:t>Mothers, who are often not feeling well themselves, need a lot of support in order to care for a child – if she remains in custody.  Support for mothers in this situation needs to be intentionally planned for in the hospital, and continued well after discharge.</a:t>
            </a:r>
            <a:endParaRPr dirty="0"/>
          </a:p>
        </p:txBody>
      </p:sp>
      <p:sp>
        <p:nvSpPr>
          <p:cNvPr id="248" name="Google Shape;248;p29: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29</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
        <p:cNvGrpSpPr/>
        <p:nvPr/>
      </p:nvGrpSpPr>
      <p:grpSpPr>
        <a:xfrm>
          <a:off x="0" y="0"/>
          <a:ext cx="0" cy="0"/>
          <a:chOff x="0" y="0"/>
          <a:chExt cx="0" cy="0"/>
        </a:xfrm>
      </p:grpSpPr>
      <p:sp>
        <p:nvSpPr>
          <p:cNvPr id="72" name="Google Shape;72;p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3" name="Google Shape;73;p3: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2"/>
        <p:cNvGrpSpPr/>
        <p:nvPr/>
      </p:nvGrpSpPr>
      <p:grpSpPr>
        <a:xfrm>
          <a:off x="0" y="0"/>
          <a:ext cx="0" cy="0"/>
          <a:chOff x="0" y="0"/>
          <a:chExt cx="0" cy="0"/>
        </a:xfrm>
      </p:grpSpPr>
      <p:sp>
        <p:nvSpPr>
          <p:cNvPr id="253" name="Google Shape;253;p30: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54" name="Google Shape;254;p30: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dirty="0"/>
              <a:t>https://www.chcf.org/blog/opioid-dependent-newborns-get-new-treatment/</a:t>
            </a:r>
          </a:p>
          <a:p>
            <a:pPr marL="0" lvl="0" indent="0" algn="l" rtl="0">
              <a:spcBef>
                <a:spcPts val="0"/>
              </a:spcBef>
              <a:spcAft>
                <a:spcPts val="0"/>
              </a:spcAft>
              <a:buNone/>
            </a:pPr>
            <a:endParaRPr lang="en-US" dirty="0"/>
          </a:p>
          <a:p>
            <a:pPr marL="0" lvl="0" indent="0" algn="l" rtl="0">
              <a:spcBef>
                <a:spcPts val="0"/>
              </a:spcBef>
              <a:spcAft>
                <a:spcPts val="0"/>
              </a:spcAft>
              <a:buNone/>
            </a:pPr>
            <a:r>
              <a:rPr lang="en-US" dirty="0"/>
              <a:t>Infants with opioid exposure are at increased risk for developmental delay and disability. In addition to developmental, behavioral, and mental health screenings by the primary care pediatrician, infants with substance exposure should be referred to early intervention services, and developmental screenings in a NICU developmental assessment clinic or equivalent should be considered. Early intervention services are often available in areas of the United States as part C of the Individuals with Disabilities Education Act. </a:t>
            </a:r>
            <a:endParaRPr dirty="0"/>
          </a:p>
          <a:p>
            <a:pPr marL="0" lvl="0" indent="0" algn="l" rtl="0">
              <a:spcBef>
                <a:spcPts val="0"/>
              </a:spcBef>
              <a:spcAft>
                <a:spcPts val="0"/>
              </a:spcAft>
              <a:buNone/>
            </a:pPr>
            <a:endParaRPr dirty="0"/>
          </a:p>
          <a:p>
            <a:pPr marL="0" lvl="0" indent="0" algn="l" rtl="0">
              <a:spcBef>
                <a:spcPts val="0"/>
              </a:spcBef>
              <a:spcAft>
                <a:spcPts val="0"/>
              </a:spcAft>
              <a:buNone/>
            </a:pPr>
            <a:r>
              <a:rPr lang="en-US" dirty="0"/>
              <a:t>(Facilitator may choose to have attendees watch Dr. Matthew Grossman of the Yale Medical School talk in the link about the use of the Eat, Sleep, Console approach to supporting infants withdrawing from opioids, and report out on how this information may inform their work with families.</a:t>
            </a:r>
            <a:endParaRPr dirty="0"/>
          </a:p>
        </p:txBody>
      </p:sp>
      <p:sp>
        <p:nvSpPr>
          <p:cNvPr id="255" name="Google Shape;255;p30: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30</a:t>
            </a:fld>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9"/>
        <p:cNvGrpSpPr/>
        <p:nvPr/>
      </p:nvGrpSpPr>
      <p:grpSpPr>
        <a:xfrm>
          <a:off x="0" y="0"/>
          <a:ext cx="0" cy="0"/>
          <a:chOff x="0" y="0"/>
          <a:chExt cx="0" cy="0"/>
        </a:xfrm>
      </p:grpSpPr>
      <p:sp>
        <p:nvSpPr>
          <p:cNvPr id="260" name="Google Shape;260;p3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dirty="0"/>
              <a:t>https://www.cdc.gov/ncbddd/fasd/facts.html</a:t>
            </a:r>
          </a:p>
          <a:p>
            <a:pPr marL="0" lvl="0" indent="0" algn="l" rtl="0">
              <a:spcBef>
                <a:spcPts val="0"/>
              </a:spcBef>
              <a:spcAft>
                <a:spcPts val="0"/>
              </a:spcAft>
              <a:buNone/>
            </a:pPr>
            <a:endParaRPr dirty="0"/>
          </a:p>
        </p:txBody>
      </p:sp>
      <p:sp>
        <p:nvSpPr>
          <p:cNvPr id="261" name="Google Shape;261;p31: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5"/>
        <p:cNvGrpSpPr/>
        <p:nvPr/>
      </p:nvGrpSpPr>
      <p:grpSpPr>
        <a:xfrm>
          <a:off x="0" y="0"/>
          <a:ext cx="0" cy="0"/>
          <a:chOff x="0" y="0"/>
          <a:chExt cx="0" cy="0"/>
        </a:xfrm>
      </p:grpSpPr>
      <p:sp>
        <p:nvSpPr>
          <p:cNvPr id="266" name="Google Shape;266;p3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67" name="Google Shape;267;p32: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1"/>
        <p:cNvGrpSpPr/>
        <p:nvPr/>
      </p:nvGrpSpPr>
      <p:grpSpPr>
        <a:xfrm>
          <a:off x="0" y="0"/>
          <a:ext cx="0" cy="0"/>
          <a:chOff x="0" y="0"/>
          <a:chExt cx="0" cy="0"/>
        </a:xfrm>
      </p:grpSpPr>
      <p:sp>
        <p:nvSpPr>
          <p:cNvPr id="272" name="Google Shape;272;p3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73" name="Google Shape;273;p33: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5"/>
        <p:cNvGrpSpPr/>
        <p:nvPr/>
      </p:nvGrpSpPr>
      <p:grpSpPr>
        <a:xfrm>
          <a:off x="0" y="0"/>
          <a:ext cx="0" cy="0"/>
          <a:chOff x="0" y="0"/>
          <a:chExt cx="0" cy="0"/>
        </a:xfrm>
      </p:grpSpPr>
      <p:sp>
        <p:nvSpPr>
          <p:cNvPr id="286" name="Google Shape;286;p35: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87" name="Google Shape;287;p3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Facilitator can ask the group how these strategies might be generalized to the populations they work with.</a:t>
            </a:r>
            <a:endParaRPr/>
          </a:p>
        </p:txBody>
      </p:sp>
      <p:sp>
        <p:nvSpPr>
          <p:cNvPr id="288" name="Google Shape;288;p3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34</a:t>
            </a:fld>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7"/>
        <p:cNvGrpSpPr/>
        <p:nvPr/>
      </p:nvGrpSpPr>
      <p:grpSpPr>
        <a:xfrm>
          <a:off x="0" y="0"/>
          <a:ext cx="0" cy="0"/>
          <a:chOff x="0" y="0"/>
          <a:chExt cx="0" cy="0"/>
        </a:xfrm>
      </p:grpSpPr>
      <p:sp>
        <p:nvSpPr>
          <p:cNvPr id="278" name="Google Shape;278;p34: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9" name="Google Shape;279;p3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dirty="0"/>
              <a:t>Facilitator can ask the group how these strategies might be generalized to the populations they work with.</a:t>
            </a:r>
          </a:p>
          <a:p>
            <a:pPr marL="0" lvl="0" indent="0" algn="l" rtl="0">
              <a:spcBef>
                <a:spcPts val="0"/>
              </a:spcBef>
              <a:spcAft>
                <a:spcPts val="0"/>
              </a:spcAft>
              <a:buNone/>
            </a:pPr>
            <a:r>
              <a:rPr lang="en-US" dirty="0"/>
              <a:t>https://www.fasdoutreach.ca/resources/all/a/alexs-success-story</a:t>
            </a:r>
          </a:p>
          <a:p>
            <a:pPr marL="0" lvl="0" indent="0" algn="l" rtl="0">
              <a:spcBef>
                <a:spcPts val="0"/>
              </a:spcBef>
              <a:spcAft>
                <a:spcPts val="0"/>
              </a:spcAft>
              <a:buNone/>
            </a:pPr>
            <a:r>
              <a:rPr lang="en-US" dirty="0"/>
              <a:t>https://youtu.be/fQdTMg_6VLU</a:t>
            </a:r>
            <a:endParaRPr dirty="0"/>
          </a:p>
        </p:txBody>
      </p:sp>
      <p:sp>
        <p:nvSpPr>
          <p:cNvPr id="280" name="Google Shape;280;p3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35</a:t>
            </a:fld>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2"/>
        <p:cNvGrpSpPr/>
        <p:nvPr/>
      </p:nvGrpSpPr>
      <p:grpSpPr>
        <a:xfrm>
          <a:off x="0" y="0"/>
          <a:ext cx="0" cy="0"/>
          <a:chOff x="0" y="0"/>
          <a:chExt cx="0" cy="0"/>
        </a:xfrm>
      </p:grpSpPr>
      <p:sp>
        <p:nvSpPr>
          <p:cNvPr id="293" name="Google Shape;293;p36: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94" name="Google Shape;294;p3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sz="1200" b="0" i="0" dirty="0">
                <a:solidFill>
                  <a:schemeClr val="dk1"/>
                </a:solidFill>
                <a:latin typeface="Calibri"/>
                <a:ea typeface="Calibri"/>
                <a:cs typeface="Calibri"/>
                <a:sym typeface="Calibri"/>
              </a:rPr>
              <a:t>Intellectual disability (also known as intellectual developmental disorder) is a neuro-developmental disorder characterized by deficits in general intellectual functioning such as reasoning, planning, judgment, abstract thinking, academic learning and experiential learning. These may also lead to impairments in practical, social and academic functioning.</a:t>
            </a:r>
            <a:endParaRPr dirty="0"/>
          </a:p>
          <a:p>
            <a:pPr marL="0" lvl="0" indent="0" algn="l" rtl="0">
              <a:spcBef>
                <a:spcPts val="0"/>
              </a:spcBef>
              <a:spcAft>
                <a:spcPts val="0"/>
              </a:spcAft>
              <a:buNone/>
            </a:pPr>
            <a:endParaRPr sz="1200" b="0" i="0" dirty="0">
              <a:solidFill>
                <a:schemeClr val="dk1"/>
              </a:solidFill>
              <a:latin typeface="Calibri"/>
              <a:ea typeface="Calibri"/>
              <a:cs typeface="Calibri"/>
              <a:sym typeface="Calibri"/>
            </a:endParaRPr>
          </a:p>
          <a:p>
            <a:pPr marL="0" lvl="0" indent="0" algn="l" rtl="0">
              <a:spcBef>
                <a:spcPts val="0"/>
              </a:spcBef>
              <a:spcAft>
                <a:spcPts val="0"/>
              </a:spcAft>
              <a:buNone/>
            </a:pPr>
            <a:r>
              <a:rPr lang="en-US" sz="1200" b="0" i="0" dirty="0">
                <a:solidFill>
                  <a:schemeClr val="dk1"/>
                </a:solidFill>
                <a:latin typeface="Calibri"/>
                <a:ea typeface="Calibri"/>
                <a:cs typeface="Calibri"/>
                <a:sym typeface="Calibri"/>
              </a:rPr>
              <a:t>Standardized tests such as an IQ test are used to determine a child’s level of intellectual development. A score below 70 on a standardized IQ test indicates that he may have intellectual disability. To be officially diagnosed, one must also exhibit deficiencies in two or more specific areas of adaptive behavior, such as communication skills, interpersonal skills, or daily living skills like getting dressed and using the bathroom. The onset of intellectual disability is usually before birth unless it is accounted for by a specific injury or toxic exposure before the age of 18.</a:t>
            </a:r>
            <a:endParaRPr dirty="0"/>
          </a:p>
        </p:txBody>
      </p:sp>
      <p:sp>
        <p:nvSpPr>
          <p:cNvPr id="295" name="Google Shape;295;p36: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36</a:t>
            </a:fld>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9"/>
        <p:cNvGrpSpPr/>
        <p:nvPr/>
      </p:nvGrpSpPr>
      <p:grpSpPr>
        <a:xfrm>
          <a:off x="0" y="0"/>
          <a:ext cx="0" cy="0"/>
          <a:chOff x="0" y="0"/>
          <a:chExt cx="0" cy="0"/>
        </a:xfrm>
      </p:grpSpPr>
      <p:sp>
        <p:nvSpPr>
          <p:cNvPr id="300" name="Google Shape;300;p37: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01" name="Google Shape;301;p3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02" name="Google Shape;302;p3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37</a:t>
            </a:fld>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6"/>
        <p:cNvGrpSpPr/>
        <p:nvPr/>
      </p:nvGrpSpPr>
      <p:grpSpPr>
        <a:xfrm>
          <a:off x="0" y="0"/>
          <a:ext cx="0" cy="0"/>
          <a:chOff x="0" y="0"/>
          <a:chExt cx="0" cy="0"/>
        </a:xfrm>
      </p:grpSpPr>
      <p:sp>
        <p:nvSpPr>
          <p:cNvPr id="307" name="Google Shape;307;p38: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08" name="Google Shape;308;p38: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sz="1200" b="0" i="0">
                <a:solidFill>
                  <a:schemeClr val="dk1"/>
                </a:solidFill>
                <a:latin typeface="Calibri"/>
                <a:ea typeface="Calibri"/>
                <a:cs typeface="Calibri"/>
                <a:sym typeface="Calibri"/>
              </a:rPr>
              <a:t>Risk factors include genetic syndromes like Down Syndrome, brain malformations, environmental influences like alcohol or toxins, labor and delivery-related issues, traumatic brain injury, infections, seizure disorders, social deprivation, and more.</a:t>
            </a:r>
            <a:endParaRPr/>
          </a:p>
          <a:p>
            <a:pPr marL="0" lvl="0" indent="0" algn="l" rtl="0">
              <a:spcBef>
                <a:spcPts val="0"/>
              </a:spcBef>
              <a:spcAft>
                <a:spcPts val="0"/>
              </a:spcAft>
              <a:buNone/>
            </a:pPr>
            <a:endParaRPr sz="1200" b="0" i="0">
              <a:solidFill>
                <a:schemeClr val="dk1"/>
              </a:solidFill>
              <a:latin typeface="Calibri"/>
              <a:ea typeface="Calibri"/>
              <a:cs typeface="Calibri"/>
              <a:sym typeface="Calibri"/>
            </a:endParaRPr>
          </a:p>
          <a:p>
            <a:pPr marL="0" lvl="0" indent="0" algn="l" rtl="0">
              <a:spcBef>
                <a:spcPts val="0"/>
              </a:spcBef>
              <a:spcAft>
                <a:spcPts val="0"/>
              </a:spcAft>
              <a:buNone/>
            </a:pPr>
            <a:r>
              <a:rPr lang="en-US" sz="1200" b="0" i="0">
                <a:solidFill>
                  <a:schemeClr val="dk1"/>
                </a:solidFill>
                <a:latin typeface="Calibri"/>
                <a:ea typeface="Calibri"/>
                <a:cs typeface="Calibri"/>
                <a:sym typeface="Calibri"/>
              </a:rPr>
              <a:t>See: https://childmind.org/guide/intellectual-development-disorder/</a:t>
            </a:r>
            <a:endParaRPr/>
          </a:p>
        </p:txBody>
      </p:sp>
      <p:sp>
        <p:nvSpPr>
          <p:cNvPr id="309" name="Google Shape;309;p38: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38</a:t>
            </a:fld>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3"/>
        <p:cNvGrpSpPr/>
        <p:nvPr/>
      </p:nvGrpSpPr>
      <p:grpSpPr>
        <a:xfrm>
          <a:off x="0" y="0"/>
          <a:ext cx="0" cy="0"/>
          <a:chOff x="0" y="0"/>
          <a:chExt cx="0" cy="0"/>
        </a:xfrm>
      </p:grpSpPr>
      <p:sp>
        <p:nvSpPr>
          <p:cNvPr id="314" name="Google Shape;314;p39: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15" name="Google Shape;315;p39: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Google Shape;78;p4: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79" name="Google Shape;79;p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0" name="Google Shape;80;p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4</a:t>
            </a:fld>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9"/>
        <p:cNvGrpSpPr/>
        <p:nvPr/>
      </p:nvGrpSpPr>
      <p:grpSpPr>
        <a:xfrm>
          <a:off x="0" y="0"/>
          <a:ext cx="0" cy="0"/>
          <a:chOff x="0" y="0"/>
          <a:chExt cx="0" cy="0"/>
        </a:xfrm>
      </p:grpSpPr>
      <p:sp>
        <p:nvSpPr>
          <p:cNvPr id="320" name="Google Shape;320;p40: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21" name="Google Shape;321;p40: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dirty="0"/>
              <a:t>https://www.cdc.gov/ncbddd/birthdefects/downsyndrome.html</a:t>
            </a:r>
          </a:p>
          <a:p>
            <a:pPr marL="0" lvl="0" indent="0" algn="l" rtl="0">
              <a:spcBef>
                <a:spcPts val="0"/>
              </a:spcBef>
              <a:spcAft>
                <a:spcPts val="0"/>
              </a:spcAft>
              <a:buNone/>
            </a:pPr>
            <a:endParaRPr lang="en-US" dirty="0"/>
          </a:p>
          <a:p>
            <a:pPr marL="0" lvl="0" indent="0" algn="l" rtl="0">
              <a:spcBef>
                <a:spcPts val="0"/>
              </a:spcBef>
              <a:spcAft>
                <a:spcPts val="0"/>
              </a:spcAft>
              <a:buNone/>
            </a:pPr>
            <a:r>
              <a:rPr lang="en-US" dirty="0"/>
              <a:t>https://fragilex.org/understanding-fragile-x/fragile-x-101/</a:t>
            </a:r>
          </a:p>
          <a:p>
            <a:pPr marL="0" lvl="0" indent="0" algn="l" rtl="0">
              <a:spcBef>
                <a:spcPts val="0"/>
              </a:spcBef>
              <a:spcAft>
                <a:spcPts val="0"/>
              </a:spcAft>
              <a:buNone/>
            </a:pPr>
            <a:endParaRPr lang="en-US" dirty="0"/>
          </a:p>
          <a:p>
            <a:pPr marL="0" lvl="0" indent="0" algn="l" rtl="0">
              <a:spcBef>
                <a:spcPts val="0"/>
              </a:spcBef>
              <a:spcAft>
                <a:spcPts val="0"/>
              </a:spcAft>
              <a:buNone/>
            </a:pPr>
            <a:r>
              <a:rPr lang="en-US" dirty="0"/>
              <a:t>https://autismnavigator.com/what-is-autism/</a:t>
            </a:r>
          </a:p>
          <a:p>
            <a:pPr marL="0" lvl="0" indent="0" algn="l" rtl="0">
              <a:spcBef>
                <a:spcPts val="0"/>
              </a:spcBef>
              <a:spcAft>
                <a:spcPts val="0"/>
              </a:spcAft>
              <a:buNone/>
            </a:pPr>
            <a:endParaRPr lang="en-US" dirty="0"/>
          </a:p>
          <a:p>
            <a:pPr marL="0" lvl="0" indent="0" algn="l" rtl="0">
              <a:spcBef>
                <a:spcPts val="0"/>
              </a:spcBef>
              <a:spcAft>
                <a:spcPts val="0"/>
              </a:spcAft>
              <a:buNone/>
            </a:pPr>
            <a:r>
              <a:rPr lang="en-US" dirty="0"/>
              <a:t>https://www.cdc.gov/ncbddd/cp/index.html</a:t>
            </a:r>
          </a:p>
          <a:p>
            <a:pPr marL="0" lvl="0" indent="0" algn="l" rtl="0">
              <a:spcBef>
                <a:spcPts val="0"/>
              </a:spcBef>
              <a:spcAft>
                <a:spcPts val="0"/>
              </a:spcAft>
              <a:buNone/>
            </a:pPr>
            <a:endParaRPr lang="en-US" dirty="0"/>
          </a:p>
          <a:p>
            <a:pPr marL="0" lvl="0" indent="0" algn="l" rtl="0">
              <a:spcBef>
                <a:spcPts val="0"/>
              </a:spcBef>
              <a:spcAft>
                <a:spcPts val="0"/>
              </a:spcAft>
              <a:buNone/>
            </a:pPr>
            <a:r>
              <a:rPr lang="en-US" dirty="0"/>
              <a:t>https://pediatrics.aappublications.org/content/pediatrics/146/5/e2020029074.full.pdf</a:t>
            </a:r>
          </a:p>
          <a:p>
            <a:pPr marL="0" lvl="0" indent="0" algn="l" rtl="0">
              <a:spcBef>
                <a:spcPts val="0"/>
              </a:spcBef>
              <a:spcAft>
                <a:spcPts val="0"/>
              </a:spcAft>
              <a:buNone/>
            </a:pPr>
            <a:endParaRPr lang="en-US" dirty="0"/>
          </a:p>
          <a:p>
            <a:pPr marL="0" lvl="0" indent="0" algn="l" rtl="0">
              <a:spcBef>
                <a:spcPts val="0"/>
              </a:spcBef>
              <a:spcAft>
                <a:spcPts val="0"/>
              </a:spcAft>
              <a:buNone/>
            </a:pPr>
            <a:r>
              <a:rPr lang="en-US" dirty="0"/>
              <a:t>https://www.cdc.gov/ncbddd/fasd/facts.html</a:t>
            </a:r>
          </a:p>
          <a:p>
            <a:pPr marL="0" lvl="0" indent="0" algn="l" rtl="0">
              <a:spcBef>
                <a:spcPts val="0"/>
              </a:spcBef>
              <a:spcAft>
                <a:spcPts val="0"/>
              </a:spcAft>
              <a:buNone/>
            </a:pPr>
            <a:endParaRPr lang="en-US" dirty="0"/>
          </a:p>
        </p:txBody>
      </p:sp>
      <p:sp>
        <p:nvSpPr>
          <p:cNvPr id="322" name="Google Shape;322;p40: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40</a:t>
            </a:fld>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6"/>
        <p:cNvGrpSpPr/>
        <p:nvPr/>
      </p:nvGrpSpPr>
      <p:grpSpPr>
        <a:xfrm>
          <a:off x="0" y="0"/>
          <a:ext cx="0" cy="0"/>
          <a:chOff x="0" y="0"/>
          <a:chExt cx="0" cy="0"/>
        </a:xfrm>
      </p:grpSpPr>
      <p:sp>
        <p:nvSpPr>
          <p:cNvPr id="327" name="Google Shape;327;p4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dirty="0">
                <a:hlinkClick r:id="rId3"/>
              </a:rPr>
              <a:t>e2020029074.full.pdf (aappublications.org)</a:t>
            </a:r>
            <a:endParaRPr lang="en-US" dirty="0"/>
          </a:p>
          <a:p>
            <a:pPr marL="0" lvl="0" indent="0" algn="l" rtl="0">
              <a:spcBef>
                <a:spcPts val="0"/>
              </a:spcBef>
              <a:spcAft>
                <a:spcPts val="0"/>
              </a:spcAft>
              <a:buNone/>
            </a:pPr>
            <a:r>
              <a:rPr lang="en-US" dirty="0"/>
              <a:t>https://pediatrics.aappublications.org/content/pediatrics/146/5/e2020029074.full.pdf</a:t>
            </a:r>
          </a:p>
          <a:p>
            <a:pPr marL="0" lvl="0" indent="0" algn="l" rtl="0">
              <a:spcBef>
                <a:spcPts val="0"/>
              </a:spcBef>
              <a:spcAft>
                <a:spcPts val="0"/>
              </a:spcAft>
              <a:buNone/>
            </a:pPr>
            <a:endParaRPr lang="en-US" dirty="0"/>
          </a:p>
          <a:p>
            <a:pPr marL="0" lvl="0" indent="0" algn="l" rtl="0">
              <a:spcBef>
                <a:spcPts val="0"/>
              </a:spcBef>
              <a:spcAft>
                <a:spcPts val="0"/>
              </a:spcAft>
              <a:buNone/>
            </a:pPr>
            <a:r>
              <a:rPr lang="en-US" dirty="0"/>
              <a:t>https://www.chcf.org/blog/opioid-dependent-newborns-get-new-treatment/</a:t>
            </a:r>
          </a:p>
          <a:p>
            <a:pPr marL="0" lvl="0" indent="0" algn="l" rtl="0">
              <a:spcBef>
                <a:spcPts val="0"/>
              </a:spcBef>
              <a:spcAft>
                <a:spcPts val="0"/>
              </a:spcAft>
              <a:buNone/>
            </a:pPr>
            <a:endParaRPr dirty="0"/>
          </a:p>
        </p:txBody>
      </p:sp>
      <p:sp>
        <p:nvSpPr>
          <p:cNvPr id="328" name="Google Shape;328;p41: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2"/>
        <p:cNvGrpSpPr/>
        <p:nvPr/>
      </p:nvGrpSpPr>
      <p:grpSpPr>
        <a:xfrm>
          <a:off x="0" y="0"/>
          <a:ext cx="0" cy="0"/>
          <a:chOff x="0" y="0"/>
          <a:chExt cx="0" cy="0"/>
        </a:xfrm>
      </p:grpSpPr>
      <p:sp>
        <p:nvSpPr>
          <p:cNvPr id="333" name="Google Shape;333;p42: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34" name="Google Shape;334;p4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dirty="0">
                <a:hlinkClick r:id="rId3"/>
              </a:rPr>
              <a:t>Naturalistic Developmental Behavioral Interventions: Empirically Validated Treatments for Autism Spectrum Disorder (nih.gov)</a:t>
            </a:r>
            <a:endParaRPr lang="en-US" dirty="0"/>
          </a:p>
          <a:p>
            <a:pPr marL="0" lvl="0" indent="0" algn="l" rtl="0">
              <a:spcBef>
                <a:spcPts val="0"/>
              </a:spcBef>
              <a:spcAft>
                <a:spcPts val="0"/>
              </a:spcAft>
              <a:buNone/>
            </a:pPr>
            <a:r>
              <a:rPr lang="en-US" dirty="0"/>
              <a:t>https://www.ncbi.nlm.nih.gov/pmc/articles/PMC4513196/pdf/10803_2015_Article_2407.pdf </a:t>
            </a:r>
          </a:p>
          <a:p>
            <a:pPr marL="0" lvl="0" indent="0" algn="l" rtl="0">
              <a:spcBef>
                <a:spcPts val="0"/>
              </a:spcBef>
              <a:spcAft>
                <a:spcPts val="0"/>
              </a:spcAft>
              <a:buNone/>
            </a:pPr>
            <a:endParaRPr lang="en-US" dirty="0"/>
          </a:p>
          <a:p>
            <a:pPr marL="0" lvl="0" indent="0" algn="l" rtl="0">
              <a:spcBef>
                <a:spcPts val="0"/>
              </a:spcBef>
              <a:spcAft>
                <a:spcPts val="0"/>
              </a:spcAft>
              <a:buNone/>
            </a:pPr>
            <a:r>
              <a:rPr lang="en-US" dirty="0"/>
              <a:t>https://www.cdc.gov/ncbddd/fasd/facts.html</a:t>
            </a:r>
          </a:p>
          <a:p>
            <a:pPr marL="0" lvl="0" indent="0" algn="l" rtl="0">
              <a:spcBef>
                <a:spcPts val="0"/>
              </a:spcBef>
              <a:spcAft>
                <a:spcPts val="0"/>
              </a:spcAft>
              <a:buNone/>
            </a:pPr>
            <a:endParaRPr lang="en-US" dirty="0"/>
          </a:p>
          <a:p>
            <a:pPr marL="0" lvl="0" indent="0" algn="l" rtl="0">
              <a:spcBef>
                <a:spcPts val="0"/>
              </a:spcBef>
              <a:spcAft>
                <a:spcPts val="0"/>
              </a:spcAft>
              <a:buNone/>
            </a:pPr>
            <a:endParaRPr lang="en-US" dirty="0"/>
          </a:p>
          <a:p>
            <a:pPr marL="0" lvl="0" indent="0" algn="l" rtl="0">
              <a:spcBef>
                <a:spcPts val="0"/>
              </a:spcBef>
              <a:spcAft>
                <a:spcPts val="0"/>
              </a:spcAft>
              <a:buNone/>
            </a:pPr>
            <a:endParaRPr dirty="0"/>
          </a:p>
        </p:txBody>
      </p:sp>
      <p:sp>
        <p:nvSpPr>
          <p:cNvPr id="335" name="Google Shape;335;p4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42</a:t>
            </a:fld>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9"/>
        <p:cNvGrpSpPr/>
        <p:nvPr/>
      </p:nvGrpSpPr>
      <p:grpSpPr>
        <a:xfrm>
          <a:off x="0" y="0"/>
          <a:ext cx="0" cy="0"/>
          <a:chOff x="0" y="0"/>
          <a:chExt cx="0" cy="0"/>
        </a:xfrm>
      </p:grpSpPr>
      <p:sp>
        <p:nvSpPr>
          <p:cNvPr id="340" name="Google Shape;340;p4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dirty="0"/>
              <a:t>https://www.cdc.gov/ncbddd/childdevelopment/facts-about-intellectual-disability.html</a:t>
            </a:r>
          </a:p>
          <a:p>
            <a:pPr marL="0" lvl="0" indent="0" algn="l" rtl="0">
              <a:spcBef>
                <a:spcPts val="0"/>
              </a:spcBef>
              <a:spcAft>
                <a:spcPts val="0"/>
              </a:spcAft>
              <a:buNone/>
            </a:pPr>
            <a:r>
              <a:rPr lang="en-US" dirty="0"/>
              <a:t>https://childmind.org/guide/quick-guide-to-intellectual-development-disorder/</a:t>
            </a:r>
          </a:p>
          <a:p>
            <a:pPr marL="0" lvl="0" indent="0" algn="l" rtl="0">
              <a:spcBef>
                <a:spcPts val="0"/>
              </a:spcBef>
              <a:spcAft>
                <a:spcPts val="0"/>
              </a:spcAft>
              <a:buNone/>
            </a:pPr>
            <a:r>
              <a:rPr lang="en-US"/>
              <a:t>https://depts.washington.edu/chdd/guralnick/pdfs/2017-Guralnick-Early%20Intervention%20_for_Children-Update.pdf</a:t>
            </a:r>
            <a:endParaRPr dirty="0"/>
          </a:p>
        </p:txBody>
      </p:sp>
      <p:sp>
        <p:nvSpPr>
          <p:cNvPr id="341" name="Google Shape;341;p43: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5: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6" name="Google Shape;86;p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900"/>
              <a:buFont typeface="Calibri"/>
              <a:buNone/>
            </a:pPr>
            <a:r>
              <a:rPr lang="en-US" sz="900">
                <a:solidFill>
                  <a:schemeClr val="dk1"/>
                </a:solidFill>
                <a:latin typeface="Calibri"/>
                <a:ea typeface="Calibri"/>
                <a:cs typeface="Calibri"/>
                <a:sym typeface="Calibri"/>
              </a:rPr>
              <a:t>We will be talking today about etiologies and conditions that can pose barriers to a child’s access to learning opportunities and full participation. As we speak, we always want to be mindful that a category or a diagnosis never represents who a child is, or describes his essential value as a human being in his own context. </a:t>
            </a:r>
            <a:endParaRPr/>
          </a:p>
          <a:p>
            <a:pPr marL="0" lvl="0" indent="0" algn="l" rtl="0">
              <a:spcBef>
                <a:spcPts val="0"/>
              </a:spcBef>
              <a:spcAft>
                <a:spcPts val="0"/>
              </a:spcAft>
              <a:buNone/>
            </a:pPr>
            <a:endParaRPr/>
          </a:p>
        </p:txBody>
      </p:sp>
      <p:sp>
        <p:nvSpPr>
          <p:cNvPr id="87" name="Google Shape;87;p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5</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p6: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3" name="Google Shape;93;p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We know that babies of abilities are born ready to learn, even when they have significant disabilities.  They use the unique abilities they possess to pay attention to and explore the world. One of the most important ways all children learn are through interactions with their primary caregivers, as well as other adults, siblings, and peers. </a:t>
            </a:r>
            <a:endParaRPr/>
          </a:p>
          <a:p>
            <a:pPr marL="0" lvl="0" indent="0" algn="l" rtl="0">
              <a:spcBef>
                <a:spcPts val="0"/>
              </a:spcBef>
              <a:spcAft>
                <a:spcPts val="0"/>
              </a:spcAft>
              <a:buNone/>
            </a:pPr>
            <a:r>
              <a:rPr lang="en-US"/>
              <a:t>Children of all abilities need interactions with others to learn about the social world and acquire social gestures and language – powerful tools that they will need as they grow.</a:t>
            </a:r>
            <a:endParaRPr/>
          </a:p>
        </p:txBody>
      </p:sp>
      <p:sp>
        <p:nvSpPr>
          <p:cNvPr id="94" name="Google Shape;94;p6: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6</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p7: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0" name="Google Shape;100;p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171450" lvl="0" indent="-171450" algn="l" rtl="0">
              <a:spcBef>
                <a:spcPts val="0"/>
              </a:spcBef>
              <a:spcAft>
                <a:spcPts val="0"/>
              </a:spcAft>
              <a:buClr>
                <a:schemeClr val="dk1"/>
              </a:buClr>
              <a:buSzPts val="1200"/>
              <a:buFont typeface="Arial"/>
              <a:buChar char="•"/>
            </a:pPr>
            <a:r>
              <a:rPr lang="en-US"/>
              <a:t>Many factors can influence how children develop</a:t>
            </a:r>
            <a:endParaRPr/>
          </a:p>
          <a:p>
            <a:pPr marL="171450" lvl="0" indent="-171450" algn="l" rtl="0">
              <a:spcBef>
                <a:spcPts val="0"/>
              </a:spcBef>
              <a:spcAft>
                <a:spcPts val="0"/>
              </a:spcAft>
              <a:buClr>
                <a:schemeClr val="dk1"/>
              </a:buClr>
              <a:buSzPts val="1200"/>
              <a:buFont typeface="Arial"/>
              <a:buChar char="•"/>
            </a:pPr>
            <a:r>
              <a:rPr lang="en-US"/>
              <a:t>Delays may be influences by genetic conditions (fragile X, down syndrome) or due to complications during pregnancy and birth</a:t>
            </a:r>
            <a:endParaRPr/>
          </a:p>
          <a:p>
            <a:pPr marL="171450" lvl="0" indent="-171450" algn="l" rtl="0">
              <a:spcBef>
                <a:spcPts val="0"/>
              </a:spcBef>
              <a:spcAft>
                <a:spcPts val="0"/>
              </a:spcAft>
              <a:buClr>
                <a:schemeClr val="dk1"/>
              </a:buClr>
              <a:buSzPts val="1200"/>
              <a:buFont typeface="Arial"/>
              <a:buChar char="•"/>
            </a:pPr>
            <a:r>
              <a:rPr lang="en-US"/>
              <a:t>Many conditions that constrain learning and development are a result of many factors, including environmental toxins, maternal substance use, in utero exposure to infectious agents, maternal malnutrition, and maternal exposure to toxic levels of stress.</a:t>
            </a:r>
            <a:endParaRPr/>
          </a:p>
          <a:p>
            <a:pPr marL="171450" lvl="0" indent="-171450" algn="l" rtl="0">
              <a:spcBef>
                <a:spcPts val="0"/>
              </a:spcBef>
              <a:spcAft>
                <a:spcPts val="0"/>
              </a:spcAft>
              <a:buClr>
                <a:schemeClr val="dk1"/>
              </a:buClr>
              <a:buSzPts val="1200"/>
              <a:buFont typeface="Arial"/>
              <a:buChar char="•"/>
            </a:pPr>
            <a:r>
              <a:rPr lang="en-US"/>
              <a:t>Science is still finding out about how many conditions that can constrain learning and development develop, for example cerebral palsy, or autism spectrum disorder</a:t>
            </a:r>
            <a:endParaRPr/>
          </a:p>
          <a:p>
            <a:pPr marL="171450" lvl="0" indent="-171450" algn="l" rtl="0">
              <a:spcBef>
                <a:spcPts val="0"/>
              </a:spcBef>
              <a:spcAft>
                <a:spcPts val="0"/>
              </a:spcAft>
              <a:buClr>
                <a:schemeClr val="dk1"/>
              </a:buClr>
              <a:buSzPts val="1200"/>
              <a:buFont typeface="Arial"/>
              <a:buChar char="•"/>
            </a:pPr>
            <a:r>
              <a:rPr lang="en-US"/>
              <a:t>We also know that highly adverse experiences in the first months and years of life can dramatically impact developmental outcomes.</a:t>
            </a:r>
            <a:endParaRPr/>
          </a:p>
        </p:txBody>
      </p:sp>
      <p:sp>
        <p:nvSpPr>
          <p:cNvPr id="101" name="Google Shape;101;p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7</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p8: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7" name="Google Shape;107;p8: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8" name="Google Shape;108;p8: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8</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p9: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4" name="Google Shape;114;p9: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Let’s begin by thinking about congenital disorders. The word </a:t>
            </a:r>
            <a:r>
              <a:rPr lang="en-US" i="1"/>
              <a:t>congenital</a:t>
            </a:r>
            <a:r>
              <a:rPr lang="en-US"/>
              <a:t> refers to that fact that the condition developed before birth.</a:t>
            </a:r>
            <a:endParaRPr/>
          </a:p>
        </p:txBody>
      </p:sp>
      <p:sp>
        <p:nvSpPr>
          <p:cNvPr id="115" name="Google Shape;115;p9: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9</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1122363"/>
            <a:ext cx="7772400" cy="2387600"/>
          </a:xfrm>
        </p:spPr>
        <p:txBody>
          <a:bodyPr anchor="b"/>
          <a:lstStyle>
            <a:lvl1pPr algn="ctr">
              <a:defRPr sz="6000" b="1">
                <a:solidFill>
                  <a:srgbClr val="121F88"/>
                </a:solidFill>
                <a:latin typeface="+mn-lt"/>
              </a:defRPr>
            </a:lvl1pPr>
          </a:lstStyle>
          <a:p>
            <a:r>
              <a:rPr lang="en-US" dirty="0"/>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30109179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lvl1pPr>
              <a:defRPr b="1">
                <a:solidFill>
                  <a:srgbClr val="121F88"/>
                </a:solidFill>
                <a:latin typeface="+mn-lt"/>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3666856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8767255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2_Blank">
    <p:spTree>
      <p:nvGrpSpPr>
        <p:cNvPr id="1" name=""/>
        <p:cNvGrpSpPr/>
        <p:nvPr/>
      </p:nvGrpSpPr>
      <p:grpSpPr>
        <a:xfrm>
          <a:off x="0" y="0"/>
          <a:ext cx="0" cy="0"/>
          <a:chOff x="0" y="0"/>
          <a:chExt cx="0" cy="0"/>
        </a:xfrm>
      </p:grpSpPr>
      <p:sp>
        <p:nvSpPr>
          <p:cNvPr id="3" name="TextBox 1">
            <a:extLst>
              <a:ext uri="{FF2B5EF4-FFF2-40B4-BE49-F238E27FC236}">
                <a16:creationId xmlns:a16="http://schemas.microsoft.com/office/drawing/2014/main" id="{1B0E09F6-985B-094C-9604-A3B45E92B5D3}"/>
              </a:ext>
            </a:extLst>
          </p:cNvPr>
          <p:cNvSpPr txBox="1"/>
          <p:nvPr userDrawn="1"/>
        </p:nvSpPr>
        <p:spPr>
          <a:xfrm>
            <a:off x="178068" y="2152657"/>
            <a:ext cx="8787865" cy="2552686"/>
          </a:xfrm>
          <a:prstGeom prst="rect">
            <a:avLst/>
          </a:prstGeom>
          <a:noFill/>
        </p:spPr>
        <p:txBody>
          <a:bodyPr wrap="square" rtlCol="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a:lnSpc>
                <a:spcPct val="107000"/>
              </a:lnSpc>
              <a:spcBef>
                <a:spcPts val="0"/>
              </a:spcBef>
              <a:spcAft>
                <a:spcPts val="80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This is a product of the Early Childhood Personnel Center (ECPC) awarded to the University of Connecticut Center for Excellence in Developmental Disabilities and was made possible by Cooperative Agreement #H325B170008 which is funded by the U.S. Department of Education, Office of Special Education Programs. However, the content does not necessarily represent the policy of the Department of Education, and you should not assume endorsement by the Federal Government. University of Connecticut Center for Excellence in Developmental Disabilities Education, Research and Service© 2022. All rights reserved. </a:t>
            </a:r>
          </a:p>
          <a:p>
            <a:pPr marL="0" marR="0">
              <a:lnSpc>
                <a:spcPct val="107000"/>
              </a:lnSpc>
              <a:spcBef>
                <a:spcPts val="0"/>
              </a:spcBef>
              <a:spcAft>
                <a:spcPts val="80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263 Farmington Avenue, Farmington, CT 06030-6222 • 860.679.1500 • infoucedd@uchc.edu</a:t>
            </a:r>
          </a:p>
        </p:txBody>
      </p:sp>
    </p:spTree>
    <p:extLst>
      <p:ext uri="{BB962C8B-B14F-4D97-AF65-F5344CB8AC3E}">
        <p14:creationId xmlns:p14="http://schemas.microsoft.com/office/powerpoint/2010/main" val="21468841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121F88"/>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2882138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b="1">
                <a:solidFill>
                  <a:srgbClr val="121F88"/>
                </a:solidFill>
                <a:latin typeface="+mn-lt"/>
              </a:defRPr>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1935572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121F88"/>
                </a:solidFill>
                <a:latin typeface="+mn-lt"/>
              </a:defRPr>
            </a:lvl1pPr>
          </a:lstStyle>
          <a:p>
            <a:r>
              <a:rPr lang="en-US"/>
              <a:t>Click to edit Master title style</a:t>
            </a:r>
            <a:endParaRPr lang="en-US" dirty="0"/>
          </a:p>
        </p:txBody>
      </p:sp>
      <p:sp>
        <p:nvSpPr>
          <p:cNvPr id="3" name="Content Placeholder 2"/>
          <p:cNvSpPr>
            <a:spLocks noGrp="1"/>
          </p:cNvSpPr>
          <p:nvPr>
            <p:ph sz="half" idx="1"/>
          </p:nvPr>
        </p:nvSpPr>
        <p:spPr>
          <a:xfrm>
            <a:off x="628650" y="2743199"/>
            <a:ext cx="3886200" cy="3433763"/>
          </a:xfrm>
          <a:solidFill>
            <a:srgbClr val="8FAFCF"/>
          </a:solidFill>
        </p:spPr>
        <p:txBody>
          <a:bodyPr/>
          <a:lstStyle>
            <a:lvl1pPr>
              <a:defRPr sz="2400"/>
            </a:lvl1pPr>
            <a:lvl2pPr>
              <a:defRPr sz="2000"/>
            </a:lvl2pPr>
            <a:lvl3pPr>
              <a:defRPr sz="1800"/>
            </a:lvl3pPr>
            <a:lvl4pPr>
              <a:defRPr sz="1600"/>
            </a:lvl4pPr>
            <a:lvl5pPr marL="1828800" indent="0">
              <a:buNone/>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5" name="Content Placeholder 2"/>
          <p:cNvSpPr>
            <a:spLocks noGrp="1"/>
          </p:cNvSpPr>
          <p:nvPr>
            <p:ph sz="half" idx="10" hasCustomPrompt="1"/>
          </p:nvPr>
        </p:nvSpPr>
        <p:spPr>
          <a:xfrm>
            <a:off x="628650" y="1998955"/>
            <a:ext cx="3886200" cy="628836"/>
          </a:xfrm>
          <a:solidFill>
            <a:srgbClr val="1B2246"/>
          </a:solidFill>
          <a:ln w="38100">
            <a:solidFill>
              <a:srgbClr val="8FAFCF"/>
            </a:solidFill>
          </a:ln>
        </p:spPr>
        <p:txBody>
          <a:bodyPr anchor="ctr">
            <a:normAutofit/>
          </a:bodyPr>
          <a:lstStyle>
            <a:lvl1pPr marL="0" indent="0">
              <a:buNone/>
              <a:defRPr sz="2400" b="1">
                <a:solidFill>
                  <a:schemeClr val="bg1"/>
                </a:solidFill>
              </a:defRPr>
            </a:lvl1pPr>
          </a:lstStyle>
          <a:p>
            <a:pPr lvl="0"/>
            <a:r>
              <a:rPr lang="en-US" dirty="0"/>
              <a:t>EDIT MASTER TEXT STYLES</a:t>
            </a:r>
          </a:p>
        </p:txBody>
      </p:sp>
      <p:sp>
        <p:nvSpPr>
          <p:cNvPr id="6" name="Content Placeholder 2"/>
          <p:cNvSpPr>
            <a:spLocks noGrp="1"/>
          </p:cNvSpPr>
          <p:nvPr>
            <p:ph sz="half" idx="11"/>
          </p:nvPr>
        </p:nvSpPr>
        <p:spPr>
          <a:xfrm>
            <a:off x="4629150" y="2743199"/>
            <a:ext cx="3886200" cy="3433763"/>
          </a:xfrm>
          <a:solidFill>
            <a:srgbClr val="FF9797"/>
          </a:solidFill>
        </p:spPr>
        <p:txBody>
          <a:bodyPr/>
          <a:lstStyle>
            <a:lvl1pPr>
              <a:defRPr sz="2400"/>
            </a:lvl1pPr>
            <a:lvl2pPr>
              <a:defRPr sz="2000"/>
            </a:lvl2pPr>
            <a:lvl3pPr>
              <a:defRPr sz="1800"/>
            </a:lvl3pPr>
            <a:lvl4pPr>
              <a:defRPr sz="1600"/>
            </a:lvl4pPr>
            <a:lvl5pPr marL="1828800" indent="0">
              <a:buNone/>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7" name="Content Placeholder 2"/>
          <p:cNvSpPr>
            <a:spLocks noGrp="1"/>
          </p:cNvSpPr>
          <p:nvPr>
            <p:ph sz="half" idx="12" hasCustomPrompt="1"/>
          </p:nvPr>
        </p:nvSpPr>
        <p:spPr>
          <a:xfrm>
            <a:off x="4629150" y="1998955"/>
            <a:ext cx="3886200" cy="628836"/>
          </a:xfrm>
          <a:solidFill>
            <a:srgbClr val="C00000"/>
          </a:solidFill>
          <a:ln w="38100">
            <a:solidFill>
              <a:srgbClr val="FF9797"/>
            </a:solidFill>
          </a:ln>
        </p:spPr>
        <p:txBody>
          <a:bodyPr anchor="ctr">
            <a:normAutofit/>
          </a:bodyPr>
          <a:lstStyle>
            <a:lvl1pPr marL="0" indent="0">
              <a:buNone/>
              <a:defRPr sz="2400" b="1">
                <a:solidFill>
                  <a:schemeClr val="bg1"/>
                </a:solidFill>
              </a:defRPr>
            </a:lvl1pPr>
          </a:lstStyle>
          <a:p>
            <a:pPr lvl="0"/>
            <a:r>
              <a:rPr lang="en-US" dirty="0"/>
              <a:t>EDIT MASTER TEXT STYLES</a:t>
            </a:r>
          </a:p>
        </p:txBody>
      </p:sp>
    </p:spTree>
    <p:extLst>
      <p:ext uri="{BB962C8B-B14F-4D97-AF65-F5344CB8AC3E}">
        <p14:creationId xmlns:p14="http://schemas.microsoft.com/office/powerpoint/2010/main" val="31851203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121F88"/>
                </a:solidFill>
                <a:latin typeface="+mn-lt"/>
              </a:defRPr>
            </a:lvl1pPr>
          </a:lstStyle>
          <a:p>
            <a:r>
              <a:rPr lang="en-US"/>
              <a:t>Click to edit Master title style</a:t>
            </a:r>
            <a:endParaRPr lang="en-US" dirty="0"/>
          </a:p>
        </p:txBody>
      </p:sp>
    </p:spTree>
    <p:extLst>
      <p:ext uri="{BB962C8B-B14F-4D97-AF65-F5344CB8AC3E}">
        <p14:creationId xmlns:p14="http://schemas.microsoft.com/office/powerpoint/2010/main" val="38456621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9770857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b="1">
                <a:solidFill>
                  <a:srgbClr val="121F88"/>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6093985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b="1">
                <a:solidFill>
                  <a:srgbClr val="002060"/>
                </a:solidFill>
                <a:latin typeface="+mn-lt"/>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22239599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121F88"/>
                </a:solidFill>
                <a:latin typeface="+mn-lt"/>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774664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grpSp>
        <p:nvGrpSpPr>
          <p:cNvPr id="19" name="Group 18"/>
          <p:cNvGrpSpPr/>
          <p:nvPr userDrawn="1"/>
        </p:nvGrpSpPr>
        <p:grpSpPr>
          <a:xfrm>
            <a:off x="0" y="6421043"/>
            <a:ext cx="9144000" cy="2"/>
            <a:chOff x="0" y="6475411"/>
            <a:chExt cx="9144000" cy="2"/>
          </a:xfrm>
        </p:grpSpPr>
        <p:cxnSp>
          <p:nvCxnSpPr>
            <p:cNvPr id="8" name="AutoShape 2"/>
            <p:cNvCxnSpPr>
              <a:cxnSpLocks noChangeShapeType="1"/>
            </p:cNvCxnSpPr>
            <p:nvPr userDrawn="1"/>
          </p:nvCxnSpPr>
          <p:spPr bwMode="auto">
            <a:xfrm>
              <a:off x="0" y="6475413"/>
              <a:ext cx="9144000" cy="0"/>
            </a:xfrm>
            <a:prstGeom prst="straightConnector1">
              <a:avLst/>
            </a:prstGeom>
            <a:noFill/>
            <a:ln w="57150" cmpd="sng">
              <a:solidFill>
                <a:srgbClr val="121F88"/>
              </a:solidFill>
              <a:round/>
              <a:headEnd type="none" w="med" len="med"/>
              <a:tailEnd type="none" w="med" len="med"/>
            </a:ln>
            <a:extLst>
              <a:ext uri="{909E8E84-426E-40DD-AFC4-6F175D3DCCD1}">
                <a14:hiddenFill xmlns:a14="http://schemas.microsoft.com/office/drawing/2010/main">
                  <a:noFill/>
                </a14:hiddenFill>
              </a:ext>
            </a:extLst>
          </p:spPr>
        </p:cxnSp>
        <p:cxnSp>
          <p:nvCxnSpPr>
            <p:cNvPr id="13" name="AutoShape 2"/>
            <p:cNvCxnSpPr>
              <a:cxnSpLocks noChangeShapeType="1"/>
            </p:cNvCxnSpPr>
            <p:nvPr userDrawn="1"/>
          </p:nvCxnSpPr>
          <p:spPr bwMode="auto">
            <a:xfrm>
              <a:off x="3888581" y="6475411"/>
              <a:ext cx="1519238" cy="0"/>
            </a:xfrm>
            <a:prstGeom prst="straightConnector1">
              <a:avLst/>
            </a:prstGeom>
            <a:noFill/>
            <a:ln w="57150" cmpd="sng">
              <a:solidFill>
                <a:schemeClr val="bg1"/>
              </a:solidFill>
              <a:round/>
              <a:headEnd type="none" w="med" len="med"/>
              <a:tailEnd type="none" w="med" len="med"/>
            </a:ln>
            <a:extLst>
              <a:ext uri="{909E8E84-426E-40DD-AFC4-6F175D3DCCD1}">
                <a14:hiddenFill xmlns:a14="http://schemas.microsoft.com/office/drawing/2010/main">
                  <a:noFill/>
                </a14:hiddenFill>
              </a:ext>
            </a:extLst>
          </p:spPr>
        </p:cxnSp>
      </p:grpSp>
      <p:pic>
        <p:nvPicPr>
          <p:cNvPr id="10" name="Picture 7"/>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bwMode="auto">
          <a:xfrm>
            <a:off x="3969426" y="6027457"/>
            <a:ext cx="1369001" cy="78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8807506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xStyles>
    <p:titleStyle>
      <a:lvl1pPr algn="l" defTabSz="914400" rtl="0" eaLnBrk="1" latinLnBrk="0" hangingPunct="1">
        <a:lnSpc>
          <a:spcPct val="90000"/>
        </a:lnSpc>
        <a:spcBef>
          <a:spcPct val="0"/>
        </a:spcBef>
        <a:buNone/>
        <a:defRPr sz="4400" b="1" kern="1200">
          <a:solidFill>
            <a:srgbClr val="121F88"/>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www.cdc.gov/ncbddd/birthdefects/downsyndrome.html"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hyperlink" Target="https://fragilex.org/understanding-fragile-x/fragile-x-101/"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autismnavigator.com/what/"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www.cdc.gov/ncbddd/cp/index.html"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pediatrics.aappublications.org/content/pediatrics/146/5/e2020029074.full.pdf" TargetMode="External"/><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www.chcf.org/blog/opioid-dependent-newborns-get-new-treatment/" TargetMode="External"/><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s://www.cdc.gov/ncbddd/fasd/facts.html" TargetMode="External"/><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s://www.fasdoutreach.ca/resources/all/a/alexs-success-story" TargetMode="External"/><Relationship Id="rId2" Type="http://schemas.openxmlformats.org/officeDocument/2006/relationships/notesSlide" Target="../notesSlides/notesSlide35.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youtu.be/fQdTMg_6VLU" TargetMode="Externa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s://www.cdc.gov/ncbddd/birthdefects/downsyndrome.html" TargetMode="External"/><Relationship Id="rId2" Type="http://schemas.openxmlformats.org/officeDocument/2006/relationships/notesSlide" Target="../notesSlides/notesSlide40.xml"/><Relationship Id="rId1" Type="http://schemas.openxmlformats.org/officeDocument/2006/relationships/slideLayout" Target="../slideLayouts/slideLayout2.xml"/><Relationship Id="rId6" Type="http://schemas.openxmlformats.org/officeDocument/2006/relationships/hyperlink" Target="https://www.cdc.gov/ncbddd/cp/" TargetMode="External"/><Relationship Id="rId5" Type="http://schemas.openxmlformats.org/officeDocument/2006/relationships/hyperlink" Target="https://autismnavigator.com/what/" TargetMode="External"/><Relationship Id="rId4" Type="http://schemas.openxmlformats.org/officeDocument/2006/relationships/hyperlink" Target="https://fragilex.org/understanding-fragile-x/fragile-x-101/" TargetMode="External"/></Relationships>
</file>

<file path=ppt/slides/_rels/slide41.xml.rels><?xml version="1.0" encoding="UTF-8" standalone="yes"?>
<Relationships xmlns="http://schemas.openxmlformats.org/package/2006/relationships"><Relationship Id="rId3" Type="http://schemas.openxmlformats.org/officeDocument/2006/relationships/hyperlink" Target="https://pediatrics.aappublications.org/content/pediatrics/146/5/e2020029074.full.pdf" TargetMode="External"/><Relationship Id="rId2" Type="http://schemas.openxmlformats.org/officeDocument/2006/relationships/notesSlide" Target="../notesSlides/notesSlide41.xml"/><Relationship Id="rId1" Type="http://schemas.openxmlformats.org/officeDocument/2006/relationships/slideLayout" Target="../slideLayouts/slideLayout2.xml"/><Relationship Id="rId4" Type="http://schemas.openxmlformats.org/officeDocument/2006/relationships/hyperlink" Target="https://www.chcf.org/blog/opioid-dependent-newborns-get-new-treatment/" TargetMode="External"/></Relationships>
</file>

<file path=ppt/slides/_rels/slide42.xml.rels><?xml version="1.0" encoding="UTF-8" standalone="yes"?>
<Relationships xmlns="http://schemas.openxmlformats.org/package/2006/relationships"><Relationship Id="rId3" Type="http://schemas.openxmlformats.org/officeDocument/2006/relationships/hyperlink" Target="https://www.ncbi.nlm.nih.gov/pmc/articles/PMC4513196/pdf/10803_2015_Article_2407.pdf" TargetMode="External"/><Relationship Id="rId2" Type="http://schemas.openxmlformats.org/officeDocument/2006/relationships/notesSlide" Target="../notesSlides/notesSlide42.xml"/><Relationship Id="rId1" Type="http://schemas.openxmlformats.org/officeDocument/2006/relationships/slideLayout" Target="../slideLayouts/slideLayout2.xml"/><Relationship Id="rId4" Type="http://schemas.openxmlformats.org/officeDocument/2006/relationships/hyperlink" Target="https://www.cdc.gov/ncbddd/fasd/facts.html" TargetMode="External"/></Relationships>
</file>

<file path=ppt/slides/_rels/slide43.xml.rels><?xml version="1.0" encoding="UTF-8" standalone="yes"?>
<Relationships xmlns="http://schemas.openxmlformats.org/package/2006/relationships"><Relationship Id="rId3" Type="http://schemas.openxmlformats.org/officeDocument/2006/relationships/hyperlink" Target="https://www.cdc.gov/ncbddd/childdevelopment/facts-about-intellectual-disability.html" TargetMode="External"/><Relationship Id="rId2" Type="http://schemas.openxmlformats.org/officeDocument/2006/relationships/notesSlide" Target="../notesSlides/notesSlide43.xml"/><Relationship Id="rId1" Type="http://schemas.openxmlformats.org/officeDocument/2006/relationships/slideLayout" Target="../slideLayouts/slideLayout2.xml"/><Relationship Id="rId5" Type="http://schemas.openxmlformats.org/officeDocument/2006/relationships/hyperlink" Target="https://depts.washington.edu/chdd/guralnick/pdfs/2017-Guralnick-Early%20Intervention%20_for_Children-Update.pdf" TargetMode="External"/><Relationship Id="rId4" Type="http://schemas.openxmlformats.org/officeDocument/2006/relationships/hyperlink" Target="https://childmind.org/guide/intellectual-development-disorder/" TargetMode="Externa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2"/>
        <p:cNvGrpSpPr/>
        <p:nvPr/>
      </p:nvGrpSpPr>
      <p:grpSpPr>
        <a:xfrm>
          <a:off x="0" y="0"/>
          <a:ext cx="0" cy="0"/>
          <a:chOff x="0" y="0"/>
          <a:chExt cx="0" cy="0"/>
        </a:xfrm>
      </p:grpSpPr>
      <p:sp>
        <p:nvSpPr>
          <p:cNvPr id="63" name="Google Shape;63;p1"/>
          <p:cNvSpPr txBox="1">
            <a:spLocks noGrp="1"/>
          </p:cNvSpPr>
          <p:nvPr>
            <p:ph type="ctrTitle"/>
          </p:nvPr>
        </p:nvSpPr>
        <p:spPr>
          <a:prstGeom prst="rect">
            <a:avLst/>
          </a:prstGeom>
          <a:noFill/>
          <a:ln>
            <a:noFill/>
          </a:ln>
        </p:spPr>
        <p:txBody>
          <a:bodyPr spcFirstLastPara="1" wrap="square" lIns="91425" tIns="45700" rIns="91425" bIns="45700" anchor="b" anchorCtr="0">
            <a:normAutofit/>
          </a:bodyPr>
          <a:lstStyle/>
          <a:p>
            <a:pPr marL="0" lvl="0" indent="0" algn="ctr" rtl="0">
              <a:lnSpc>
                <a:spcPct val="90000"/>
              </a:lnSpc>
              <a:spcBef>
                <a:spcPts val="0"/>
              </a:spcBef>
              <a:spcAft>
                <a:spcPts val="0"/>
              </a:spcAft>
              <a:buClr>
                <a:schemeClr val="dk1"/>
              </a:buClr>
              <a:buSzPts val="4000"/>
              <a:buFont typeface="Calibri"/>
              <a:buNone/>
            </a:pPr>
            <a:r>
              <a:rPr lang="en-US" sz="3600" b="1" dirty="0"/>
              <a:t>Child Development and Early Learning: </a:t>
            </a:r>
            <a:br>
              <a:rPr lang="en-US" sz="3600" b="1" dirty="0"/>
            </a:br>
            <a:r>
              <a:rPr lang="en-US" sz="3600" dirty="0"/>
              <a:t>Early Learning &amp; Development Theory &amp; Philosophy</a:t>
            </a:r>
            <a:endParaRPr sz="3600" dirty="0"/>
          </a:p>
        </p:txBody>
      </p:sp>
      <p:sp>
        <p:nvSpPr>
          <p:cNvPr id="64" name="Google Shape;64;p1"/>
          <p:cNvSpPr txBox="1">
            <a:spLocks noGrp="1"/>
          </p:cNvSpPr>
          <p:nvPr>
            <p:ph type="subTitle" idx="1"/>
          </p:nvPr>
        </p:nvSpPr>
        <p:spPr>
          <a:prstGeom prst="rect">
            <a:avLst/>
          </a:prstGeom>
          <a:noFill/>
          <a:ln>
            <a:noFill/>
          </a:ln>
        </p:spPr>
        <p:txBody>
          <a:bodyPr spcFirstLastPara="1" wrap="square" lIns="91425" tIns="45700" rIns="91425" bIns="45700" anchor="t" anchorCtr="0">
            <a:normAutofit/>
          </a:bodyPr>
          <a:lstStyle/>
          <a:p>
            <a:pPr marL="0" lvl="0" indent="0" algn="ctr" rtl="0">
              <a:lnSpc>
                <a:spcPct val="90000"/>
              </a:lnSpc>
              <a:spcBef>
                <a:spcPts val="0"/>
              </a:spcBef>
              <a:spcAft>
                <a:spcPts val="0"/>
              </a:spcAft>
              <a:buClr>
                <a:schemeClr val="dk1"/>
              </a:buClr>
              <a:buSzPts val="2400"/>
              <a:buNone/>
            </a:pPr>
            <a:r>
              <a:rPr lang="en-US"/>
              <a:t>Initial Practice Based Professional Standards for Early Interventionists/Early Childhood Special Educators (EI/ECSE) </a:t>
            </a:r>
            <a:endParaRPr/>
          </a:p>
          <a:p>
            <a:pPr marL="0" lvl="0" indent="0" algn="ctr" rtl="0">
              <a:lnSpc>
                <a:spcPct val="90000"/>
              </a:lnSpc>
              <a:spcBef>
                <a:spcPts val="1000"/>
              </a:spcBef>
              <a:spcAft>
                <a:spcPts val="0"/>
              </a:spcAft>
              <a:buClr>
                <a:schemeClr val="dk1"/>
              </a:buClr>
              <a:buSzPts val="2400"/>
              <a:buNone/>
            </a:pPr>
            <a:r>
              <a:rPr lang="en-US"/>
              <a:t>1.4</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Google Shape;123;p10"/>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a:t>Causes of Congenital Abnormalities</a:t>
            </a:r>
            <a:endParaRPr/>
          </a:p>
        </p:txBody>
      </p:sp>
      <p:sp>
        <p:nvSpPr>
          <p:cNvPr id="124" name="Google Shape;124;p10"/>
          <p:cNvSpPr txBox="1">
            <a:spLocks noGrp="1"/>
          </p:cNvSpPr>
          <p:nvPr>
            <p:ph idx="1"/>
          </p:nvPr>
        </p:nvSpPr>
        <p:spPr>
          <a:xfrm>
            <a:off x="628650" y="1783584"/>
            <a:ext cx="7886700" cy="4351338"/>
          </a:xfrm>
          <a:prstGeom prst="rect">
            <a:avLst/>
          </a:prstGeom>
          <a:noFill/>
          <a:ln>
            <a:noFill/>
          </a:ln>
        </p:spPr>
        <p:txBody>
          <a:bodyPr spcFirstLastPara="1" wrap="square" lIns="91425" tIns="45700" rIns="91425" bIns="45700" anchor="t" anchorCtr="0">
            <a:normAutofit lnSpcReduction="10000"/>
          </a:bodyPr>
          <a:lstStyle/>
          <a:p>
            <a:pPr marL="228600" lvl="0" indent="-228600" algn="l" rtl="0">
              <a:lnSpc>
                <a:spcPct val="150000"/>
              </a:lnSpc>
              <a:spcBef>
                <a:spcPts val="0"/>
              </a:spcBef>
              <a:spcAft>
                <a:spcPts val="0"/>
              </a:spcAft>
              <a:buClr>
                <a:schemeClr val="dk1"/>
              </a:buClr>
              <a:buSzPts val="2800"/>
              <a:buChar char="•"/>
            </a:pPr>
            <a:r>
              <a:rPr lang="en-US" dirty="0"/>
              <a:t>Chromosome abnormalities </a:t>
            </a:r>
            <a:endParaRPr dirty="0"/>
          </a:p>
          <a:p>
            <a:pPr marL="685800" lvl="1" indent="-228600" algn="l" rtl="0">
              <a:lnSpc>
                <a:spcPct val="150000"/>
              </a:lnSpc>
              <a:spcBef>
                <a:spcPts val="500"/>
              </a:spcBef>
              <a:spcAft>
                <a:spcPts val="0"/>
              </a:spcAft>
              <a:buClr>
                <a:schemeClr val="dk1"/>
              </a:buClr>
              <a:buSzPts val="2400"/>
              <a:buChar char="•"/>
            </a:pPr>
            <a:r>
              <a:rPr lang="en-US" dirty="0"/>
              <a:t>Chromosomes are missing or duplicated</a:t>
            </a:r>
            <a:endParaRPr dirty="0"/>
          </a:p>
          <a:p>
            <a:pPr marL="228600" lvl="0" indent="-228600" algn="l" rtl="0">
              <a:lnSpc>
                <a:spcPct val="150000"/>
              </a:lnSpc>
              <a:spcBef>
                <a:spcPts val="1000"/>
              </a:spcBef>
              <a:spcAft>
                <a:spcPts val="0"/>
              </a:spcAft>
              <a:buClr>
                <a:schemeClr val="dk1"/>
              </a:buClr>
              <a:buSzPts val="2800"/>
              <a:buChar char="•"/>
            </a:pPr>
            <a:r>
              <a:rPr lang="en-US" dirty="0"/>
              <a:t>Single-gene abnormalities </a:t>
            </a:r>
            <a:endParaRPr dirty="0"/>
          </a:p>
          <a:p>
            <a:pPr marL="685800" lvl="1" indent="-228600" algn="l" rtl="0">
              <a:lnSpc>
                <a:spcPct val="150000"/>
              </a:lnSpc>
              <a:spcBef>
                <a:spcPts val="500"/>
              </a:spcBef>
              <a:spcAft>
                <a:spcPts val="0"/>
              </a:spcAft>
              <a:buClr>
                <a:schemeClr val="dk1"/>
              </a:buClr>
              <a:buSzPts val="2400"/>
              <a:buChar char="•"/>
            </a:pPr>
            <a:r>
              <a:rPr lang="en-US" dirty="0"/>
              <a:t>Autosomal dominant inheritance </a:t>
            </a:r>
            <a:endParaRPr dirty="0"/>
          </a:p>
          <a:p>
            <a:pPr marL="685800" lvl="1" indent="-228600" algn="l" rtl="0">
              <a:lnSpc>
                <a:spcPct val="150000"/>
              </a:lnSpc>
              <a:spcBef>
                <a:spcPts val="500"/>
              </a:spcBef>
              <a:spcAft>
                <a:spcPts val="0"/>
              </a:spcAft>
              <a:buClr>
                <a:schemeClr val="dk1"/>
              </a:buClr>
              <a:buSzPts val="2400"/>
              <a:buChar char="•"/>
            </a:pPr>
            <a:r>
              <a:rPr lang="en-US" dirty="0"/>
              <a:t>Autosomal recessive inheritance</a:t>
            </a:r>
            <a:endParaRPr dirty="0"/>
          </a:p>
          <a:p>
            <a:pPr marL="685800" lvl="1" indent="-228600" algn="l" rtl="0">
              <a:lnSpc>
                <a:spcPct val="150000"/>
              </a:lnSpc>
              <a:spcBef>
                <a:spcPts val="500"/>
              </a:spcBef>
              <a:spcAft>
                <a:spcPts val="0"/>
              </a:spcAft>
              <a:buClr>
                <a:schemeClr val="dk1"/>
              </a:buClr>
              <a:buSzPts val="2400"/>
              <a:buChar char="•"/>
            </a:pPr>
            <a:r>
              <a:rPr lang="en-US" dirty="0"/>
              <a:t>X-linked conditions</a:t>
            </a:r>
            <a:endParaRPr dirty="0"/>
          </a:p>
          <a:p>
            <a:pPr marL="685800" lvl="1" indent="-228600" algn="l" rtl="0">
              <a:lnSpc>
                <a:spcPct val="150000"/>
              </a:lnSpc>
              <a:spcBef>
                <a:spcPts val="500"/>
              </a:spcBef>
              <a:spcAft>
                <a:spcPts val="0"/>
              </a:spcAft>
              <a:buClr>
                <a:schemeClr val="dk1"/>
              </a:buClr>
              <a:buSzPts val="2400"/>
              <a:buChar char="•"/>
            </a:pPr>
            <a:r>
              <a:rPr lang="en-US" dirty="0"/>
              <a:t>X-linked dominant conditions </a:t>
            </a:r>
            <a:endParaRPr dirty="0"/>
          </a:p>
          <a:p>
            <a:pPr marL="228600" lvl="0" indent="-50800" algn="l" rtl="0">
              <a:lnSpc>
                <a:spcPct val="90000"/>
              </a:lnSpc>
              <a:spcBef>
                <a:spcPts val="1000"/>
              </a:spcBef>
              <a:spcAft>
                <a:spcPts val="0"/>
              </a:spcAft>
              <a:buClr>
                <a:schemeClr val="dk1"/>
              </a:buClr>
              <a:buSzPts val="2800"/>
              <a:buNone/>
            </a:pPr>
            <a:endParaRP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Google Shape;129;p11"/>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dirty="0"/>
              <a:t>Causes of Congenital Abnormalities </a:t>
            </a:r>
            <a:endParaRPr dirty="0"/>
          </a:p>
        </p:txBody>
      </p:sp>
      <p:sp>
        <p:nvSpPr>
          <p:cNvPr id="130" name="Google Shape;130;p11"/>
          <p:cNvSpPr txBox="1">
            <a:spLocks noGrp="1"/>
          </p:cNvSpPr>
          <p:nvPr>
            <p:ph idx="1"/>
          </p:nvPr>
        </p:nvSpPr>
        <p:spPr>
          <a:xfrm>
            <a:off x="628650" y="1455576"/>
            <a:ext cx="7886700" cy="4679346"/>
          </a:xfrm>
          <a:prstGeom prst="rect">
            <a:avLst/>
          </a:prstGeom>
          <a:noFill/>
          <a:ln>
            <a:noFill/>
          </a:ln>
        </p:spPr>
        <p:txBody>
          <a:bodyPr spcFirstLastPara="1" wrap="square" lIns="91425" tIns="45700" rIns="91425" bIns="45700" anchor="t" anchorCtr="0">
            <a:normAutofit/>
          </a:bodyPr>
          <a:lstStyle/>
          <a:p>
            <a:pPr marL="228600" lvl="0" indent="-228600" algn="l" rtl="0">
              <a:lnSpc>
                <a:spcPct val="150000"/>
              </a:lnSpc>
              <a:spcBef>
                <a:spcPts val="0"/>
              </a:spcBef>
              <a:spcAft>
                <a:spcPts val="0"/>
              </a:spcAft>
              <a:buClr>
                <a:schemeClr val="dk1"/>
              </a:buClr>
              <a:buSzPts val="2800"/>
              <a:buChar char="•"/>
            </a:pPr>
            <a:r>
              <a:rPr lang="en-US" dirty="0"/>
              <a:t>Conditions during pregnancy</a:t>
            </a:r>
            <a:endParaRPr dirty="0"/>
          </a:p>
          <a:p>
            <a:pPr marL="685800" lvl="1" indent="-228600" algn="l" rtl="0">
              <a:lnSpc>
                <a:spcPct val="150000"/>
              </a:lnSpc>
              <a:spcBef>
                <a:spcPts val="500"/>
              </a:spcBef>
              <a:spcAft>
                <a:spcPts val="0"/>
              </a:spcAft>
              <a:buClr>
                <a:schemeClr val="dk1"/>
              </a:buClr>
              <a:buSzPts val="2800"/>
              <a:buChar char="•"/>
            </a:pPr>
            <a:r>
              <a:rPr lang="en-US" sz="2800" dirty="0"/>
              <a:t>Certain maternal illnesses</a:t>
            </a:r>
            <a:endParaRPr dirty="0"/>
          </a:p>
          <a:p>
            <a:pPr marL="685800" lvl="1" indent="-228600" algn="l" rtl="0">
              <a:lnSpc>
                <a:spcPct val="150000"/>
              </a:lnSpc>
              <a:spcBef>
                <a:spcPts val="500"/>
              </a:spcBef>
              <a:spcAft>
                <a:spcPts val="0"/>
              </a:spcAft>
              <a:buClr>
                <a:schemeClr val="dk1"/>
              </a:buClr>
              <a:buSzPts val="2800"/>
              <a:buChar char="•"/>
            </a:pPr>
            <a:r>
              <a:rPr lang="en-US" sz="2800" dirty="0"/>
              <a:t>Chronic maternal conditions</a:t>
            </a:r>
            <a:endParaRPr dirty="0"/>
          </a:p>
          <a:p>
            <a:pPr marL="685800" lvl="1" indent="-228600" algn="l" rtl="0">
              <a:lnSpc>
                <a:spcPct val="150000"/>
              </a:lnSpc>
              <a:spcBef>
                <a:spcPts val="500"/>
              </a:spcBef>
              <a:spcAft>
                <a:spcPts val="0"/>
              </a:spcAft>
              <a:buClr>
                <a:schemeClr val="dk1"/>
              </a:buClr>
              <a:buSzPts val="2800"/>
              <a:buChar char="•"/>
            </a:pPr>
            <a:r>
              <a:rPr lang="en-US" sz="2800" dirty="0"/>
              <a:t>Maternal alcohol or substance use</a:t>
            </a:r>
            <a:endParaRPr dirty="0"/>
          </a:p>
          <a:p>
            <a:pPr marL="685800" lvl="1" indent="-228600" algn="l" rtl="0">
              <a:lnSpc>
                <a:spcPct val="150000"/>
              </a:lnSpc>
              <a:spcBef>
                <a:spcPts val="500"/>
              </a:spcBef>
              <a:spcAft>
                <a:spcPts val="0"/>
              </a:spcAft>
              <a:buClr>
                <a:schemeClr val="dk1"/>
              </a:buClr>
              <a:buSzPts val="2800"/>
              <a:buChar char="•"/>
            </a:pPr>
            <a:r>
              <a:rPr lang="en-US" sz="2800" dirty="0"/>
              <a:t>Eating raw or uncooked foods</a:t>
            </a:r>
            <a:endParaRPr dirty="0"/>
          </a:p>
          <a:p>
            <a:pPr marL="685800" lvl="1" indent="-228600" algn="l" rtl="0">
              <a:lnSpc>
                <a:spcPct val="150000"/>
              </a:lnSpc>
              <a:spcBef>
                <a:spcPts val="500"/>
              </a:spcBef>
              <a:spcAft>
                <a:spcPts val="0"/>
              </a:spcAft>
              <a:buClr>
                <a:schemeClr val="dk1"/>
              </a:buClr>
              <a:buSzPts val="2800"/>
              <a:buChar char="•"/>
            </a:pPr>
            <a:r>
              <a:rPr lang="en-US" sz="2800" dirty="0"/>
              <a:t>Certain medications</a:t>
            </a:r>
            <a:endParaRPr dirty="0"/>
          </a:p>
          <a:p>
            <a:pPr marL="228600" lvl="0" indent="-50800" algn="l" rtl="0">
              <a:lnSpc>
                <a:spcPct val="90000"/>
              </a:lnSpc>
              <a:spcBef>
                <a:spcPts val="1000"/>
              </a:spcBef>
              <a:spcAft>
                <a:spcPts val="0"/>
              </a:spcAft>
              <a:buClr>
                <a:schemeClr val="dk1"/>
              </a:buClr>
              <a:buSzPts val="2800"/>
              <a:buNone/>
            </a:pPr>
            <a:endParaRP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5" name="Google Shape;135;p12"/>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dirty="0"/>
              <a:t>Examples: Inherited Congenital Abnormalities</a:t>
            </a:r>
            <a:endParaRPr dirty="0"/>
          </a:p>
        </p:txBody>
      </p:sp>
      <p:sp>
        <p:nvSpPr>
          <p:cNvPr id="136" name="Google Shape;136;p12"/>
          <p:cNvSpPr txBox="1">
            <a:spLocks noGrp="1"/>
          </p:cNvSpPr>
          <p:nvPr>
            <p:ph idx="1"/>
          </p:nvPr>
        </p:nvSpPr>
        <p:spPr>
          <a:prstGeom prst="rect">
            <a:avLst/>
          </a:prstGeom>
          <a:noFill/>
          <a:ln>
            <a:noFill/>
          </a:ln>
        </p:spPr>
        <p:txBody>
          <a:bodyPr spcFirstLastPara="1" wrap="square" lIns="91425" tIns="45700" rIns="91425" bIns="45700" anchor="t" anchorCtr="0">
            <a:normAutofit/>
          </a:bodyPr>
          <a:lstStyle/>
          <a:p>
            <a:pPr marL="228600" lvl="0" indent="-228600" algn="l" rtl="0">
              <a:lnSpc>
                <a:spcPct val="150000"/>
              </a:lnSpc>
              <a:spcBef>
                <a:spcPts val="0"/>
              </a:spcBef>
              <a:spcAft>
                <a:spcPts val="0"/>
              </a:spcAft>
              <a:buClr>
                <a:schemeClr val="dk1"/>
              </a:buClr>
              <a:buSzPts val="3200"/>
              <a:buChar char="•"/>
            </a:pPr>
            <a:r>
              <a:rPr lang="en-US" sz="3200" dirty="0"/>
              <a:t>Down Syndrome</a:t>
            </a:r>
            <a:endParaRPr dirty="0"/>
          </a:p>
          <a:p>
            <a:pPr marL="228600" lvl="0" indent="-228600" algn="l" rtl="0">
              <a:lnSpc>
                <a:spcPct val="150000"/>
              </a:lnSpc>
              <a:spcBef>
                <a:spcPts val="1000"/>
              </a:spcBef>
              <a:spcAft>
                <a:spcPts val="0"/>
              </a:spcAft>
              <a:buClr>
                <a:schemeClr val="dk1"/>
              </a:buClr>
              <a:buSzPts val="3200"/>
              <a:buChar char="•"/>
            </a:pPr>
            <a:r>
              <a:rPr lang="en-US" sz="3200" dirty="0"/>
              <a:t>Fragile X Syndrome</a:t>
            </a:r>
            <a:endParaRP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41"/>
        <p:cNvGrpSpPr/>
        <p:nvPr/>
      </p:nvGrpSpPr>
      <p:grpSpPr>
        <a:xfrm>
          <a:off x="0" y="0"/>
          <a:ext cx="0" cy="0"/>
          <a:chOff x="0" y="0"/>
          <a:chExt cx="0" cy="0"/>
        </a:xfrm>
      </p:grpSpPr>
      <p:sp>
        <p:nvSpPr>
          <p:cNvPr id="142" name="Google Shape;142;p13"/>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dirty="0"/>
              <a:t>Down Syndrome</a:t>
            </a:r>
            <a:endParaRPr dirty="0"/>
          </a:p>
        </p:txBody>
      </p:sp>
      <p:sp>
        <p:nvSpPr>
          <p:cNvPr id="143" name="Google Shape;143;p13"/>
          <p:cNvSpPr txBox="1">
            <a:spLocks noGrp="1"/>
          </p:cNvSpPr>
          <p:nvPr>
            <p:ph idx="1"/>
          </p:nvPr>
        </p:nvSpPr>
        <p:spPr>
          <a:prstGeom prst="rect">
            <a:avLst/>
          </a:prstGeom>
          <a:noFill/>
          <a:ln>
            <a:noFill/>
          </a:ln>
        </p:spPr>
        <p:txBody>
          <a:bodyPr spcFirstLastPara="1" wrap="square" lIns="91425" tIns="45700" rIns="91425" bIns="45700" anchor="t" anchorCtr="0">
            <a:normAutofit/>
          </a:bodyPr>
          <a:lstStyle/>
          <a:p>
            <a:pPr marL="228600" lvl="0" indent="-228600" algn="l" rtl="0">
              <a:lnSpc>
                <a:spcPct val="150000"/>
              </a:lnSpc>
              <a:spcBef>
                <a:spcPts val="0"/>
              </a:spcBef>
              <a:spcAft>
                <a:spcPts val="0"/>
              </a:spcAft>
              <a:buClr>
                <a:schemeClr val="dk1"/>
              </a:buClr>
              <a:buSzPts val="2800"/>
              <a:buChar char="•"/>
            </a:pPr>
            <a:r>
              <a:rPr lang="en-US" dirty="0"/>
              <a:t>Condition caused by having extra copies of genes on the 21st chromosome</a:t>
            </a:r>
            <a:endParaRPr dirty="0"/>
          </a:p>
          <a:p>
            <a:pPr marL="228600" lvl="0" indent="-228600" algn="l" rtl="0">
              <a:lnSpc>
                <a:spcPct val="150000"/>
              </a:lnSpc>
              <a:spcBef>
                <a:spcPts val="1000"/>
              </a:spcBef>
              <a:spcAft>
                <a:spcPts val="0"/>
              </a:spcAft>
              <a:buClr>
                <a:schemeClr val="dk1"/>
              </a:buClr>
              <a:buSzPts val="2800"/>
              <a:buChar char="•"/>
            </a:pPr>
            <a:r>
              <a:rPr lang="en-US" dirty="0"/>
              <a:t>Extra gene change development during pregnancy and continue to have effects throughout an individual's lifetime</a:t>
            </a:r>
            <a:endParaRPr dirty="0"/>
          </a:p>
          <a:p>
            <a:pPr marL="0" lvl="0" indent="0" algn="l" rtl="0">
              <a:lnSpc>
                <a:spcPct val="150000"/>
              </a:lnSpc>
              <a:spcBef>
                <a:spcPts val="1000"/>
              </a:spcBef>
              <a:spcAft>
                <a:spcPts val="0"/>
              </a:spcAft>
              <a:buClr>
                <a:schemeClr val="dk1"/>
              </a:buClr>
              <a:buSzPts val="2800"/>
              <a:buNone/>
            </a:pPr>
            <a:endParaRP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Google Shape;149;p14"/>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a:t>Down Syndrome Continued</a:t>
            </a:r>
            <a:endParaRPr/>
          </a:p>
        </p:txBody>
      </p:sp>
      <p:sp>
        <p:nvSpPr>
          <p:cNvPr id="150" name="Google Shape;150;p14"/>
          <p:cNvSpPr txBox="1">
            <a:spLocks noGrp="1"/>
          </p:cNvSpPr>
          <p:nvPr>
            <p:ph idx="1"/>
          </p:nvPr>
        </p:nvSpPr>
        <p:spPr>
          <a:prstGeom prst="rect">
            <a:avLst/>
          </a:prstGeom>
          <a:noFill/>
          <a:ln>
            <a:noFill/>
          </a:ln>
        </p:spPr>
        <p:txBody>
          <a:bodyPr spcFirstLastPara="1" wrap="square" lIns="91425" tIns="45700" rIns="91425" bIns="45700" anchor="t" anchorCtr="0">
            <a:normAutofit/>
          </a:bodyPr>
          <a:lstStyle/>
          <a:p>
            <a:pPr marL="228600" lvl="0" indent="-201930" algn="l" rtl="0">
              <a:lnSpc>
                <a:spcPct val="150000"/>
              </a:lnSpc>
              <a:spcBef>
                <a:spcPts val="0"/>
              </a:spcBef>
              <a:spcAft>
                <a:spcPts val="0"/>
              </a:spcAft>
              <a:buClr>
                <a:schemeClr val="dk1"/>
              </a:buClr>
              <a:buSzPct val="100000"/>
              <a:buChar char="•"/>
            </a:pPr>
            <a:r>
              <a:rPr lang="en-US" dirty="0"/>
              <a:t>Increased risk of medical conditions: congenital heart defects, respiratory and hearing problems, childhood leukemia, thyroid conditions</a:t>
            </a:r>
            <a:endParaRPr dirty="0"/>
          </a:p>
          <a:p>
            <a:pPr marL="228600" lvl="0" indent="-201930" algn="l" rtl="0">
              <a:lnSpc>
                <a:spcPct val="150000"/>
              </a:lnSpc>
              <a:spcBef>
                <a:spcPts val="1000"/>
              </a:spcBef>
              <a:spcAft>
                <a:spcPts val="0"/>
              </a:spcAft>
              <a:buClr>
                <a:schemeClr val="dk1"/>
              </a:buClr>
              <a:buSzPct val="100000"/>
              <a:buChar char="•"/>
            </a:pPr>
            <a:r>
              <a:rPr lang="en-US" dirty="0"/>
              <a:t>All people with Down syndrome experience cognitive delays, but the effect ranges from mild to moderate</a:t>
            </a:r>
            <a:endParaRPr dirty="0"/>
          </a:p>
          <a:p>
            <a:pPr marL="0" lvl="0" indent="0" algn="l" rtl="0">
              <a:lnSpc>
                <a:spcPct val="150000"/>
              </a:lnSpc>
              <a:spcBef>
                <a:spcPts val="1000"/>
              </a:spcBef>
              <a:spcAft>
                <a:spcPts val="0"/>
              </a:spcAft>
              <a:buClr>
                <a:schemeClr val="dk1"/>
              </a:buClr>
              <a:buSzPct val="100000"/>
              <a:buNone/>
            </a:pPr>
            <a:endParaRPr dirty="0"/>
          </a:p>
          <a:p>
            <a:pPr marL="228600" lvl="0" indent="-50800" algn="l" rtl="0">
              <a:lnSpc>
                <a:spcPct val="150000"/>
              </a:lnSpc>
              <a:spcBef>
                <a:spcPts val="1000"/>
              </a:spcBef>
              <a:spcAft>
                <a:spcPts val="0"/>
              </a:spcAft>
              <a:buClr>
                <a:schemeClr val="dk1"/>
              </a:buClr>
              <a:buSzPct val="100000"/>
              <a:buNone/>
            </a:pPr>
            <a:endParaRPr dirty="0"/>
          </a:p>
          <a:p>
            <a:pPr marL="228600" lvl="0" indent="-50800" algn="l" rtl="0">
              <a:lnSpc>
                <a:spcPct val="150000"/>
              </a:lnSpc>
              <a:spcBef>
                <a:spcPts val="1000"/>
              </a:spcBef>
              <a:spcAft>
                <a:spcPts val="0"/>
              </a:spcAft>
              <a:buClr>
                <a:schemeClr val="dk1"/>
              </a:buClr>
              <a:buSzPct val="100000"/>
              <a:buNone/>
            </a:pPr>
            <a:endParaRP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Google Shape;156;p15"/>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a:t>Fragile X Syndrome</a:t>
            </a:r>
            <a:endParaRPr/>
          </a:p>
        </p:txBody>
      </p:sp>
      <p:sp>
        <p:nvSpPr>
          <p:cNvPr id="157" name="Google Shape;157;p15"/>
          <p:cNvSpPr txBox="1">
            <a:spLocks noGrp="1"/>
          </p:cNvSpPr>
          <p:nvPr>
            <p:ph idx="1"/>
          </p:nvPr>
        </p:nvSpPr>
        <p:spPr>
          <a:prstGeom prst="rect">
            <a:avLst/>
          </a:prstGeom>
          <a:noFill/>
          <a:ln>
            <a:noFill/>
          </a:ln>
        </p:spPr>
        <p:txBody>
          <a:bodyPr spcFirstLastPara="1" wrap="square" lIns="91425" tIns="45700" rIns="91425" bIns="45700" anchor="t" anchorCtr="0">
            <a:normAutofit/>
          </a:bodyPr>
          <a:lstStyle/>
          <a:p>
            <a:pPr marL="228600" lvl="0" indent="-228600" algn="l" rtl="0">
              <a:lnSpc>
                <a:spcPct val="150000"/>
              </a:lnSpc>
              <a:spcBef>
                <a:spcPts val="0"/>
              </a:spcBef>
              <a:spcAft>
                <a:spcPts val="0"/>
              </a:spcAft>
              <a:buClr>
                <a:schemeClr val="dk1"/>
              </a:buClr>
              <a:buSzPts val="2800"/>
              <a:buChar char="•"/>
            </a:pPr>
            <a:r>
              <a:rPr lang="en-US" dirty="0"/>
              <a:t>Common cause of intellectual disability </a:t>
            </a:r>
            <a:endParaRPr dirty="0"/>
          </a:p>
          <a:p>
            <a:pPr marL="228600" lvl="0" indent="-228600" algn="l" rtl="0">
              <a:lnSpc>
                <a:spcPct val="150000"/>
              </a:lnSpc>
              <a:spcBef>
                <a:spcPts val="1000"/>
              </a:spcBef>
              <a:spcAft>
                <a:spcPts val="0"/>
              </a:spcAft>
              <a:buClr>
                <a:schemeClr val="dk1"/>
              </a:buClr>
              <a:buSzPts val="2800"/>
              <a:buChar char="•"/>
            </a:pPr>
            <a:r>
              <a:rPr lang="en-US" dirty="0"/>
              <a:t>Changes occur in the genetic material in each cell of the body</a:t>
            </a:r>
            <a:endParaRP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2" name="Google Shape;162;p16"/>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a:t>Characteristics of Fragile X Syndrome</a:t>
            </a:r>
            <a:endParaRPr/>
          </a:p>
        </p:txBody>
      </p:sp>
      <p:sp>
        <p:nvSpPr>
          <p:cNvPr id="163" name="Google Shape;163;p16"/>
          <p:cNvSpPr txBox="1">
            <a:spLocks noGrp="1"/>
          </p:cNvSpPr>
          <p:nvPr>
            <p:ph idx="1"/>
          </p:nvPr>
        </p:nvSpPr>
        <p:spPr>
          <a:xfrm>
            <a:off x="628650" y="1585913"/>
            <a:ext cx="7886700" cy="4591050"/>
          </a:xfrm>
          <a:prstGeom prst="rect">
            <a:avLst/>
          </a:prstGeom>
          <a:noFill/>
          <a:ln>
            <a:noFill/>
          </a:ln>
        </p:spPr>
        <p:txBody>
          <a:bodyPr spcFirstLastPara="1" wrap="square" lIns="91425" tIns="45700" rIns="91425" bIns="45700" anchor="t" anchorCtr="0">
            <a:normAutofit/>
          </a:bodyPr>
          <a:lstStyle/>
          <a:p>
            <a:pPr marL="685800" lvl="1" indent="-228600" algn="l" rtl="0">
              <a:lnSpc>
                <a:spcPct val="150000"/>
              </a:lnSpc>
              <a:spcBef>
                <a:spcPts val="0"/>
              </a:spcBef>
              <a:spcAft>
                <a:spcPts val="0"/>
              </a:spcAft>
              <a:buClr>
                <a:schemeClr val="dk1"/>
              </a:buClr>
              <a:buSzPts val="2400"/>
              <a:buChar char="•"/>
            </a:pPr>
            <a:r>
              <a:rPr lang="en-US"/>
              <a:t>Delays in walking, talking, or toilet training </a:t>
            </a:r>
            <a:endParaRPr/>
          </a:p>
          <a:p>
            <a:pPr marL="685800" lvl="1" indent="-228600" algn="l" rtl="0">
              <a:lnSpc>
                <a:spcPct val="150000"/>
              </a:lnSpc>
              <a:spcBef>
                <a:spcPts val="500"/>
              </a:spcBef>
              <a:spcAft>
                <a:spcPts val="0"/>
              </a:spcAft>
              <a:buClr>
                <a:schemeClr val="dk1"/>
              </a:buClr>
              <a:buSzPts val="2400"/>
              <a:buChar char="•"/>
            </a:pPr>
            <a:r>
              <a:rPr lang="en-US"/>
              <a:t>Learning disabilities</a:t>
            </a:r>
            <a:endParaRPr/>
          </a:p>
          <a:p>
            <a:pPr marL="685800" lvl="1" indent="-228600" algn="l" rtl="0">
              <a:lnSpc>
                <a:spcPct val="150000"/>
              </a:lnSpc>
              <a:spcBef>
                <a:spcPts val="500"/>
              </a:spcBef>
              <a:spcAft>
                <a:spcPts val="0"/>
              </a:spcAft>
              <a:buClr>
                <a:schemeClr val="dk1"/>
              </a:buClr>
              <a:buSzPts val="2400"/>
              <a:buChar char="•"/>
            </a:pPr>
            <a:r>
              <a:rPr lang="en-US"/>
              <a:t>Ear infections</a:t>
            </a:r>
            <a:endParaRPr/>
          </a:p>
          <a:p>
            <a:pPr marL="685800" lvl="1" indent="-228600" algn="l" rtl="0">
              <a:lnSpc>
                <a:spcPct val="150000"/>
              </a:lnSpc>
              <a:spcBef>
                <a:spcPts val="500"/>
              </a:spcBef>
              <a:spcAft>
                <a:spcPts val="0"/>
              </a:spcAft>
              <a:buClr>
                <a:schemeClr val="dk1"/>
              </a:buClr>
              <a:buSzPts val="2400"/>
              <a:buChar char="•"/>
            </a:pPr>
            <a:r>
              <a:rPr lang="en-US"/>
              <a:t>Trouble sleeping</a:t>
            </a:r>
            <a:endParaRPr/>
          </a:p>
          <a:p>
            <a:pPr marL="685800" lvl="1" indent="-228600" algn="l" rtl="0">
              <a:lnSpc>
                <a:spcPct val="150000"/>
              </a:lnSpc>
              <a:spcBef>
                <a:spcPts val="500"/>
              </a:spcBef>
              <a:spcAft>
                <a:spcPts val="0"/>
              </a:spcAft>
              <a:buClr>
                <a:schemeClr val="dk1"/>
              </a:buClr>
              <a:buSzPts val="2400"/>
              <a:buChar char="•"/>
            </a:pPr>
            <a:r>
              <a:rPr lang="en-US"/>
              <a:t>Seizures</a:t>
            </a:r>
            <a:endParaRPr/>
          </a:p>
          <a:p>
            <a:pPr marL="685800" lvl="1" indent="-228600" algn="l" rtl="0">
              <a:lnSpc>
                <a:spcPct val="150000"/>
              </a:lnSpc>
              <a:spcBef>
                <a:spcPts val="500"/>
              </a:spcBef>
              <a:spcAft>
                <a:spcPts val="0"/>
              </a:spcAft>
              <a:buClr>
                <a:schemeClr val="dk1"/>
              </a:buClr>
              <a:buSzPts val="2400"/>
              <a:buChar char="•"/>
            </a:pPr>
            <a:r>
              <a:rPr lang="en-US"/>
              <a:t>Symptoms of autism</a:t>
            </a:r>
            <a:endParaRPr/>
          </a:p>
          <a:p>
            <a:pPr marL="685800" lvl="1" indent="-228600" algn="l" rtl="0">
              <a:lnSpc>
                <a:spcPct val="150000"/>
              </a:lnSpc>
              <a:spcBef>
                <a:spcPts val="500"/>
              </a:spcBef>
              <a:spcAft>
                <a:spcPts val="0"/>
              </a:spcAft>
              <a:buClr>
                <a:schemeClr val="dk1"/>
              </a:buClr>
              <a:buSzPts val="2400"/>
              <a:buChar char="•"/>
            </a:pPr>
            <a:r>
              <a:rPr lang="en-US"/>
              <a:t>Sensory difficulties </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sp>
        <p:nvSpPr>
          <p:cNvPr id="169" name="Google Shape;169;p17"/>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4400"/>
              <a:buFont typeface="Calibri"/>
              <a:buNone/>
            </a:pPr>
            <a:r>
              <a:rPr lang="en-US"/>
              <a:t>Activity</a:t>
            </a:r>
            <a:endParaRPr/>
          </a:p>
        </p:txBody>
      </p:sp>
      <p:sp>
        <p:nvSpPr>
          <p:cNvPr id="170" name="Google Shape;170;p17"/>
          <p:cNvSpPr txBox="1">
            <a:spLocks noGrp="1"/>
          </p:cNvSpPr>
          <p:nvPr>
            <p:ph idx="1"/>
          </p:nvPr>
        </p:nvSpPr>
        <p:spPr>
          <a:xfrm>
            <a:off x="628650" y="1443038"/>
            <a:ext cx="7886700" cy="4733925"/>
          </a:xfrm>
          <a:prstGeom prst="rect">
            <a:avLst/>
          </a:prstGeom>
          <a:noFill/>
          <a:ln>
            <a:noFill/>
          </a:ln>
        </p:spPr>
        <p:txBody>
          <a:bodyPr spcFirstLastPara="1" wrap="square" lIns="91425" tIns="45700" rIns="91425" bIns="45700" anchor="t" anchorCtr="0">
            <a:normAutofit/>
          </a:bodyPr>
          <a:lstStyle/>
          <a:p>
            <a:pPr marL="228600" lvl="0" indent="-228600" algn="l" rtl="0">
              <a:lnSpc>
                <a:spcPct val="150000"/>
              </a:lnSpc>
              <a:spcBef>
                <a:spcPts val="0"/>
              </a:spcBef>
              <a:spcAft>
                <a:spcPts val="0"/>
              </a:spcAft>
              <a:buClr>
                <a:schemeClr val="dk1"/>
              </a:buClr>
              <a:buSzPts val="2800"/>
              <a:buChar char="•"/>
            </a:pPr>
            <a:r>
              <a:rPr lang="en-US" dirty="0"/>
              <a:t>Break into 2 groups</a:t>
            </a:r>
            <a:endParaRPr dirty="0"/>
          </a:p>
          <a:p>
            <a:pPr marL="228600" lvl="0" indent="-228600" algn="l" rtl="0">
              <a:lnSpc>
                <a:spcPct val="150000"/>
              </a:lnSpc>
              <a:spcBef>
                <a:spcPts val="1000"/>
              </a:spcBef>
              <a:spcAft>
                <a:spcPts val="0"/>
              </a:spcAft>
              <a:buClr>
                <a:schemeClr val="dk1"/>
              </a:buClr>
              <a:buSzPts val="2800"/>
              <a:buChar char="•"/>
            </a:pPr>
            <a:r>
              <a:rPr lang="en-US" dirty="0"/>
              <a:t>One group will review the facts about </a:t>
            </a:r>
            <a:r>
              <a:rPr lang="en-US" u="sng" dirty="0">
                <a:solidFill>
                  <a:schemeClr val="hlink"/>
                </a:solidFill>
                <a:hlinkClick r:id="rId3"/>
              </a:rPr>
              <a:t>Down Syndrome </a:t>
            </a:r>
            <a:r>
              <a:rPr lang="en-US" dirty="0"/>
              <a:t>and the other </a:t>
            </a:r>
            <a:r>
              <a:rPr lang="en-US" u="sng" dirty="0">
                <a:solidFill>
                  <a:schemeClr val="hlink"/>
                </a:solidFill>
                <a:hlinkClick r:id="rId4"/>
              </a:rPr>
              <a:t>Fragile X Syndrome</a:t>
            </a:r>
            <a:endParaRPr dirty="0"/>
          </a:p>
          <a:p>
            <a:pPr marL="228600" lvl="0" indent="-228600" algn="l" rtl="0">
              <a:lnSpc>
                <a:spcPct val="150000"/>
              </a:lnSpc>
              <a:spcBef>
                <a:spcPts val="1000"/>
              </a:spcBef>
              <a:spcAft>
                <a:spcPts val="0"/>
              </a:spcAft>
              <a:buClr>
                <a:schemeClr val="dk1"/>
              </a:buClr>
              <a:buSzPts val="2800"/>
              <a:buChar char="•"/>
            </a:pPr>
            <a:r>
              <a:rPr lang="en-US" dirty="0"/>
              <a:t>Identify specific implications for assessment, curriculum, instruction, and intervention for young children with these conditions in EI/ECSE practice </a:t>
            </a:r>
            <a:endParaRPr dirty="0"/>
          </a:p>
          <a:p>
            <a:pPr marL="0" lvl="0" indent="0" algn="l" rtl="0">
              <a:lnSpc>
                <a:spcPct val="90000"/>
              </a:lnSpc>
              <a:spcBef>
                <a:spcPts val="1000"/>
              </a:spcBef>
              <a:spcAft>
                <a:spcPts val="0"/>
              </a:spcAft>
              <a:buClr>
                <a:schemeClr val="dk1"/>
              </a:buClr>
              <a:buSzPts val="2800"/>
              <a:buNone/>
            </a:pPr>
            <a:endParaRP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74"/>
        <p:cNvGrpSpPr/>
        <p:nvPr/>
      </p:nvGrpSpPr>
      <p:grpSpPr>
        <a:xfrm>
          <a:off x="0" y="0"/>
          <a:ext cx="0" cy="0"/>
          <a:chOff x="0" y="0"/>
          <a:chExt cx="0" cy="0"/>
        </a:xfrm>
      </p:grpSpPr>
      <p:sp>
        <p:nvSpPr>
          <p:cNvPr id="175" name="Google Shape;175;p18"/>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dirty="0"/>
              <a:t>Conditions of Unknown Etiology</a:t>
            </a:r>
            <a:endParaRPr dirty="0"/>
          </a:p>
        </p:txBody>
      </p:sp>
      <p:sp>
        <p:nvSpPr>
          <p:cNvPr id="176" name="Google Shape;176;p18"/>
          <p:cNvSpPr txBox="1">
            <a:spLocks noGrp="1"/>
          </p:cNvSpPr>
          <p:nvPr>
            <p:ph idx="1"/>
          </p:nvPr>
        </p:nvSpPr>
        <p:spPr>
          <a:xfrm>
            <a:off x="628650" y="1457325"/>
            <a:ext cx="7886700" cy="4719638"/>
          </a:xfrm>
          <a:prstGeom prst="rect">
            <a:avLst/>
          </a:prstGeom>
          <a:noFill/>
          <a:ln>
            <a:noFill/>
          </a:ln>
        </p:spPr>
        <p:txBody>
          <a:bodyPr spcFirstLastPara="1" wrap="square" lIns="91425" tIns="45700" rIns="91425" bIns="45700" anchor="t" anchorCtr="0">
            <a:normAutofit/>
          </a:bodyPr>
          <a:lstStyle/>
          <a:p>
            <a:pPr marL="228600" lvl="0" indent="-228600" algn="l" rtl="0">
              <a:lnSpc>
                <a:spcPct val="150000"/>
              </a:lnSpc>
              <a:spcBef>
                <a:spcPts val="0"/>
              </a:spcBef>
              <a:spcAft>
                <a:spcPts val="0"/>
              </a:spcAft>
              <a:buClr>
                <a:schemeClr val="dk1"/>
              </a:buClr>
              <a:buSzPts val="2800"/>
              <a:buChar char="•"/>
            </a:pPr>
            <a:r>
              <a:rPr lang="en-US" dirty="0"/>
              <a:t>Many conditions that impact development appear to be multiply-determined</a:t>
            </a:r>
            <a:endParaRPr dirty="0"/>
          </a:p>
          <a:p>
            <a:pPr marL="228600" lvl="0" indent="-228600" algn="l" rtl="0">
              <a:lnSpc>
                <a:spcPct val="150000"/>
              </a:lnSpc>
              <a:spcBef>
                <a:spcPts val="1000"/>
              </a:spcBef>
              <a:spcAft>
                <a:spcPts val="0"/>
              </a:spcAft>
              <a:buClr>
                <a:schemeClr val="dk1"/>
              </a:buClr>
              <a:buSzPts val="2800"/>
              <a:buChar char="•"/>
            </a:pPr>
            <a:r>
              <a:rPr lang="en-US" dirty="0"/>
              <a:t>Research continues to explore the etiology of many developmental disorders, including autism spectrum disorder and other neurodevelopmental conditions, Cerebral Palsy, and many others</a:t>
            </a:r>
            <a:endParaRP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81"/>
        <p:cNvGrpSpPr/>
        <p:nvPr/>
      </p:nvGrpSpPr>
      <p:grpSpPr>
        <a:xfrm>
          <a:off x="0" y="0"/>
          <a:ext cx="0" cy="0"/>
          <a:chOff x="0" y="0"/>
          <a:chExt cx="0" cy="0"/>
        </a:xfrm>
      </p:grpSpPr>
      <p:sp>
        <p:nvSpPr>
          <p:cNvPr id="182" name="Google Shape;182;p19"/>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a:t>Autism Spectrum Disorder (ASD)</a:t>
            </a:r>
            <a:endParaRPr/>
          </a:p>
        </p:txBody>
      </p:sp>
      <p:sp>
        <p:nvSpPr>
          <p:cNvPr id="183" name="Google Shape;183;p19"/>
          <p:cNvSpPr txBox="1">
            <a:spLocks noGrp="1"/>
          </p:cNvSpPr>
          <p:nvPr>
            <p:ph idx="1"/>
          </p:nvPr>
        </p:nvSpPr>
        <p:spPr>
          <a:xfrm>
            <a:off x="628650" y="1474237"/>
            <a:ext cx="7886700" cy="4702726"/>
          </a:xfrm>
          <a:prstGeom prst="rect">
            <a:avLst/>
          </a:prstGeom>
          <a:noFill/>
          <a:ln>
            <a:noFill/>
          </a:ln>
        </p:spPr>
        <p:txBody>
          <a:bodyPr spcFirstLastPara="1" wrap="square" lIns="91425" tIns="45700" rIns="91425" bIns="45700" anchor="t" anchorCtr="0">
            <a:normAutofit fontScale="92500" lnSpcReduction="20000"/>
          </a:bodyPr>
          <a:lstStyle/>
          <a:p>
            <a:pPr marL="228600" lvl="0" indent="-243840" algn="l" rtl="0">
              <a:lnSpc>
                <a:spcPct val="150000"/>
              </a:lnSpc>
              <a:spcBef>
                <a:spcPts val="0"/>
              </a:spcBef>
              <a:spcAft>
                <a:spcPts val="0"/>
              </a:spcAft>
              <a:buClr>
                <a:schemeClr val="dk1"/>
              </a:buClr>
              <a:buSzPts val="3200"/>
              <a:buChar char="•"/>
            </a:pPr>
            <a:r>
              <a:rPr lang="en-US" sz="3200" dirty="0"/>
              <a:t>Core differences in:</a:t>
            </a:r>
            <a:endParaRPr dirty="0"/>
          </a:p>
          <a:p>
            <a:pPr marL="685800" lvl="1" indent="-241934" algn="l" rtl="0">
              <a:lnSpc>
                <a:spcPct val="150000"/>
              </a:lnSpc>
              <a:spcBef>
                <a:spcPts val="500"/>
              </a:spcBef>
              <a:spcAft>
                <a:spcPts val="0"/>
              </a:spcAft>
              <a:buClr>
                <a:schemeClr val="dk1"/>
              </a:buClr>
              <a:buSzPts val="2800"/>
              <a:buChar char="•"/>
            </a:pPr>
            <a:r>
              <a:rPr lang="en-US" sz="2800" dirty="0"/>
              <a:t>Social communication/interaction</a:t>
            </a:r>
            <a:endParaRPr dirty="0"/>
          </a:p>
          <a:p>
            <a:pPr marL="685800" lvl="1" indent="-241934" algn="l" rtl="0">
              <a:lnSpc>
                <a:spcPct val="150000"/>
              </a:lnSpc>
              <a:spcBef>
                <a:spcPts val="500"/>
              </a:spcBef>
              <a:spcAft>
                <a:spcPts val="0"/>
              </a:spcAft>
              <a:buClr>
                <a:schemeClr val="dk1"/>
              </a:buClr>
              <a:buSzPts val="2800"/>
              <a:buChar char="•"/>
            </a:pPr>
            <a:r>
              <a:rPr lang="en-US" sz="2800" dirty="0"/>
              <a:t>Restrictive, repetitive patterns of behavior</a:t>
            </a:r>
            <a:endParaRPr dirty="0"/>
          </a:p>
          <a:p>
            <a:pPr marL="228600" lvl="0" indent="-243840" algn="l" rtl="0">
              <a:lnSpc>
                <a:spcPct val="150000"/>
              </a:lnSpc>
              <a:spcBef>
                <a:spcPts val="1000"/>
              </a:spcBef>
              <a:spcAft>
                <a:spcPts val="0"/>
              </a:spcAft>
              <a:buClr>
                <a:schemeClr val="dk1"/>
              </a:buClr>
              <a:buSzPts val="3200"/>
              <a:buChar char="•"/>
            </a:pPr>
            <a:r>
              <a:rPr lang="en-US" sz="3200" dirty="0"/>
              <a:t>Almost half of the children with ASD have average/above average intellectual ability</a:t>
            </a:r>
            <a:endParaRPr dirty="0"/>
          </a:p>
          <a:p>
            <a:pPr marL="228600" lvl="0" indent="-243840" algn="l" rtl="0">
              <a:lnSpc>
                <a:spcPct val="150000"/>
              </a:lnSpc>
              <a:spcBef>
                <a:spcPts val="1000"/>
              </a:spcBef>
              <a:spcAft>
                <a:spcPts val="0"/>
              </a:spcAft>
              <a:buClr>
                <a:schemeClr val="dk1"/>
              </a:buClr>
              <a:buSzPts val="3200"/>
              <a:buChar char="•"/>
            </a:pPr>
            <a:r>
              <a:rPr lang="en-US" sz="3200" dirty="0"/>
              <a:t>Early intervention improves long-term outcomes for all levels of severity</a:t>
            </a:r>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
        <p:nvSpPr>
          <p:cNvPr id="69" name="Google Shape;69;p2"/>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4400"/>
              <a:buFont typeface="Calibri"/>
              <a:buNone/>
            </a:pPr>
            <a:r>
              <a:rPr lang="en-US" sz="3600" dirty="0"/>
              <a:t>Standard 1</a:t>
            </a:r>
            <a:endParaRPr sz="3600" dirty="0"/>
          </a:p>
        </p:txBody>
      </p:sp>
      <p:sp>
        <p:nvSpPr>
          <p:cNvPr id="70" name="Google Shape;70;p2"/>
          <p:cNvSpPr txBox="1">
            <a:spLocks noGrp="1"/>
          </p:cNvSpPr>
          <p:nvPr>
            <p:ph idx="1"/>
          </p:nvPr>
        </p:nvSpPr>
        <p:spPr>
          <a:xfrm>
            <a:off x="628650" y="1402080"/>
            <a:ext cx="7886700" cy="4774883"/>
          </a:xfrm>
          <a:prstGeom prst="rect">
            <a:avLst/>
          </a:prstGeom>
          <a:noFill/>
          <a:ln>
            <a:noFill/>
          </a:ln>
        </p:spPr>
        <p:txBody>
          <a:bodyPr spcFirstLastPara="1" wrap="square" lIns="91425" tIns="45700" rIns="91425" bIns="45700" anchor="t" anchorCtr="0">
            <a:normAutofit/>
          </a:bodyPr>
          <a:lstStyle/>
          <a:p>
            <a:pPr marL="0" lvl="0" indent="0" algn="l" rtl="0">
              <a:lnSpc>
                <a:spcPct val="150000"/>
              </a:lnSpc>
              <a:spcBef>
                <a:spcPts val="0"/>
              </a:spcBef>
              <a:spcAft>
                <a:spcPts val="0"/>
              </a:spcAft>
              <a:buClr>
                <a:schemeClr val="dk1"/>
              </a:buClr>
              <a:buSzPts val="2000"/>
              <a:buNone/>
            </a:pPr>
            <a:r>
              <a:rPr lang="en-US" sz="2000" dirty="0"/>
              <a:t>Candidates understand the impact of different theories and philosophies of early learning and development on assessment, curriculum, instruction, and intervention decisions. Candidates apply knowledge of normative developmental sequences and variations, individual differences within and across the range of abilities, including developmental delays and disabilities, and other direct and indirect contextual features that support or constrain children’s development and learning. These contextual factors as well as social, cultural, and linguistic diversity are considered when facilitating meaningful learning experiences and individualizing intervention and instruction across contexts.</a:t>
            </a:r>
            <a:endParaRP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Google Shape;189;p20"/>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dirty="0"/>
              <a:t>ASD: Identification and Prevalence</a:t>
            </a:r>
            <a:endParaRPr dirty="0"/>
          </a:p>
        </p:txBody>
      </p:sp>
      <p:sp>
        <p:nvSpPr>
          <p:cNvPr id="190" name="Google Shape;190;p20"/>
          <p:cNvSpPr txBox="1">
            <a:spLocks noGrp="1"/>
          </p:cNvSpPr>
          <p:nvPr>
            <p:ph idx="1"/>
          </p:nvPr>
        </p:nvSpPr>
        <p:spPr>
          <a:xfrm>
            <a:off x="628650" y="1362269"/>
            <a:ext cx="7886700" cy="4814694"/>
          </a:xfrm>
          <a:prstGeom prst="rect">
            <a:avLst/>
          </a:prstGeom>
          <a:noFill/>
          <a:ln>
            <a:noFill/>
          </a:ln>
        </p:spPr>
        <p:txBody>
          <a:bodyPr spcFirstLastPara="1" wrap="square" lIns="91425" tIns="45700" rIns="91425" bIns="45700" anchor="t" anchorCtr="0">
            <a:normAutofit/>
          </a:bodyPr>
          <a:lstStyle/>
          <a:p>
            <a:pPr marL="228600" lvl="0" indent="-228600" algn="l" rtl="0">
              <a:lnSpc>
                <a:spcPct val="150000"/>
              </a:lnSpc>
              <a:spcBef>
                <a:spcPts val="0"/>
              </a:spcBef>
              <a:spcAft>
                <a:spcPts val="0"/>
              </a:spcAft>
              <a:buClr>
                <a:schemeClr val="dk1"/>
              </a:buClr>
              <a:buSzPts val="2800"/>
              <a:buChar char="•"/>
            </a:pPr>
            <a:r>
              <a:rPr lang="en-US" dirty="0"/>
              <a:t>1 in 54 children </a:t>
            </a:r>
            <a:endParaRPr dirty="0"/>
          </a:p>
          <a:p>
            <a:pPr marL="685800" lvl="1" indent="-228600" algn="l" rtl="0">
              <a:lnSpc>
                <a:spcPct val="150000"/>
              </a:lnSpc>
              <a:spcBef>
                <a:spcPts val="500"/>
              </a:spcBef>
              <a:spcAft>
                <a:spcPts val="0"/>
              </a:spcAft>
              <a:buClr>
                <a:schemeClr val="dk1"/>
              </a:buClr>
              <a:buSzPts val="2400"/>
              <a:buChar char="•"/>
            </a:pPr>
            <a:r>
              <a:rPr lang="en-US" dirty="0"/>
              <a:t>4X more boys than girls identified</a:t>
            </a:r>
            <a:endParaRPr dirty="0"/>
          </a:p>
          <a:p>
            <a:pPr marL="228600" lvl="0" indent="-228600" algn="l" rtl="0">
              <a:lnSpc>
                <a:spcPct val="150000"/>
              </a:lnSpc>
              <a:spcBef>
                <a:spcPts val="1000"/>
              </a:spcBef>
              <a:spcAft>
                <a:spcPts val="0"/>
              </a:spcAft>
              <a:buClr>
                <a:schemeClr val="dk1"/>
              </a:buClr>
              <a:buSzPts val="2800"/>
              <a:buChar char="•"/>
            </a:pPr>
            <a:r>
              <a:rPr lang="en-US" dirty="0"/>
              <a:t>Although ASD can be identified as early as 18 months or earlier, the average age of diagnosis is ~ 4 years of age</a:t>
            </a:r>
            <a:endParaRPr dirty="0"/>
          </a:p>
          <a:p>
            <a:pPr marL="228600" lvl="0" indent="-228600" algn="l" rtl="0">
              <a:lnSpc>
                <a:spcPct val="150000"/>
              </a:lnSpc>
              <a:spcBef>
                <a:spcPts val="1000"/>
              </a:spcBef>
              <a:spcAft>
                <a:spcPts val="0"/>
              </a:spcAft>
              <a:buClr>
                <a:schemeClr val="dk1"/>
              </a:buClr>
              <a:buSzPts val="2800"/>
              <a:buChar char="•"/>
            </a:pPr>
            <a:r>
              <a:rPr lang="en-US" dirty="0"/>
              <a:t>Most parents/caregivers notice a problem by 36 months of age</a:t>
            </a:r>
            <a:endParaRP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95"/>
        <p:cNvGrpSpPr/>
        <p:nvPr/>
      </p:nvGrpSpPr>
      <p:grpSpPr>
        <a:xfrm>
          <a:off x="0" y="0"/>
          <a:ext cx="0" cy="0"/>
          <a:chOff x="0" y="0"/>
          <a:chExt cx="0" cy="0"/>
        </a:xfrm>
      </p:grpSpPr>
      <p:sp>
        <p:nvSpPr>
          <p:cNvPr id="196" name="Google Shape;196;p21"/>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dirty="0"/>
              <a:t>Signs and Symptoms of ASD</a:t>
            </a:r>
            <a:endParaRPr dirty="0"/>
          </a:p>
        </p:txBody>
      </p:sp>
      <p:sp>
        <p:nvSpPr>
          <p:cNvPr id="197" name="Google Shape;197;p21"/>
          <p:cNvSpPr txBox="1">
            <a:spLocks noGrp="1"/>
          </p:cNvSpPr>
          <p:nvPr>
            <p:ph idx="1"/>
          </p:nvPr>
        </p:nvSpPr>
        <p:spPr>
          <a:xfrm>
            <a:off x="628650" y="1418253"/>
            <a:ext cx="7886700" cy="4758710"/>
          </a:xfrm>
          <a:prstGeom prst="rect">
            <a:avLst/>
          </a:prstGeom>
          <a:noFill/>
          <a:ln>
            <a:noFill/>
          </a:ln>
        </p:spPr>
        <p:txBody>
          <a:bodyPr spcFirstLastPara="1" wrap="square" lIns="91425" tIns="45700" rIns="91425" bIns="45700" anchor="t" anchorCtr="0">
            <a:normAutofit fontScale="92500" lnSpcReduction="10000"/>
          </a:bodyPr>
          <a:lstStyle/>
          <a:p>
            <a:pPr marL="0" lvl="0" indent="0" algn="l" rtl="0">
              <a:lnSpc>
                <a:spcPct val="150000"/>
              </a:lnSpc>
              <a:spcBef>
                <a:spcPts val="0"/>
              </a:spcBef>
              <a:spcAft>
                <a:spcPts val="0"/>
              </a:spcAft>
              <a:buClr>
                <a:schemeClr val="dk1"/>
              </a:buClr>
              <a:buSzPct val="100000"/>
              <a:buNone/>
            </a:pPr>
            <a:r>
              <a:rPr lang="en-US" u="sng" dirty="0">
                <a:solidFill>
                  <a:schemeClr val="hlink"/>
                </a:solidFill>
                <a:hlinkClick r:id="rId3"/>
              </a:rPr>
              <a:t>Early signs of ASD </a:t>
            </a:r>
            <a:r>
              <a:rPr lang="en-US" dirty="0"/>
              <a:t>can include but are not limited to:</a:t>
            </a:r>
            <a:endParaRPr dirty="0"/>
          </a:p>
          <a:p>
            <a:pPr marL="228600" lvl="0" indent="-228600" algn="l" rtl="0">
              <a:lnSpc>
                <a:spcPct val="150000"/>
              </a:lnSpc>
              <a:spcBef>
                <a:spcPts val="1000"/>
              </a:spcBef>
              <a:spcAft>
                <a:spcPts val="0"/>
              </a:spcAft>
              <a:buClr>
                <a:schemeClr val="dk1"/>
              </a:buClr>
              <a:buSzPct val="100000"/>
              <a:buChar char="•"/>
            </a:pPr>
            <a:r>
              <a:rPr lang="en-US" dirty="0"/>
              <a:t>Reduced eye contact/does not prefer to look at faces</a:t>
            </a:r>
            <a:endParaRPr dirty="0"/>
          </a:p>
          <a:p>
            <a:pPr marL="228600" lvl="0" indent="-228600" algn="l" rtl="0">
              <a:lnSpc>
                <a:spcPct val="150000"/>
              </a:lnSpc>
              <a:spcBef>
                <a:spcPts val="1000"/>
              </a:spcBef>
              <a:spcAft>
                <a:spcPts val="0"/>
              </a:spcAft>
              <a:buClr>
                <a:schemeClr val="dk1"/>
              </a:buClr>
              <a:buSzPct val="100000"/>
              <a:buChar char="•"/>
            </a:pPr>
            <a:r>
              <a:rPr lang="en-US" dirty="0"/>
              <a:t>Rarely or does not point/show to share focus of interest</a:t>
            </a:r>
            <a:endParaRPr dirty="0"/>
          </a:p>
          <a:p>
            <a:pPr marL="228600" lvl="0" indent="-228600" algn="l" rtl="0">
              <a:lnSpc>
                <a:spcPct val="150000"/>
              </a:lnSpc>
              <a:spcBef>
                <a:spcPts val="1000"/>
              </a:spcBef>
              <a:spcAft>
                <a:spcPts val="0"/>
              </a:spcAft>
              <a:buClr>
                <a:schemeClr val="dk1"/>
              </a:buClr>
              <a:buSzPct val="100000"/>
              <a:buChar char="•"/>
            </a:pPr>
            <a:r>
              <a:rPr lang="en-US" dirty="0"/>
              <a:t>Delayed onset of verbal language</a:t>
            </a:r>
            <a:endParaRPr dirty="0"/>
          </a:p>
          <a:p>
            <a:pPr marL="228600" lvl="0" indent="-228600" algn="l" rtl="0">
              <a:lnSpc>
                <a:spcPct val="150000"/>
              </a:lnSpc>
              <a:spcBef>
                <a:spcPts val="1000"/>
              </a:spcBef>
              <a:spcAft>
                <a:spcPts val="0"/>
              </a:spcAft>
              <a:buClr>
                <a:schemeClr val="dk1"/>
              </a:buClr>
              <a:buSzPct val="100000"/>
              <a:buChar char="•"/>
            </a:pPr>
            <a:r>
              <a:rPr lang="en-US" dirty="0"/>
              <a:t>Unusual ways of moving hands, fingers, body</a:t>
            </a:r>
            <a:endParaRPr dirty="0"/>
          </a:p>
          <a:p>
            <a:pPr marL="228600" lvl="0" indent="-228600" algn="l" rtl="0">
              <a:lnSpc>
                <a:spcPct val="150000"/>
              </a:lnSpc>
              <a:spcBef>
                <a:spcPts val="1000"/>
              </a:spcBef>
              <a:spcAft>
                <a:spcPts val="0"/>
              </a:spcAft>
              <a:buClr>
                <a:schemeClr val="dk1"/>
              </a:buClr>
              <a:buSzPct val="100000"/>
              <a:buChar char="•"/>
            </a:pPr>
            <a:r>
              <a:rPr lang="en-US" dirty="0"/>
              <a:t>Develops rituals such as lining things up, repeating things</a:t>
            </a:r>
            <a:endParaRPr dirty="0"/>
          </a:p>
          <a:p>
            <a:pPr marL="228600" lvl="0" indent="-64135" algn="l" rtl="0">
              <a:lnSpc>
                <a:spcPct val="150000"/>
              </a:lnSpc>
              <a:spcBef>
                <a:spcPts val="1000"/>
              </a:spcBef>
              <a:spcAft>
                <a:spcPts val="0"/>
              </a:spcAft>
              <a:buClr>
                <a:schemeClr val="dk1"/>
              </a:buClr>
              <a:buSzPct val="100000"/>
              <a:buNone/>
            </a:pPr>
            <a:endParaRPr dirty="0"/>
          </a:p>
          <a:p>
            <a:pPr marL="228600" lvl="0" indent="-64135" algn="l" rtl="0">
              <a:lnSpc>
                <a:spcPct val="150000"/>
              </a:lnSpc>
              <a:spcBef>
                <a:spcPts val="1000"/>
              </a:spcBef>
              <a:spcAft>
                <a:spcPts val="0"/>
              </a:spcAft>
              <a:buClr>
                <a:schemeClr val="dk1"/>
              </a:buClr>
              <a:buSzPct val="100000"/>
              <a:buNone/>
            </a:pPr>
            <a:endParaRPr dirty="0"/>
          </a:p>
          <a:p>
            <a:pPr marL="228600" lvl="0" indent="-64135" algn="l" rtl="0">
              <a:lnSpc>
                <a:spcPct val="150000"/>
              </a:lnSpc>
              <a:spcBef>
                <a:spcPts val="1000"/>
              </a:spcBef>
              <a:spcAft>
                <a:spcPts val="0"/>
              </a:spcAft>
              <a:buClr>
                <a:schemeClr val="dk1"/>
              </a:buClr>
              <a:buSzPct val="100000"/>
              <a:buNone/>
            </a:pPr>
            <a:endParaRPr dirty="0"/>
          </a:p>
          <a:p>
            <a:pPr marL="0" lvl="0" indent="0" algn="l" rtl="0">
              <a:lnSpc>
                <a:spcPct val="90000"/>
              </a:lnSpc>
              <a:spcBef>
                <a:spcPts val="1000"/>
              </a:spcBef>
              <a:spcAft>
                <a:spcPts val="0"/>
              </a:spcAft>
              <a:buClr>
                <a:schemeClr val="dk1"/>
              </a:buClr>
              <a:buSzPct val="100000"/>
              <a:buNone/>
            </a:pPr>
            <a:endParaRP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02"/>
        <p:cNvGrpSpPr/>
        <p:nvPr/>
      </p:nvGrpSpPr>
      <p:grpSpPr>
        <a:xfrm>
          <a:off x="0" y="0"/>
          <a:ext cx="0" cy="0"/>
          <a:chOff x="0" y="0"/>
          <a:chExt cx="0" cy="0"/>
        </a:xfrm>
      </p:grpSpPr>
      <p:sp>
        <p:nvSpPr>
          <p:cNvPr id="203" name="Google Shape;203;p22"/>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dirty="0"/>
              <a:t>Intervention Targets: ASD</a:t>
            </a:r>
            <a:endParaRPr dirty="0"/>
          </a:p>
        </p:txBody>
      </p:sp>
      <p:sp>
        <p:nvSpPr>
          <p:cNvPr id="204" name="Google Shape;204;p22"/>
          <p:cNvSpPr txBox="1">
            <a:spLocks noGrp="1"/>
          </p:cNvSpPr>
          <p:nvPr>
            <p:ph idx="1"/>
          </p:nvPr>
        </p:nvSpPr>
        <p:spPr>
          <a:xfrm>
            <a:off x="628650" y="1474237"/>
            <a:ext cx="7886700" cy="4702726"/>
          </a:xfrm>
          <a:prstGeom prst="rect">
            <a:avLst/>
          </a:prstGeom>
          <a:noFill/>
          <a:ln>
            <a:noFill/>
          </a:ln>
        </p:spPr>
        <p:txBody>
          <a:bodyPr spcFirstLastPara="1" wrap="square" lIns="91425" tIns="45700" rIns="91425" bIns="45700" anchor="t" anchorCtr="0">
            <a:normAutofit fontScale="92500"/>
          </a:bodyPr>
          <a:lstStyle/>
          <a:p>
            <a:pPr marL="0" lvl="0" indent="0" algn="l" rtl="0">
              <a:lnSpc>
                <a:spcPct val="90000"/>
              </a:lnSpc>
              <a:spcBef>
                <a:spcPts val="0"/>
              </a:spcBef>
              <a:spcAft>
                <a:spcPts val="0"/>
              </a:spcAft>
              <a:buClr>
                <a:schemeClr val="dk1"/>
              </a:buClr>
              <a:buSzPct val="100000"/>
              <a:buNone/>
            </a:pPr>
            <a:endParaRPr/>
          </a:p>
          <a:p>
            <a:pPr marL="685800" lvl="1" indent="-228600" algn="l" rtl="0">
              <a:lnSpc>
                <a:spcPct val="150000"/>
              </a:lnSpc>
              <a:spcBef>
                <a:spcPts val="500"/>
              </a:spcBef>
              <a:spcAft>
                <a:spcPts val="0"/>
              </a:spcAft>
              <a:buClr>
                <a:schemeClr val="dk1"/>
              </a:buClr>
              <a:buSzPct val="100000"/>
              <a:buChar char="•"/>
            </a:pPr>
            <a:r>
              <a:rPr lang="en-US" sz="3200"/>
              <a:t>Nonverbal communication/joint attention </a:t>
            </a:r>
            <a:endParaRPr/>
          </a:p>
          <a:p>
            <a:pPr marL="685800" lvl="1" indent="-228600" algn="l" rtl="0">
              <a:lnSpc>
                <a:spcPct val="150000"/>
              </a:lnSpc>
              <a:spcBef>
                <a:spcPts val="500"/>
              </a:spcBef>
              <a:spcAft>
                <a:spcPts val="0"/>
              </a:spcAft>
              <a:buClr>
                <a:schemeClr val="dk1"/>
              </a:buClr>
              <a:buSzPct val="100000"/>
              <a:buChar char="•"/>
            </a:pPr>
            <a:r>
              <a:rPr lang="en-US" sz="3200"/>
              <a:t>Social engagement – increased interactions</a:t>
            </a:r>
            <a:endParaRPr/>
          </a:p>
          <a:p>
            <a:pPr marL="685800" lvl="1" indent="-228600" algn="l" rtl="0">
              <a:lnSpc>
                <a:spcPct val="150000"/>
              </a:lnSpc>
              <a:spcBef>
                <a:spcPts val="500"/>
              </a:spcBef>
              <a:spcAft>
                <a:spcPts val="0"/>
              </a:spcAft>
              <a:buClr>
                <a:schemeClr val="dk1"/>
              </a:buClr>
              <a:buSzPct val="100000"/>
              <a:buChar char="•"/>
            </a:pPr>
            <a:r>
              <a:rPr lang="en-US" sz="3200"/>
              <a:t>Social initiations and responses</a:t>
            </a:r>
            <a:endParaRPr/>
          </a:p>
          <a:p>
            <a:pPr marL="685800" lvl="1" indent="-228600" algn="l" rtl="0">
              <a:lnSpc>
                <a:spcPct val="150000"/>
              </a:lnSpc>
              <a:spcBef>
                <a:spcPts val="500"/>
              </a:spcBef>
              <a:spcAft>
                <a:spcPts val="0"/>
              </a:spcAft>
              <a:buClr>
                <a:schemeClr val="dk1"/>
              </a:buClr>
              <a:buSzPct val="100000"/>
              <a:buChar char="•"/>
            </a:pPr>
            <a:r>
              <a:rPr lang="en-US" sz="3200"/>
              <a:t>Verbal language</a:t>
            </a:r>
            <a:endParaRPr/>
          </a:p>
          <a:p>
            <a:pPr marL="685800" lvl="1" indent="-228600" algn="l" rtl="0">
              <a:lnSpc>
                <a:spcPct val="150000"/>
              </a:lnSpc>
              <a:spcBef>
                <a:spcPts val="500"/>
              </a:spcBef>
              <a:spcAft>
                <a:spcPts val="0"/>
              </a:spcAft>
              <a:buClr>
                <a:schemeClr val="dk1"/>
              </a:buClr>
              <a:buSzPct val="100000"/>
              <a:buChar char="•"/>
            </a:pPr>
            <a:r>
              <a:rPr lang="en-US" sz="3200"/>
              <a:t>Challenging behaviors</a:t>
            </a:r>
            <a:endParaRPr/>
          </a:p>
          <a:p>
            <a:pPr marL="457200" lvl="1" indent="0" algn="l" rtl="0">
              <a:lnSpc>
                <a:spcPct val="90000"/>
              </a:lnSpc>
              <a:spcBef>
                <a:spcPts val="500"/>
              </a:spcBef>
              <a:spcAft>
                <a:spcPts val="0"/>
              </a:spcAft>
              <a:buClr>
                <a:schemeClr val="dk1"/>
              </a:buClr>
              <a:buSzPct val="100000"/>
              <a:buNone/>
            </a:pPr>
            <a:endParaRPr/>
          </a:p>
          <a:p>
            <a:pPr marL="0" lvl="0" indent="0" algn="l" rtl="0">
              <a:lnSpc>
                <a:spcPct val="90000"/>
              </a:lnSpc>
              <a:spcBef>
                <a:spcPts val="1000"/>
              </a:spcBef>
              <a:spcAft>
                <a:spcPts val="0"/>
              </a:spcAft>
              <a:buClr>
                <a:schemeClr val="dk1"/>
              </a:buClr>
              <a:buSzPct val="100000"/>
              <a:buNone/>
            </a:pPr>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09"/>
        <p:cNvGrpSpPr/>
        <p:nvPr/>
      </p:nvGrpSpPr>
      <p:grpSpPr>
        <a:xfrm>
          <a:off x="0" y="0"/>
          <a:ext cx="0" cy="0"/>
          <a:chOff x="0" y="0"/>
          <a:chExt cx="0" cy="0"/>
        </a:xfrm>
      </p:grpSpPr>
      <p:sp>
        <p:nvSpPr>
          <p:cNvPr id="210" name="Google Shape;210;p23"/>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a:t>Interventions and Supports</a:t>
            </a:r>
            <a:endParaRPr/>
          </a:p>
        </p:txBody>
      </p:sp>
      <p:sp>
        <p:nvSpPr>
          <p:cNvPr id="211" name="Google Shape;211;p23"/>
          <p:cNvSpPr txBox="1">
            <a:spLocks noGrp="1"/>
          </p:cNvSpPr>
          <p:nvPr>
            <p:ph idx="1"/>
          </p:nvPr>
        </p:nvSpPr>
        <p:spPr>
          <a:xfrm>
            <a:off x="628650" y="1690689"/>
            <a:ext cx="7886700" cy="4000984"/>
          </a:xfrm>
          <a:prstGeom prst="rect">
            <a:avLst/>
          </a:prstGeom>
          <a:noFill/>
          <a:ln>
            <a:noFill/>
          </a:ln>
        </p:spPr>
        <p:txBody>
          <a:bodyPr spcFirstLastPara="1" wrap="square" lIns="91425" tIns="45700" rIns="91425" bIns="45700" anchor="t" anchorCtr="0">
            <a:normAutofit fontScale="70000" lnSpcReduction="20000"/>
          </a:bodyPr>
          <a:lstStyle/>
          <a:p>
            <a:pPr marL="228600" lvl="0" indent="-228600" algn="l" rtl="0">
              <a:lnSpc>
                <a:spcPct val="150000"/>
              </a:lnSpc>
              <a:spcBef>
                <a:spcPts val="0"/>
              </a:spcBef>
              <a:spcAft>
                <a:spcPts val="0"/>
              </a:spcAft>
              <a:buClr>
                <a:schemeClr val="dk1"/>
              </a:buClr>
              <a:buSzPct val="100000"/>
              <a:buChar char="•"/>
            </a:pPr>
            <a:r>
              <a:rPr lang="en-US"/>
              <a:t>Behavioral therapy</a:t>
            </a:r>
            <a:endParaRPr/>
          </a:p>
          <a:p>
            <a:pPr marL="685800" lvl="1" indent="-228600" algn="l" rtl="0">
              <a:lnSpc>
                <a:spcPct val="150000"/>
              </a:lnSpc>
              <a:spcBef>
                <a:spcPts val="500"/>
              </a:spcBef>
              <a:spcAft>
                <a:spcPts val="0"/>
              </a:spcAft>
              <a:buClr>
                <a:schemeClr val="dk1"/>
              </a:buClr>
              <a:buSzPct val="100000"/>
              <a:buChar char="•"/>
            </a:pPr>
            <a:r>
              <a:rPr lang="en-US"/>
              <a:t> For young children: Naturalistic Developmental Behavioral Interventions (NDBIs) such as the Early Start Denver Model</a:t>
            </a:r>
            <a:endParaRPr/>
          </a:p>
          <a:p>
            <a:pPr marL="228600" lvl="0" indent="-228600" algn="l" rtl="0">
              <a:lnSpc>
                <a:spcPct val="150000"/>
              </a:lnSpc>
              <a:spcBef>
                <a:spcPts val="1000"/>
              </a:spcBef>
              <a:spcAft>
                <a:spcPts val="0"/>
              </a:spcAft>
              <a:buClr>
                <a:schemeClr val="dk1"/>
              </a:buClr>
              <a:buSzPct val="100000"/>
              <a:buChar char="•"/>
            </a:pPr>
            <a:r>
              <a:rPr lang="en-US"/>
              <a:t>Speech-language Therapy</a:t>
            </a:r>
            <a:endParaRPr/>
          </a:p>
          <a:p>
            <a:pPr marL="228600" lvl="0" indent="-228600" algn="l" rtl="0">
              <a:lnSpc>
                <a:spcPct val="150000"/>
              </a:lnSpc>
              <a:spcBef>
                <a:spcPts val="1000"/>
              </a:spcBef>
              <a:spcAft>
                <a:spcPts val="0"/>
              </a:spcAft>
              <a:buClr>
                <a:schemeClr val="dk1"/>
              </a:buClr>
              <a:buSzPct val="100000"/>
              <a:buChar char="•"/>
            </a:pPr>
            <a:r>
              <a:rPr lang="en-US"/>
              <a:t>Occupational Therapy</a:t>
            </a:r>
            <a:endParaRPr/>
          </a:p>
          <a:p>
            <a:pPr marL="228600" lvl="0" indent="-228600" algn="l" rtl="0">
              <a:lnSpc>
                <a:spcPct val="150000"/>
              </a:lnSpc>
              <a:spcBef>
                <a:spcPts val="1000"/>
              </a:spcBef>
              <a:spcAft>
                <a:spcPts val="0"/>
              </a:spcAft>
              <a:buClr>
                <a:schemeClr val="dk1"/>
              </a:buClr>
              <a:buSzPct val="100000"/>
              <a:buChar char="•"/>
            </a:pPr>
            <a:r>
              <a:rPr lang="en-US"/>
              <a:t>Early Childhood Special Educator</a:t>
            </a:r>
            <a:endParaRPr/>
          </a:p>
          <a:p>
            <a:pPr marL="228600" lvl="0" indent="-228600" algn="l" rtl="0">
              <a:lnSpc>
                <a:spcPct val="150000"/>
              </a:lnSpc>
              <a:spcBef>
                <a:spcPts val="1000"/>
              </a:spcBef>
              <a:spcAft>
                <a:spcPts val="0"/>
              </a:spcAft>
              <a:buClr>
                <a:schemeClr val="dk1"/>
              </a:buClr>
              <a:buSzPct val="100000"/>
              <a:buChar char="•"/>
            </a:pPr>
            <a:r>
              <a:rPr lang="en-US"/>
              <a:t>Supports for the family and children at home and in inclusive childcare/school settings</a:t>
            </a:r>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16"/>
        <p:cNvGrpSpPr/>
        <p:nvPr/>
      </p:nvGrpSpPr>
      <p:grpSpPr>
        <a:xfrm>
          <a:off x="0" y="0"/>
          <a:ext cx="0" cy="0"/>
          <a:chOff x="0" y="0"/>
          <a:chExt cx="0" cy="0"/>
        </a:xfrm>
      </p:grpSpPr>
      <p:sp>
        <p:nvSpPr>
          <p:cNvPr id="217" name="Google Shape;217;p24"/>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a:t>Conditions of Unknown Etiology: </a:t>
            </a:r>
            <a:br>
              <a:rPr lang="en-US" sz="3600"/>
            </a:br>
            <a:r>
              <a:rPr lang="en-US" sz="3600"/>
              <a:t>Cerebral Palsy (CP)</a:t>
            </a:r>
            <a:endParaRPr/>
          </a:p>
        </p:txBody>
      </p:sp>
      <p:sp>
        <p:nvSpPr>
          <p:cNvPr id="218" name="Google Shape;218;p24"/>
          <p:cNvSpPr txBox="1">
            <a:spLocks noGrp="1"/>
          </p:cNvSpPr>
          <p:nvPr>
            <p:ph idx="1"/>
          </p:nvPr>
        </p:nvSpPr>
        <p:spPr>
          <a:prstGeom prst="rect">
            <a:avLst/>
          </a:prstGeom>
          <a:noFill/>
          <a:ln>
            <a:noFill/>
          </a:ln>
        </p:spPr>
        <p:txBody>
          <a:bodyPr spcFirstLastPara="1" wrap="square" lIns="91425" tIns="45700" rIns="91425" bIns="45700" anchor="t" anchorCtr="0">
            <a:normAutofit/>
          </a:bodyPr>
          <a:lstStyle/>
          <a:p>
            <a:pPr marL="228600" lvl="0" indent="-228600" algn="l" rtl="0">
              <a:lnSpc>
                <a:spcPct val="150000"/>
              </a:lnSpc>
              <a:spcBef>
                <a:spcPts val="0"/>
              </a:spcBef>
              <a:spcAft>
                <a:spcPts val="0"/>
              </a:spcAft>
              <a:buClr>
                <a:schemeClr val="dk1"/>
              </a:buClr>
              <a:buSzPts val="2800"/>
              <a:buChar char="•"/>
            </a:pPr>
            <a:r>
              <a:rPr lang="en-US"/>
              <a:t>Most common disability affecting motor control</a:t>
            </a:r>
            <a:endParaRPr/>
          </a:p>
          <a:p>
            <a:pPr marL="228600" lvl="0" indent="-228600" algn="l" rtl="0">
              <a:lnSpc>
                <a:spcPct val="150000"/>
              </a:lnSpc>
              <a:spcBef>
                <a:spcPts val="1000"/>
              </a:spcBef>
              <a:spcAft>
                <a:spcPts val="0"/>
              </a:spcAft>
              <a:buClr>
                <a:schemeClr val="dk1"/>
              </a:buClr>
              <a:buSzPts val="2800"/>
              <a:buChar char="•"/>
            </a:pPr>
            <a:r>
              <a:rPr lang="en-US"/>
              <a:t>Caused by abnormal brain development or injury</a:t>
            </a:r>
            <a:endParaRPr/>
          </a:p>
          <a:p>
            <a:pPr marL="228600" lvl="0" indent="-228600" algn="l" rtl="0">
              <a:lnSpc>
                <a:spcPct val="150000"/>
              </a:lnSpc>
              <a:spcBef>
                <a:spcPts val="1000"/>
              </a:spcBef>
              <a:spcAft>
                <a:spcPts val="0"/>
              </a:spcAft>
              <a:buClr>
                <a:schemeClr val="dk1"/>
              </a:buClr>
              <a:buSzPts val="2800"/>
              <a:buChar char="•"/>
            </a:pPr>
            <a:r>
              <a:rPr lang="en-US"/>
              <a:t>Can be mild, moderate, or severe</a:t>
            </a:r>
            <a:endParaRPr/>
          </a:p>
          <a:p>
            <a:pPr marL="228600" lvl="0" indent="-228600" algn="l" rtl="0">
              <a:lnSpc>
                <a:spcPct val="150000"/>
              </a:lnSpc>
              <a:spcBef>
                <a:spcPts val="1000"/>
              </a:spcBef>
              <a:spcAft>
                <a:spcPts val="0"/>
              </a:spcAft>
              <a:buClr>
                <a:schemeClr val="dk1"/>
              </a:buClr>
              <a:buSzPts val="2800"/>
              <a:buChar char="•"/>
            </a:pPr>
            <a:r>
              <a:rPr lang="en-US"/>
              <a:t>A lifelong condition </a:t>
            </a:r>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22"/>
        <p:cNvGrpSpPr/>
        <p:nvPr/>
      </p:nvGrpSpPr>
      <p:grpSpPr>
        <a:xfrm>
          <a:off x="0" y="0"/>
          <a:ext cx="0" cy="0"/>
          <a:chOff x="0" y="0"/>
          <a:chExt cx="0" cy="0"/>
        </a:xfrm>
      </p:grpSpPr>
      <p:sp>
        <p:nvSpPr>
          <p:cNvPr id="223" name="Google Shape;223;p25"/>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a:t>Risk factors for CP</a:t>
            </a:r>
            <a:endParaRPr/>
          </a:p>
        </p:txBody>
      </p:sp>
      <p:sp>
        <p:nvSpPr>
          <p:cNvPr id="224" name="Google Shape;224;p25"/>
          <p:cNvSpPr txBox="1">
            <a:spLocks noGrp="1"/>
          </p:cNvSpPr>
          <p:nvPr>
            <p:ph idx="1"/>
          </p:nvPr>
        </p:nvSpPr>
        <p:spPr>
          <a:xfrm>
            <a:off x="628650" y="1528763"/>
            <a:ext cx="7886700" cy="4648200"/>
          </a:xfrm>
          <a:prstGeom prst="rect">
            <a:avLst/>
          </a:prstGeom>
          <a:noFill/>
          <a:ln>
            <a:noFill/>
          </a:ln>
        </p:spPr>
        <p:txBody>
          <a:bodyPr spcFirstLastPara="1" wrap="square" lIns="91425" tIns="45700" rIns="91425" bIns="45700" anchor="t" anchorCtr="0">
            <a:normAutofit/>
          </a:bodyPr>
          <a:lstStyle/>
          <a:p>
            <a:pPr marL="228600" lvl="0" indent="-228600" algn="l" rtl="0">
              <a:lnSpc>
                <a:spcPct val="150000"/>
              </a:lnSpc>
              <a:spcBef>
                <a:spcPts val="0"/>
              </a:spcBef>
              <a:spcAft>
                <a:spcPts val="0"/>
              </a:spcAft>
              <a:buClr>
                <a:schemeClr val="dk1"/>
              </a:buClr>
              <a:buSzPts val="3200"/>
              <a:buChar char="•"/>
            </a:pPr>
            <a:r>
              <a:rPr lang="en-US" sz="3200"/>
              <a:t>Low birthweight/prematurity/multiple births</a:t>
            </a:r>
            <a:endParaRPr/>
          </a:p>
          <a:p>
            <a:pPr marL="228600" lvl="0" indent="-228600" algn="l" rtl="0">
              <a:lnSpc>
                <a:spcPct val="150000"/>
              </a:lnSpc>
              <a:spcBef>
                <a:spcPts val="1000"/>
              </a:spcBef>
              <a:spcAft>
                <a:spcPts val="0"/>
              </a:spcAft>
              <a:buClr>
                <a:schemeClr val="dk1"/>
              </a:buClr>
              <a:buSzPts val="3200"/>
              <a:buChar char="•"/>
            </a:pPr>
            <a:r>
              <a:rPr lang="en-US" sz="3200"/>
              <a:t>Infections during pregnancy</a:t>
            </a:r>
            <a:endParaRPr/>
          </a:p>
          <a:p>
            <a:pPr marL="228600" lvl="0" indent="-228600" algn="l" rtl="0">
              <a:lnSpc>
                <a:spcPct val="150000"/>
              </a:lnSpc>
              <a:spcBef>
                <a:spcPts val="1000"/>
              </a:spcBef>
              <a:spcAft>
                <a:spcPts val="0"/>
              </a:spcAft>
              <a:buClr>
                <a:schemeClr val="dk1"/>
              </a:buClr>
              <a:buSzPts val="3200"/>
              <a:buChar char="•"/>
            </a:pPr>
            <a:r>
              <a:rPr lang="en-US" sz="3200"/>
              <a:t>Jaundice</a:t>
            </a:r>
            <a:endParaRPr/>
          </a:p>
          <a:p>
            <a:pPr marL="228600" lvl="0" indent="-228600" algn="l" rtl="0">
              <a:lnSpc>
                <a:spcPct val="150000"/>
              </a:lnSpc>
              <a:spcBef>
                <a:spcPts val="1000"/>
              </a:spcBef>
              <a:spcAft>
                <a:spcPts val="0"/>
              </a:spcAft>
              <a:buClr>
                <a:schemeClr val="dk1"/>
              </a:buClr>
              <a:buSzPts val="3200"/>
              <a:buChar char="•"/>
            </a:pPr>
            <a:r>
              <a:rPr lang="en-US" sz="3200"/>
              <a:t>Maternal medical conditions</a:t>
            </a:r>
            <a:endParaRPr/>
          </a:p>
          <a:p>
            <a:pPr marL="228600" lvl="0" indent="-228600" algn="l" rtl="0">
              <a:lnSpc>
                <a:spcPct val="150000"/>
              </a:lnSpc>
              <a:spcBef>
                <a:spcPts val="1000"/>
              </a:spcBef>
              <a:spcAft>
                <a:spcPts val="0"/>
              </a:spcAft>
              <a:buClr>
                <a:schemeClr val="dk1"/>
              </a:buClr>
              <a:buSzPts val="3200"/>
              <a:buChar char="•"/>
            </a:pPr>
            <a:r>
              <a:rPr lang="en-US" sz="3200"/>
              <a:t>Birth complications</a:t>
            </a:r>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29"/>
        <p:cNvGrpSpPr/>
        <p:nvPr/>
      </p:nvGrpSpPr>
      <p:grpSpPr>
        <a:xfrm>
          <a:off x="0" y="0"/>
          <a:ext cx="0" cy="0"/>
          <a:chOff x="0" y="0"/>
          <a:chExt cx="0" cy="0"/>
        </a:xfrm>
      </p:grpSpPr>
      <p:sp>
        <p:nvSpPr>
          <p:cNvPr id="230" name="Google Shape;230;p26"/>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dirty="0"/>
              <a:t>Cerebral Palsy, Continued</a:t>
            </a:r>
            <a:endParaRPr dirty="0"/>
          </a:p>
        </p:txBody>
      </p:sp>
      <p:sp>
        <p:nvSpPr>
          <p:cNvPr id="231" name="Google Shape;231;p26"/>
          <p:cNvSpPr txBox="1">
            <a:spLocks noGrp="1"/>
          </p:cNvSpPr>
          <p:nvPr>
            <p:ph idx="1"/>
          </p:nvPr>
        </p:nvSpPr>
        <p:spPr>
          <a:xfrm>
            <a:off x="628650" y="1455576"/>
            <a:ext cx="7886700" cy="4721387"/>
          </a:xfrm>
          <a:prstGeom prst="rect">
            <a:avLst/>
          </a:prstGeom>
          <a:noFill/>
          <a:ln>
            <a:noFill/>
          </a:ln>
        </p:spPr>
        <p:txBody>
          <a:bodyPr spcFirstLastPara="1" wrap="square" lIns="91425" tIns="45700" rIns="91425" bIns="45700" anchor="t" anchorCtr="0">
            <a:normAutofit/>
          </a:bodyPr>
          <a:lstStyle/>
          <a:p>
            <a:pPr marL="228600" lvl="0" indent="-228600" algn="l" rtl="0">
              <a:lnSpc>
                <a:spcPct val="150000"/>
              </a:lnSpc>
              <a:spcBef>
                <a:spcPts val="0"/>
              </a:spcBef>
              <a:spcAft>
                <a:spcPts val="0"/>
              </a:spcAft>
              <a:buClr>
                <a:schemeClr val="dk1"/>
              </a:buClr>
              <a:buSzPts val="2800"/>
              <a:buChar char="•"/>
            </a:pPr>
            <a:r>
              <a:rPr lang="en-US"/>
              <a:t>Every child is different  and ongoing screening and care is important </a:t>
            </a:r>
            <a:endParaRPr/>
          </a:p>
          <a:p>
            <a:pPr marL="685800" lvl="1" indent="-228600" algn="l" rtl="0">
              <a:lnSpc>
                <a:spcPct val="150000"/>
              </a:lnSpc>
              <a:spcBef>
                <a:spcPts val="500"/>
              </a:spcBef>
              <a:spcAft>
                <a:spcPts val="0"/>
              </a:spcAft>
              <a:buClr>
                <a:schemeClr val="dk1"/>
              </a:buClr>
              <a:buSzPts val="2800"/>
              <a:buChar char="•"/>
            </a:pPr>
            <a:r>
              <a:rPr lang="en-US" sz="2800"/>
              <a:t>Learning difficulties </a:t>
            </a:r>
            <a:endParaRPr/>
          </a:p>
          <a:p>
            <a:pPr marL="685800" lvl="1" indent="-228600" algn="l" rtl="0">
              <a:lnSpc>
                <a:spcPct val="150000"/>
              </a:lnSpc>
              <a:spcBef>
                <a:spcPts val="500"/>
              </a:spcBef>
              <a:spcAft>
                <a:spcPts val="0"/>
              </a:spcAft>
              <a:buClr>
                <a:schemeClr val="dk1"/>
              </a:buClr>
              <a:buSzPts val="2800"/>
              <a:buChar char="•"/>
            </a:pPr>
            <a:r>
              <a:rPr lang="en-US" sz="2800"/>
              <a:t>Seizures/epilepsy</a:t>
            </a:r>
            <a:endParaRPr/>
          </a:p>
          <a:p>
            <a:pPr marL="685800" lvl="1" indent="-228600" algn="l" rtl="0">
              <a:lnSpc>
                <a:spcPct val="150000"/>
              </a:lnSpc>
              <a:spcBef>
                <a:spcPts val="500"/>
              </a:spcBef>
              <a:spcAft>
                <a:spcPts val="0"/>
              </a:spcAft>
              <a:buClr>
                <a:schemeClr val="dk1"/>
              </a:buClr>
              <a:buSzPts val="2800"/>
              <a:buChar char="•"/>
            </a:pPr>
            <a:r>
              <a:rPr lang="en-US" sz="2800"/>
              <a:t>Vision difficulties </a:t>
            </a:r>
            <a:endParaRPr/>
          </a:p>
          <a:p>
            <a:pPr marL="685800" lvl="1" indent="-228600" algn="l" rtl="0">
              <a:lnSpc>
                <a:spcPct val="150000"/>
              </a:lnSpc>
              <a:spcBef>
                <a:spcPts val="500"/>
              </a:spcBef>
              <a:spcAft>
                <a:spcPts val="0"/>
              </a:spcAft>
              <a:buClr>
                <a:schemeClr val="dk1"/>
              </a:buClr>
              <a:buSzPts val="2800"/>
              <a:buChar char="•"/>
            </a:pPr>
            <a:r>
              <a:rPr lang="en-US" sz="2800"/>
              <a:t>Hearing loss</a:t>
            </a:r>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36"/>
        <p:cNvGrpSpPr/>
        <p:nvPr/>
      </p:nvGrpSpPr>
      <p:grpSpPr>
        <a:xfrm>
          <a:off x="0" y="0"/>
          <a:ext cx="0" cy="0"/>
          <a:chOff x="0" y="0"/>
          <a:chExt cx="0" cy="0"/>
        </a:xfrm>
      </p:grpSpPr>
      <p:sp>
        <p:nvSpPr>
          <p:cNvPr id="237" name="Google Shape;237;p27"/>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a:t>Activity</a:t>
            </a:r>
            <a:endParaRPr/>
          </a:p>
        </p:txBody>
      </p:sp>
      <p:sp>
        <p:nvSpPr>
          <p:cNvPr id="238" name="Google Shape;238;p27"/>
          <p:cNvSpPr txBox="1">
            <a:spLocks noGrp="1"/>
          </p:cNvSpPr>
          <p:nvPr>
            <p:ph idx="1"/>
          </p:nvPr>
        </p:nvSpPr>
        <p:spPr>
          <a:xfrm>
            <a:off x="628650" y="1414463"/>
            <a:ext cx="7886700" cy="4762500"/>
          </a:xfrm>
          <a:prstGeom prst="rect">
            <a:avLst/>
          </a:prstGeom>
          <a:noFill/>
          <a:ln>
            <a:noFill/>
          </a:ln>
        </p:spPr>
        <p:txBody>
          <a:bodyPr spcFirstLastPara="1" wrap="square" lIns="91425" tIns="45700" rIns="91425" bIns="45700" anchor="t" anchorCtr="0">
            <a:normAutofit fontScale="85000" lnSpcReduction="10000"/>
          </a:bodyPr>
          <a:lstStyle/>
          <a:p>
            <a:pPr marL="228600" lvl="0" indent="-228600" algn="l" rtl="0">
              <a:lnSpc>
                <a:spcPct val="150000"/>
              </a:lnSpc>
              <a:spcBef>
                <a:spcPts val="0"/>
              </a:spcBef>
              <a:spcAft>
                <a:spcPts val="0"/>
              </a:spcAft>
              <a:buClr>
                <a:schemeClr val="dk1"/>
              </a:buClr>
              <a:buSzPct val="100000"/>
              <a:buChar char="•"/>
            </a:pPr>
            <a:r>
              <a:rPr lang="en-US" sz="3100" dirty="0"/>
              <a:t>Visit the CDC Website: </a:t>
            </a:r>
            <a:r>
              <a:rPr lang="en-US" sz="3100" u="sng" dirty="0">
                <a:solidFill>
                  <a:schemeClr val="hlink"/>
                </a:solidFill>
                <a:hlinkClick r:id="rId3"/>
              </a:rPr>
              <a:t>11 Things to Know about Cerebral Palsy</a:t>
            </a:r>
            <a:endParaRPr sz="3100" dirty="0"/>
          </a:p>
          <a:p>
            <a:pPr marL="228600" lvl="0" indent="-228600" algn="l" rtl="0">
              <a:lnSpc>
                <a:spcPct val="150000"/>
              </a:lnSpc>
              <a:spcBef>
                <a:spcPts val="1000"/>
              </a:spcBef>
              <a:spcAft>
                <a:spcPts val="0"/>
              </a:spcAft>
              <a:buClr>
                <a:schemeClr val="dk1"/>
              </a:buClr>
              <a:buSzPct val="100000"/>
              <a:buChar char="•"/>
            </a:pPr>
            <a:r>
              <a:rPr lang="en-US" sz="3100" dirty="0"/>
              <a:t>Explore each tab and identify information you think will be helpful to know in your work with young children with CP. </a:t>
            </a:r>
            <a:endParaRPr dirty="0"/>
          </a:p>
          <a:p>
            <a:pPr marL="228600" lvl="0" indent="-228600" algn="l" rtl="0">
              <a:lnSpc>
                <a:spcPct val="150000"/>
              </a:lnSpc>
              <a:spcBef>
                <a:spcPts val="1000"/>
              </a:spcBef>
              <a:spcAft>
                <a:spcPts val="0"/>
              </a:spcAft>
              <a:buClr>
                <a:schemeClr val="dk1"/>
              </a:buClr>
              <a:buSzPct val="100000"/>
              <a:buChar char="•"/>
            </a:pPr>
            <a:r>
              <a:rPr lang="en-US" sz="3100" dirty="0"/>
              <a:t>What accommodations/adaptations might be needed to support full access to learning at home? At school?</a:t>
            </a:r>
            <a:endParaRPr dirty="0"/>
          </a:p>
          <a:p>
            <a:pPr marL="457200" lvl="1" indent="0" algn="l" rtl="0">
              <a:lnSpc>
                <a:spcPct val="150000"/>
              </a:lnSpc>
              <a:spcBef>
                <a:spcPts val="500"/>
              </a:spcBef>
              <a:spcAft>
                <a:spcPts val="0"/>
              </a:spcAft>
              <a:buClr>
                <a:schemeClr val="dk1"/>
              </a:buClr>
              <a:buSzPct val="100000"/>
              <a:buNone/>
            </a:pPr>
            <a:endParaRPr sz="3100" dirty="0"/>
          </a:p>
          <a:p>
            <a:pPr marL="685800" lvl="1" indent="-99059" algn="l" rtl="0">
              <a:lnSpc>
                <a:spcPct val="90000"/>
              </a:lnSpc>
              <a:spcBef>
                <a:spcPts val="500"/>
              </a:spcBef>
              <a:spcAft>
                <a:spcPts val="0"/>
              </a:spcAft>
              <a:buClr>
                <a:schemeClr val="dk1"/>
              </a:buClr>
              <a:buSzPct val="100000"/>
              <a:buNone/>
            </a:pPr>
            <a:endParaRP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42"/>
        <p:cNvGrpSpPr/>
        <p:nvPr/>
      </p:nvGrpSpPr>
      <p:grpSpPr>
        <a:xfrm>
          <a:off x="0" y="0"/>
          <a:ext cx="0" cy="0"/>
          <a:chOff x="0" y="0"/>
          <a:chExt cx="0" cy="0"/>
        </a:xfrm>
      </p:grpSpPr>
      <p:sp>
        <p:nvSpPr>
          <p:cNvPr id="243" name="Google Shape;243;p28"/>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a:t>Conditions Associated with Maternal Substance Use</a:t>
            </a:r>
            <a:endParaRPr/>
          </a:p>
        </p:txBody>
      </p:sp>
      <p:sp>
        <p:nvSpPr>
          <p:cNvPr id="244" name="Google Shape;244;p28"/>
          <p:cNvSpPr txBox="1">
            <a:spLocks noGrp="1"/>
          </p:cNvSpPr>
          <p:nvPr>
            <p:ph idx="1"/>
          </p:nvPr>
        </p:nvSpPr>
        <p:spPr>
          <a:prstGeom prst="rect">
            <a:avLst/>
          </a:prstGeom>
          <a:noFill/>
          <a:ln>
            <a:noFill/>
          </a:ln>
        </p:spPr>
        <p:txBody>
          <a:bodyPr spcFirstLastPara="1" wrap="square" lIns="91425" tIns="45700" rIns="91425" bIns="45700" anchor="t" anchorCtr="0">
            <a:normAutofit/>
          </a:bodyPr>
          <a:lstStyle/>
          <a:p>
            <a:pPr marL="228600" lvl="0" indent="-228600" algn="l" rtl="0">
              <a:lnSpc>
                <a:spcPct val="150000"/>
              </a:lnSpc>
              <a:spcBef>
                <a:spcPts val="0"/>
              </a:spcBef>
              <a:spcAft>
                <a:spcPts val="0"/>
              </a:spcAft>
              <a:buClr>
                <a:schemeClr val="dk1"/>
              </a:buClr>
              <a:buSzPts val="2800"/>
              <a:buChar char="•"/>
            </a:pPr>
            <a:r>
              <a:rPr lang="en-US" dirty="0"/>
              <a:t>Infants chronically exposed to opioids in utero are often born with </a:t>
            </a:r>
            <a:r>
              <a:rPr lang="en-US" u="sng" dirty="0">
                <a:solidFill>
                  <a:schemeClr val="hlink"/>
                </a:solidFill>
                <a:hlinkClick r:id="rId3"/>
              </a:rPr>
              <a:t>Neonatal Opioid Withdrawal Syndrome</a:t>
            </a:r>
            <a:r>
              <a:rPr lang="en-US" dirty="0"/>
              <a:t> (NOWS)</a:t>
            </a:r>
            <a:endParaRPr dirty="0"/>
          </a:p>
          <a:p>
            <a:pPr marL="228600" lvl="0" indent="-228600" algn="l" rtl="0">
              <a:lnSpc>
                <a:spcPct val="150000"/>
              </a:lnSpc>
              <a:spcBef>
                <a:spcPts val="1000"/>
              </a:spcBef>
              <a:spcAft>
                <a:spcPts val="0"/>
              </a:spcAft>
              <a:buClr>
                <a:schemeClr val="dk1"/>
              </a:buClr>
              <a:buSzPts val="2800"/>
              <a:buChar char="•"/>
            </a:pPr>
            <a:r>
              <a:rPr lang="en-US" dirty="0"/>
              <a:t>Long-term opioid use has also been linked to preterm birth,  stillbirth, and specific birth defects</a:t>
            </a:r>
            <a:endParaRPr dirty="0"/>
          </a:p>
          <a:p>
            <a:pPr marL="0" lvl="0" indent="0" algn="l" rtl="0">
              <a:lnSpc>
                <a:spcPct val="90000"/>
              </a:lnSpc>
              <a:spcBef>
                <a:spcPts val="1000"/>
              </a:spcBef>
              <a:spcAft>
                <a:spcPts val="0"/>
              </a:spcAft>
              <a:buClr>
                <a:schemeClr val="dk1"/>
              </a:buClr>
              <a:buSzPts val="2800"/>
              <a:buNone/>
            </a:pPr>
            <a:endParaRP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49"/>
        <p:cNvGrpSpPr/>
        <p:nvPr/>
      </p:nvGrpSpPr>
      <p:grpSpPr>
        <a:xfrm>
          <a:off x="0" y="0"/>
          <a:ext cx="0" cy="0"/>
          <a:chOff x="0" y="0"/>
          <a:chExt cx="0" cy="0"/>
        </a:xfrm>
      </p:grpSpPr>
      <p:sp>
        <p:nvSpPr>
          <p:cNvPr id="250" name="Google Shape;250;p29"/>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a:t>Neonatal Opioid Withdrawal Syndrome</a:t>
            </a:r>
            <a:endParaRPr/>
          </a:p>
        </p:txBody>
      </p:sp>
      <p:sp>
        <p:nvSpPr>
          <p:cNvPr id="251" name="Google Shape;251;p29"/>
          <p:cNvSpPr txBox="1">
            <a:spLocks noGrp="1"/>
          </p:cNvSpPr>
          <p:nvPr>
            <p:ph idx="1"/>
          </p:nvPr>
        </p:nvSpPr>
        <p:spPr>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2800"/>
              <a:buChar char="•"/>
            </a:pPr>
            <a:r>
              <a:rPr lang="en-US" dirty="0"/>
              <a:t>Central nervous system irritability</a:t>
            </a:r>
            <a:endParaRPr dirty="0"/>
          </a:p>
          <a:p>
            <a:pPr marL="228600" lvl="0" indent="-228600" algn="l" rtl="0">
              <a:lnSpc>
                <a:spcPct val="90000"/>
              </a:lnSpc>
              <a:spcBef>
                <a:spcPts val="1000"/>
              </a:spcBef>
              <a:spcAft>
                <a:spcPts val="0"/>
              </a:spcAft>
              <a:buClr>
                <a:schemeClr val="dk1"/>
              </a:buClr>
              <a:buSzPts val="2800"/>
              <a:buChar char="•"/>
            </a:pPr>
            <a:r>
              <a:rPr lang="en-US" dirty="0"/>
              <a:t>High pitched continuous crying </a:t>
            </a:r>
            <a:endParaRPr dirty="0"/>
          </a:p>
          <a:p>
            <a:pPr marL="228600" lvl="0" indent="-228600" algn="l" rtl="0">
              <a:lnSpc>
                <a:spcPct val="90000"/>
              </a:lnSpc>
              <a:spcBef>
                <a:spcPts val="1000"/>
              </a:spcBef>
              <a:spcAft>
                <a:spcPts val="0"/>
              </a:spcAft>
              <a:buClr>
                <a:schemeClr val="dk1"/>
              </a:buClr>
              <a:buSzPts val="2800"/>
              <a:buChar char="•"/>
            </a:pPr>
            <a:r>
              <a:rPr lang="en-US" dirty="0"/>
              <a:t>Decreased sleep</a:t>
            </a:r>
            <a:endParaRPr dirty="0"/>
          </a:p>
          <a:p>
            <a:pPr marL="228600" lvl="0" indent="-228600" algn="l" rtl="0">
              <a:lnSpc>
                <a:spcPct val="90000"/>
              </a:lnSpc>
              <a:spcBef>
                <a:spcPts val="1000"/>
              </a:spcBef>
              <a:spcAft>
                <a:spcPts val="0"/>
              </a:spcAft>
              <a:buClr>
                <a:schemeClr val="dk1"/>
              </a:buClr>
              <a:buSzPts val="2800"/>
              <a:buChar char="•"/>
            </a:pPr>
            <a:r>
              <a:rPr lang="en-US" dirty="0"/>
              <a:t>Tremors, sneezing, sweating</a:t>
            </a:r>
            <a:endParaRPr dirty="0"/>
          </a:p>
          <a:p>
            <a:pPr marL="228600" lvl="0" indent="-228600" algn="l" rtl="0">
              <a:lnSpc>
                <a:spcPct val="90000"/>
              </a:lnSpc>
              <a:spcBef>
                <a:spcPts val="1000"/>
              </a:spcBef>
              <a:spcAft>
                <a:spcPts val="0"/>
              </a:spcAft>
              <a:buClr>
                <a:schemeClr val="dk1"/>
              </a:buClr>
              <a:buSzPts val="2800"/>
              <a:buChar char="•"/>
            </a:pPr>
            <a:r>
              <a:rPr lang="en-US" dirty="0"/>
              <a:t>Increased muscle tone</a:t>
            </a:r>
            <a:endParaRPr dirty="0"/>
          </a:p>
          <a:p>
            <a:pPr marL="228600" lvl="0" indent="-228600" algn="l" rtl="0">
              <a:lnSpc>
                <a:spcPct val="90000"/>
              </a:lnSpc>
              <a:spcBef>
                <a:spcPts val="1000"/>
              </a:spcBef>
              <a:spcAft>
                <a:spcPts val="0"/>
              </a:spcAft>
              <a:buClr>
                <a:schemeClr val="dk1"/>
              </a:buClr>
              <a:buSzPts val="2800"/>
              <a:buChar char="•"/>
            </a:pPr>
            <a:r>
              <a:rPr lang="en-US" dirty="0"/>
              <a:t>Seizures</a:t>
            </a:r>
            <a:endParaRPr dirty="0"/>
          </a:p>
          <a:p>
            <a:pPr marL="228600" lvl="0" indent="-228600" algn="l" rtl="0">
              <a:lnSpc>
                <a:spcPct val="90000"/>
              </a:lnSpc>
              <a:spcBef>
                <a:spcPts val="1000"/>
              </a:spcBef>
              <a:spcAft>
                <a:spcPts val="0"/>
              </a:spcAft>
              <a:buClr>
                <a:schemeClr val="dk1"/>
              </a:buClr>
              <a:buSzPts val="2800"/>
              <a:buChar char="•"/>
            </a:pPr>
            <a:r>
              <a:rPr lang="en-US" dirty="0"/>
              <a:t>Feeding difficulties </a:t>
            </a:r>
            <a:endParaRPr dirty="0"/>
          </a:p>
          <a:p>
            <a:pPr marL="228600" lvl="0" indent="-228600" algn="l" rtl="0">
              <a:lnSpc>
                <a:spcPct val="90000"/>
              </a:lnSpc>
              <a:spcBef>
                <a:spcPts val="1000"/>
              </a:spcBef>
              <a:spcAft>
                <a:spcPts val="0"/>
              </a:spcAft>
              <a:buClr>
                <a:schemeClr val="dk1"/>
              </a:buClr>
              <a:buSzPts val="2800"/>
              <a:buChar char="•"/>
            </a:pPr>
            <a:r>
              <a:rPr lang="en-US" dirty="0"/>
              <a:t>Increased respiratory rate</a:t>
            </a:r>
            <a:endParaRP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4"/>
        <p:cNvGrpSpPr/>
        <p:nvPr/>
      </p:nvGrpSpPr>
      <p:grpSpPr>
        <a:xfrm>
          <a:off x="0" y="0"/>
          <a:ext cx="0" cy="0"/>
          <a:chOff x="0" y="0"/>
          <a:chExt cx="0" cy="0"/>
        </a:xfrm>
      </p:grpSpPr>
      <p:sp>
        <p:nvSpPr>
          <p:cNvPr id="75" name="Google Shape;75;p3"/>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dirty="0"/>
              <a:t>Component: 1.4</a:t>
            </a:r>
            <a:endParaRPr dirty="0"/>
          </a:p>
        </p:txBody>
      </p:sp>
      <p:sp>
        <p:nvSpPr>
          <p:cNvPr id="76" name="Google Shape;76;p3"/>
          <p:cNvSpPr txBox="1">
            <a:spLocks noGrp="1"/>
          </p:cNvSpPr>
          <p:nvPr>
            <p:ph idx="1"/>
          </p:nvPr>
        </p:nvSpPr>
        <p:spPr>
          <a:xfrm>
            <a:off x="628650" y="1548186"/>
            <a:ext cx="7886700" cy="4351338"/>
          </a:xfrm>
          <a:prstGeom prst="rect">
            <a:avLst/>
          </a:prstGeom>
          <a:noFill/>
          <a:ln>
            <a:noFill/>
          </a:ln>
        </p:spPr>
        <p:txBody>
          <a:bodyPr spcFirstLastPara="1" wrap="square" lIns="91425" tIns="45700" rIns="91425" bIns="45700" anchor="t" anchorCtr="0">
            <a:normAutofit fontScale="92500"/>
          </a:bodyPr>
          <a:lstStyle/>
          <a:p>
            <a:pPr marL="228600" lvl="0" indent="-228600" algn="l" rtl="0">
              <a:lnSpc>
                <a:spcPct val="150000"/>
              </a:lnSpc>
              <a:spcBef>
                <a:spcPts val="0"/>
              </a:spcBef>
              <a:spcAft>
                <a:spcPts val="0"/>
              </a:spcAft>
              <a:buClr>
                <a:schemeClr val="dk1"/>
              </a:buClr>
              <a:buSzPct val="100000"/>
              <a:buChar char="•"/>
            </a:pPr>
            <a:r>
              <a:rPr lang="en-US" dirty="0"/>
              <a:t>Candidates demonstrate an understanding of characteristics, etiologies, and individual differences within and across the range of abilities, including developmental delays and disabilities, their potential impact on children’s early development and learning, and implications for assessment, curriculum, instruction, and intervention.</a:t>
            </a:r>
            <a:endParaRPr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256"/>
        <p:cNvGrpSpPr/>
        <p:nvPr/>
      </p:nvGrpSpPr>
      <p:grpSpPr>
        <a:xfrm>
          <a:off x="0" y="0"/>
          <a:ext cx="0" cy="0"/>
          <a:chOff x="0" y="0"/>
          <a:chExt cx="0" cy="0"/>
        </a:xfrm>
      </p:grpSpPr>
      <p:sp>
        <p:nvSpPr>
          <p:cNvPr id="257" name="Google Shape;257;p30"/>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dirty="0"/>
              <a:t>Neonatal Opioid Withdrawal Syndrome</a:t>
            </a:r>
            <a:endParaRPr dirty="0"/>
          </a:p>
        </p:txBody>
      </p:sp>
      <p:sp>
        <p:nvSpPr>
          <p:cNvPr id="258" name="Google Shape;258;p30"/>
          <p:cNvSpPr txBox="1">
            <a:spLocks noGrp="1"/>
          </p:cNvSpPr>
          <p:nvPr>
            <p:ph idx="1"/>
          </p:nvPr>
        </p:nvSpPr>
        <p:spPr>
          <a:xfrm>
            <a:off x="628650" y="1548882"/>
            <a:ext cx="7886700" cy="4628081"/>
          </a:xfrm>
          <a:prstGeom prst="rect">
            <a:avLst/>
          </a:prstGeom>
          <a:noFill/>
          <a:ln>
            <a:noFill/>
          </a:ln>
        </p:spPr>
        <p:txBody>
          <a:bodyPr spcFirstLastPara="1" wrap="square" lIns="91425" tIns="45700" rIns="91425" bIns="45700" anchor="t" anchorCtr="0">
            <a:normAutofit/>
          </a:bodyPr>
          <a:lstStyle/>
          <a:p>
            <a:pPr marL="228600" lvl="0" indent="-228600" algn="l" rtl="0">
              <a:lnSpc>
                <a:spcPct val="150000"/>
              </a:lnSpc>
              <a:spcBef>
                <a:spcPts val="0"/>
              </a:spcBef>
              <a:spcAft>
                <a:spcPts val="0"/>
              </a:spcAft>
              <a:buClr>
                <a:schemeClr val="dk1"/>
              </a:buClr>
              <a:buSzPts val="2800"/>
              <a:buChar char="•"/>
            </a:pPr>
            <a:r>
              <a:rPr lang="en-US" dirty="0"/>
              <a:t>Mom is medicine: </a:t>
            </a:r>
            <a:r>
              <a:rPr lang="en-US" u="sng" dirty="0">
                <a:solidFill>
                  <a:schemeClr val="hlink"/>
                </a:solidFill>
                <a:hlinkClick r:id="rId3"/>
              </a:rPr>
              <a:t>Eat, Sleep Console</a:t>
            </a:r>
            <a:endParaRPr dirty="0"/>
          </a:p>
          <a:p>
            <a:pPr marL="685800" lvl="1" indent="-228600" algn="l" rtl="0">
              <a:lnSpc>
                <a:spcPct val="150000"/>
              </a:lnSpc>
              <a:spcBef>
                <a:spcPts val="500"/>
              </a:spcBef>
              <a:spcAft>
                <a:spcPts val="0"/>
              </a:spcAft>
              <a:buClr>
                <a:schemeClr val="dk1"/>
              </a:buClr>
              <a:buSzPts val="2400"/>
              <a:buChar char="•"/>
            </a:pPr>
            <a:r>
              <a:rPr lang="en-US" dirty="0"/>
              <a:t>Breastfeeding encouraged when mothers are stable for &gt; 90 days</a:t>
            </a:r>
            <a:endParaRPr dirty="0"/>
          </a:p>
          <a:p>
            <a:pPr marL="685800" lvl="1" indent="-228600" algn="l" rtl="0">
              <a:lnSpc>
                <a:spcPct val="150000"/>
              </a:lnSpc>
              <a:spcBef>
                <a:spcPts val="500"/>
              </a:spcBef>
              <a:spcAft>
                <a:spcPts val="0"/>
              </a:spcAft>
              <a:buClr>
                <a:schemeClr val="dk1"/>
              </a:buClr>
              <a:buSzPts val="2400"/>
              <a:buChar char="•"/>
            </a:pPr>
            <a:r>
              <a:rPr lang="en-US" dirty="0"/>
              <a:t>Early bonding improves outcomes for both</a:t>
            </a:r>
            <a:endParaRPr dirty="0"/>
          </a:p>
          <a:p>
            <a:pPr marL="685800" lvl="1" indent="-228600" algn="l" rtl="0">
              <a:lnSpc>
                <a:spcPct val="150000"/>
              </a:lnSpc>
              <a:spcBef>
                <a:spcPts val="500"/>
              </a:spcBef>
              <a:spcAft>
                <a:spcPts val="0"/>
              </a:spcAft>
              <a:buClr>
                <a:schemeClr val="dk1"/>
              </a:buClr>
              <a:buSzPts val="2400"/>
              <a:buChar char="•"/>
            </a:pPr>
            <a:r>
              <a:rPr lang="en-US" dirty="0"/>
              <a:t>Mothers do better when stigma is removed</a:t>
            </a:r>
            <a:endParaRPr dirty="0"/>
          </a:p>
          <a:p>
            <a:pPr marL="228600" lvl="0" indent="-228600" algn="l" rtl="0">
              <a:lnSpc>
                <a:spcPct val="150000"/>
              </a:lnSpc>
              <a:spcBef>
                <a:spcPts val="1000"/>
              </a:spcBef>
              <a:spcAft>
                <a:spcPts val="0"/>
              </a:spcAft>
              <a:buClr>
                <a:schemeClr val="dk1"/>
              </a:buClr>
              <a:buSzPts val="2800"/>
              <a:buChar char="•"/>
            </a:pPr>
            <a:r>
              <a:rPr lang="en-US" dirty="0"/>
              <a:t>Early intervention mitigates risk for developmental delays and disability</a:t>
            </a:r>
            <a:endParaRPr dirty="0"/>
          </a:p>
          <a:p>
            <a:pPr marL="0" lvl="0" indent="0" algn="l" rtl="0">
              <a:lnSpc>
                <a:spcPct val="90000"/>
              </a:lnSpc>
              <a:spcBef>
                <a:spcPts val="1000"/>
              </a:spcBef>
              <a:spcAft>
                <a:spcPts val="0"/>
              </a:spcAft>
              <a:buClr>
                <a:schemeClr val="dk1"/>
              </a:buClr>
              <a:buSzPts val="2800"/>
              <a:buNone/>
            </a:pPr>
            <a:endParaRP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262"/>
        <p:cNvGrpSpPr/>
        <p:nvPr/>
      </p:nvGrpSpPr>
      <p:grpSpPr>
        <a:xfrm>
          <a:off x="0" y="0"/>
          <a:ext cx="0" cy="0"/>
          <a:chOff x="0" y="0"/>
          <a:chExt cx="0" cy="0"/>
        </a:xfrm>
      </p:grpSpPr>
      <p:sp>
        <p:nvSpPr>
          <p:cNvPr id="263" name="Google Shape;263;p31"/>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dirty="0"/>
              <a:t>Fetal Alcohol Syndrome Disorders</a:t>
            </a:r>
            <a:endParaRPr dirty="0"/>
          </a:p>
        </p:txBody>
      </p:sp>
      <p:sp>
        <p:nvSpPr>
          <p:cNvPr id="264" name="Google Shape;264;p31"/>
          <p:cNvSpPr txBox="1">
            <a:spLocks noGrp="1"/>
          </p:cNvSpPr>
          <p:nvPr>
            <p:ph idx="1"/>
          </p:nvPr>
        </p:nvSpPr>
        <p:spPr>
          <a:prstGeom prst="rect">
            <a:avLst/>
          </a:prstGeom>
          <a:noFill/>
          <a:ln>
            <a:noFill/>
          </a:ln>
        </p:spPr>
        <p:txBody>
          <a:bodyPr spcFirstLastPara="1" wrap="square" lIns="91425" tIns="45700" rIns="91425" bIns="45700" anchor="t" anchorCtr="0">
            <a:normAutofit/>
          </a:bodyPr>
          <a:lstStyle/>
          <a:p>
            <a:pPr marL="228600" lvl="0" indent="-228600" algn="l" rtl="0">
              <a:lnSpc>
                <a:spcPct val="150000"/>
              </a:lnSpc>
              <a:spcBef>
                <a:spcPts val="0"/>
              </a:spcBef>
              <a:spcAft>
                <a:spcPts val="0"/>
              </a:spcAft>
              <a:buClr>
                <a:schemeClr val="dk1"/>
              </a:buClr>
              <a:buSzPts val="2800"/>
              <a:buChar char="•"/>
            </a:pPr>
            <a:r>
              <a:rPr lang="en-US" u="sng" dirty="0">
                <a:solidFill>
                  <a:schemeClr val="hlink"/>
                </a:solidFill>
                <a:hlinkClick r:id="rId3"/>
              </a:rPr>
              <a:t>Fetal Alcohol Spectrum Disorders</a:t>
            </a:r>
            <a:r>
              <a:rPr lang="en-US" dirty="0"/>
              <a:t> (FASD): variety of disorders that can occur when a pregnant woman drinks alcohol </a:t>
            </a:r>
            <a:endParaRPr dirty="0"/>
          </a:p>
          <a:p>
            <a:pPr marL="228600" lvl="0" indent="-50800" algn="l" rtl="0">
              <a:lnSpc>
                <a:spcPct val="150000"/>
              </a:lnSpc>
              <a:spcBef>
                <a:spcPts val="1000"/>
              </a:spcBef>
              <a:spcAft>
                <a:spcPts val="0"/>
              </a:spcAft>
              <a:buClr>
                <a:schemeClr val="dk1"/>
              </a:buClr>
              <a:buSzPts val="2800"/>
              <a:buNone/>
            </a:pPr>
            <a:endParaRPr dirty="0"/>
          </a:p>
          <a:p>
            <a:pPr marL="228600" lvl="0" indent="-50800" algn="l" rtl="0">
              <a:lnSpc>
                <a:spcPct val="90000"/>
              </a:lnSpc>
              <a:spcBef>
                <a:spcPts val="1000"/>
              </a:spcBef>
              <a:spcAft>
                <a:spcPts val="0"/>
              </a:spcAft>
              <a:buClr>
                <a:schemeClr val="dk1"/>
              </a:buClr>
              <a:buSzPts val="2800"/>
              <a:buNone/>
            </a:pPr>
            <a:endParaRPr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268"/>
        <p:cNvGrpSpPr/>
        <p:nvPr/>
      </p:nvGrpSpPr>
      <p:grpSpPr>
        <a:xfrm>
          <a:off x="0" y="0"/>
          <a:ext cx="0" cy="0"/>
          <a:chOff x="0" y="0"/>
          <a:chExt cx="0" cy="0"/>
        </a:xfrm>
      </p:grpSpPr>
      <p:sp>
        <p:nvSpPr>
          <p:cNvPr id="269" name="Google Shape;269;p32"/>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dirty="0"/>
              <a:t>Signs/Symptoms of FASD</a:t>
            </a:r>
            <a:endParaRPr dirty="0"/>
          </a:p>
        </p:txBody>
      </p:sp>
      <p:sp>
        <p:nvSpPr>
          <p:cNvPr id="270" name="Google Shape;270;p32"/>
          <p:cNvSpPr txBox="1">
            <a:spLocks noGrp="1"/>
          </p:cNvSpPr>
          <p:nvPr>
            <p:ph idx="1"/>
          </p:nvPr>
        </p:nvSpPr>
        <p:spPr>
          <a:xfrm>
            <a:off x="850604" y="1825625"/>
            <a:ext cx="7664745" cy="4351338"/>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2800"/>
              <a:buNone/>
            </a:pPr>
            <a:r>
              <a:rPr lang="en-US" dirty="0"/>
              <a:t>May demonstrate:</a:t>
            </a:r>
            <a:endParaRPr dirty="0"/>
          </a:p>
          <a:p>
            <a:pPr marL="228600" lvl="0" indent="-228600" algn="l" rtl="0">
              <a:lnSpc>
                <a:spcPct val="90000"/>
              </a:lnSpc>
              <a:spcBef>
                <a:spcPts val="1000"/>
              </a:spcBef>
              <a:spcAft>
                <a:spcPts val="0"/>
              </a:spcAft>
              <a:buClr>
                <a:schemeClr val="dk1"/>
              </a:buClr>
              <a:buSzPts val="2800"/>
              <a:buChar char="•"/>
            </a:pPr>
            <a:r>
              <a:rPr lang="en-US" dirty="0"/>
              <a:t>Abnormal facial features</a:t>
            </a:r>
            <a:endParaRPr dirty="0"/>
          </a:p>
          <a:p>
            <a:pPr marL="228600" lvl="0" indent="-228600" algn="l" rtl="0">
              <a:lnSpc>
                <a:spcPct val="90000"/>
              </a:lnSpc>
              <a:spcBef>
                <a:spcPts val="1000"/>
              </a:spcBef>
              <a:spcAft>
                <a:spcPts val="0"/>
              </a:spcAft>
              <a:buClr>
                <a:schemeClr val="dk1"/>
              </a:buClr>
              <a:buSzPts val="2800"/>
              <a:buChar char="•"/>
            </a:pPr>
            <a:r>
              <a:rPr lang="en-US" dirty="0"/>
              <a:t>Vision or hearing problems</a:t>
            </a:r>
            <a:endParaRPr dirty="0"/>
          </a:p>
          <a:p>
            <a:pPr marL="228600" lvl="0" indent="-228600" algn="l" rtl="0">
              <a:lnSpc>
                <a:spcPct val="90000"/>
              </a:lnSpc>
              <a:spcBef>
                <a:spcPts val="1000"/>
              </a:spcBef>
              <a:spcAft>
                <a:spcPts val="0"/>
              </a:spcAft>
              <a:buClr>
                <a:schemeClr val="dk1"/>
              </a:buClr>
              <a:buSzPts val="2800"/>
              <a:buChar char="•"/>
            </a:pPr>
            <a:r>
              <a:rPr lang="en-US" dirty="0"/>
              <a:t>Hyperactive behavior</a:t>
            </a:r>
            <a:endParaRPr dirty="0"/>
          </a:p>
          <a:p>
            <a:pPr marL="228600" lvl="0" indent="-228600" algn="l" rtl="0">
              <a:lnSpc>
                <a:spcPct val="90000"/>
              </a:lnSpc>
              <a:spcBef>
                <a:spcPts val="1000"/>
              </a:spcBef>
              <a:spcAft>
                <a:spcPts val="0"/>
              </a:spcAft>
              <a:buClr>
                <a:schemeClr val="dk1"/>
              </a:buClr>
              <a:buSzPts val="2800"/>
              <a:buChar char="•"/>
            </a:pPr>
            <a:r>
              <a:rPr lang="en-US" dirty="0"/>
              <a:t>Difficulty with attention</a:t>
            </a:r>
            <a:endParaRPr dirty="0"/>
          </a:p>
          <a:p>
            <a:pPr marL="228600" lvl="0" indent="-228600" algn="l" rtl="0">
              <a:lnSpc>
                <a:spcPct val="90000"/>
              </a:lnSpc>
              <a:spcBef>
                <a:spcPts val="1000"/>
              </a:spcBef>
              <a:spcAft>
                <a:spcPts val="0"/>
              </a:spcAft>
              <a:buClr>
                <a:schemeClr val="dk1"/>
              </a:buClr>
              <a:buSzPts val="2800"/>
              <a:buChar char="•"/>
            </a:pPr>
            <a:r>
              <a:rPr lang="en-US" dirty="0"/>
              <a:t>Learning disabilities</a:t>
            </a:r>
            <a:endParaRPr dirty="0"/>
          </a:p>
          <a:p>
            <a:pPr marL="228600" lvl="0" indent="-228600" algn="l" rtl="0">
              <a:lnSpc>
                <a:spcPct val="90000"/>
              </a:lnSpc>
              <a:spcBef>
                <a:spcPts val="1000"/>
              </a:spcBef>
              <a:spcAft>
                <a:spcPts val="0"/>
              </a:spcAft>
              <a:buClr>
                <a:schemeClr val="dk1"/>
              </a:buClr>
              <a:buSzPts val="2800"/>
              <a:buChar char="•"/>
            </a:pPr>
            <a:r>
              <a:rPr lang="en-US" dirty="0"/>
              <a:t>Speech and language delays</a:t>
            </a:r>
            <a:endParaRPr dirty="0"/>
          </a:p>
          <a:p>
            <a:pPr marL="228600" lvl="0" indent="-228600" algn="l" rtl="0">
              <a:lnSpc>
                <a:spcPct val="90000"/>
              </a:lnSpc>
              <a:spcBef>
                <a:spcPts val="1000"/>
              </a:spcBef>
              <a:spcAft>
                <a:spcPts val="0"/>
              </a:spcAft>
              <a:buClr>
                <a:schemeClr val="dk1"/>
              </a:buClr>
              <a:buSzPts val="2800"/>
              <a:buChar char="•"/>
            </a:pPr>
            <a:r>
              <a:rPr lang="en-US" dirty="0"/>
              <a:t>Poor coordination</a:t>
            </a:r>
            <a:endParaRPr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sp>
        <p:nvSpPr>
          <p:cNvPr id="275" name="Google Shape;275;p33"/>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dirty="0"/>
              <a:t>FASD: Intervention and Protective Factors</a:t>
            </a:r>
            <a:endParaRPr dirty="0"/>
          </a:p>
        </p:txBody>
      </p:sp>
      <p:sp>
        <p:nvSpPr>
          <p:cNvPr id="276" name="Google Shape;276;p33"/>
          <p:cNvSpPr txBox="1">
            <a:spLocks noGrp="1"/>
          </p:cNvSpPr>
          <p:nvPr>
            <p:ph idx="1"/>
          </p:nvPr>
        </p:nvSpPr>
        <p:spPr>
          <a:xfrm>
            <a:off x="628650" y="1530220"/>
            <a:ext cx="7886700" cy="4721388"/>
          </a:xfrm>
          <a:prstGeom prst="rect">
            <a:avLst/>
          </a:prstGeom>
          <a:noFill/>
          <a:ln>
            <a:noFill/>
          </a:ln>
        </p:spPr>
        <p:txBody>
          <a:bodyPr spcFirstLastPara="1" wrap="square" lIns="91425" tIns="45700" rIns="91425" bIns="45700" anchor="t" anchorCtr="0">
            <a:normAutofit lnSpcReduction="10000"/>
          </a:bodyPr>
          <a:lstStyle/>
          <a:p>
            <a:pPr marL="228600" lvl="0" indent="-228600" algn="l" rtl="0">
              <a:lnSpc>
                <a:spcPct val="150000"/>
              </a:lnSpc>
              <a:spcBef>
                <a:spcPts val="0"/>
              </a:spcBef>
              <a:spcAft>
                <a:spcPts val="0"/>
              </a:spcAft>
              <a:buClr>
                <a:schemeClr val="dk1"/>
              </a:buClr>
              <a:buSzPts val="2800"/>
              <a:buChar char="•"/>
            </a:pPr>
            <a:r>
              <a:rPr lang="en-US" dirty="0"/>
              <a:t>Early diagnosis and intervention to support healthy self-regulation and attention skills, social-communication, and cognitive development</a:t>
            </a:r>
            <a:endParaRPr dirty="0"/>
          </a:p>
          <a:p>
            <a:pPr marL="228600" lvl="0" indent="-228600" algn="l" rtl="0">
              <a:lnSpc>
                <a:spcPct val="150000"/>
              </a:lnSpc>
              <a:spcBef>
                <a:spcPts val="1000"/>
              </a:spcBef>
              <a:spcAft>
                <a:spcPts val="0"/>
              </a:spcAft>
              <a:buClr>
                <a:schemeClr val="dk1"/>
              </a:buClr>
              <a:buSzPts val="2800"/>
              <a:buChar char="•"/>
            </a:pPr>
            <a:r>
              <a:rPr lang="en-US" dirty="0"/>
              <a:t>Individualized curriculum and instruction geared toward functional and inclusive outcomes</a:t>
            </a:r>
            <a:endParaRPr dirty="0"/>
          </a:p>
          <a:p>
            <a:pPr marL="228600" lvl="0" indent="-228600" algn="l" rtl="0">
              <a:lnSpc>
                <a:spcPct val="150000"/>
              </a:lnSpc>
              <a:spcBef>
                <a:spcPts val="1000"/>
              </a:spcBef>
              <a:spcAft>
                <a:spcPts val="0"/>
              </a:spcAft>
              <a:buClr>
                <a:schemeClr val="dk1"/>
              </a:buClr>
              <a:buSzPts val="2800"/>
              <a:buChar char="•"/>
            </a:pPr>
            <a:r>
              <a:rPr lang="en-US" dirty="0"/>
              <a:t>Stable home environments</a:t>
            </a:r>
            <a:endParaRPr dirty="0"/>
          </a:p>
          <a:p>
            <a:pPr marL="228600" lvl="0" indent="-228600" algn="l" rtl="0">
              <a:lnSpc>
                <a:spcPct val="150000"/>
              </a:lnSpc>
              <a:spcBef>
                <a:spcPts val="1000"/>
              </a:spcBef>
              <a:spcAft>
                <a:spcPts val="0"/>
              </a:spcAft>
              <a:buClr>
                <a:schemeClr val="dk1"/>
              </a:buClr>
              <a:buSzPts val="2800"/>
              <a:buChar char="•"/>
            </a:pPr>
            <a:r>
              <a:rPr lang="en-US" dirty="0"/>
              <a:t>Supportive communities</a:t>
            </a:r>
            <a:endParaRPr dirty="0"/>
          </a:p>
          <a:p>
            <a:pPr marL="228600" lvl="0" indent="-50800" algn="l" rtl="0">
              <a:lnSpc>
                <a:spcPct val="90000"/>
              </a:lnSpc>
              <a:spcBef>
                <a:spcPts val="1000"/>
              </a:spcBef>
              <a:spcAft>
                <a:spcPts val="0"/>
              </a:spcAft>
              <a:buClr>
                <a:schemeClr val="dk1"/>
              </a:buClr>
              <a:buSzPts val="2800"/>
              <a:buNone/>
            </a:pPr>
            <a:endParaRPr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289"/>
        <p:cNvGrpSpPr/>
        <p:nvPr/>
      </p:nvGrpSpPr>
      <p:grpSpPr>
        <a:xfrm>
          <a:off x="0" y="0"/>
          <a:ext cx="0" cy="0"/>
          <a:chOff x="0" y="0"/>
          <a:chExt cx="0" cy="0"/>
        </a:xfrm>
      </p:grpSpPr>
      <p:sp>
        <p:nvSpPr>
          <p:cNvPr id="290" name="Google Shape;290;p35"/>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dirty="0"/>
              <a:t>Activity</a:t>
            </a:r>
            <a:endParaRPr dirty="0"/>
          </a:p>
        </p:txBody>
      </p:sp>
      <p:sp>
        <p:nvSpPr>
          <p:cNvPr id="291" name="Google Shape;291;p35"/>
          <p:cNvSpPr txBox="1">
            <a:spLocks noGrp="1"/>
          </p:cNvSpPr>
          <p:nvPr>
            <p:ph idx="1"/>
          </p:nvPr>
        </p:nvSpPr>
        <p:spPr>
          <a:xfrm>
            <a:off x="628650" y="1380931"/>
            <a:ext cx="7886700" cy="4796032"/>
          </a:xfrm>
          <a:prstGeom prst="rect">
            <a:avLst/>
          </a:prstGeom>
          <a:noFill/>
          <a:ln>
            <a:noFill/>
          </a:ln>
        </p:spPr>
        <p:txBody>
          <a:bodyPr spcFirstLastPara="1" wrap="square" lIns="91425" tIns="45700" rIns="91425" bIns="45700" anchor="t" anchorCtr="0">
            <a:normAutofit fontScale="85000" lnSpcReduction="20000"/>
          </a:bodyPr>
          <a:lstStyle/>
          <a:p>
            <a:pPr marL="0" lvl="0" indent="0" algn="l" rtl="0">
              <a:lnSpc>
                <a:spcPct val="150000"/>
              </a:lnSpc>
              <a:spcBef>
                <a:spcPts val="0"/>
              </a:spcBef>
              <a:spcAft>
                <a:spcPts val="0"/>
              </a:spcAft>
              <a:buClr>
                <a:schemeClr val="dk1"/>
              </a:buClr>
              <a:buSzPts val="2800"/>
              <a:buNone/>
            </a:pPr>
            <a:r>
              <a:rPr lang="en-US" dirty="0"/>
              <a:t>Watch Alex’s Success Story on the next slide before discussing the following questions;</a:t>
            </a:r>
          </a:p>
          <a:p>
            <a:pPr marL="228600" lvl="0" indent="-228600" algn="l" rtl="0">
              <a:lnSpc>
                <a:spcPct val="150000"/>
              </a:lnSpc>
              <a:spcBef>
                <a:spcPts val="0"/>
              </a:spcBef>
              <a:spcAft>
                <a:spcPts val="0"/>
              </a:spcAft>
              <a:buClr>
                <a:schemeClr val="dk1"/>
              </a:buClr>
              <a:buSzPts val="2800"/>
              <a:buChar char="•"/>
            </a:pPr>
            <a:r>
              <a:rPr lang="en-US" dirty="0"/>
              <a:t>What adaptations and accommodations were developed by Alex’s team to optimize his participation and learning in school?</a:t>
            </a:r>
            <a:endParaRPr dirty="0"/>
          </a:p>
          <a:p>
            <a:pPr marL="228600" lvl="0" indent="-228600" algn="l" rtl="0">
              <a:lnSpc>
                <a:spcPct val="150000"/>
              </a:lnSpc>
              <a:spcBef>
                <a:spcPts val="1000"/>
              </a:spcBef>
              <a:spcAft>
                <a:spcPts val="0"/>
              </a:spcAft>
              <a:buClr>
                <a:schemeClr val="dk1"/>
              </a:buClr>
              <a:buSzPts val="2800"/>
              <a:buChar char="•"/>
            </a:pPr>
            <a:r>
              <a:rPr lang="en-US" dirty="0"/>
              <a:t>How did these support his ability to self-regulate and remain engaged in learning routines?</a:t>
            </a:r>
            <a:endParaRPr dirty="0"/>
          </a:p>
          <a:p>
            <a:pPr marL="228600" lvl="0" indent="-228600" algn="l" rtl="0">
              <a:lnSpc>
                <a:spcPct val="150000"/>
              </a:lnSpc>
              <a:spcBef>
                <a:spcPts val="1000"/>
              </a:spcBef>
              <a:spcAft>
                <a:spcPts val="0"/>
              </a:spcAft>
              <a:buClr>
                <a:schemeClr val="dk1"/>
              </a:buClr>
              <a:buSzPts val="2800"/>
              <a:buChar char="•"/>
            </a:pPr>
            <a:r>
              <a:rPr lang="en-US" dirty="0"/>
              <a:t>How did his teachers include Alex’s family in everyday educational planning?</a:t>
            </a:r>
            <a:endParaRPr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281"/>
        <p:cNvGrpSpPr/>
        <p:nvPr/>
      </p:nvGrpSpPr>
      <p:grpSpPr>
        <a:xfrm>
          <a:off x="0" y="0"/>
          <a:ext cx="0" cy="0"/>
          <a:chOff x="0" y="0"/>
          <a:chExt cx="0" cy="0"/>
        </a:xfrm>
      </p:grpSpPr>
      <p:sp>
        <p:nvSpPr>
          <p:cNvPr id="282" name="Google Shape;282;p34"/>
          <p:cNvSpPr txBox="1">
            <a:spLocks noGrp="1"/>
          </p:cNvSpPr>
          <p:nvPr>
            <p:ph type="title"/>
          </p:nvPr>
        </p:nvSpPr>
        <p:spPr>
          <a:xfrm>
            <a:off x="628650" y="33735"/>
            <a:ext cx="7886700" cy="994172"/>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dirty="0"/>
              <a:t>Activity</a:t>
            </a:r>
            <a:endParaRPr dirty="0"/>
          </a:p>
        </p:txBody>
      </p:sp>
      <p:sp>
        <p:nvSpPr>
          <p:cNvPr id="283" name="Google Shape;283;p34"/>
          <p:cNvSpPr txBox="1">
            <a:spLocks noGrp="1"/>
          </p:cNvSpPr>
          <p:nvPr>
            <p:ph idx="1"/>
          </p:nvPr>
        </p:nvSpPr>
        <p:spPr>
          <a:xfrm>
            <a:off x="628649" y="718457"/>
            <a:ext cx="8384721" cy="511253"/>
          </a:xfrm>
          <a:prstGeom prst="rect">
            <a:avLst/>
          </a:prstGeom>
          <a:noFill/>
          <a:ln>
            <a:noFill/>
          </a:ln>
        </p:spPr>
        <p:txBody>
          <a:bodyPr spcFirstLastPara="1" wrap="square" lIns="91425" tIns="45700" rIns="91425" bIns="45700" anchor="t" anchorCtr="0">
            <a:normAutofit fontScale="70000" lnSpcReduction="20000"/>
          </a:bodyPr>
          <a:lstStyle/>
          <a:p>
            <a:pPr marL="0" lvl="0" indent="0" algn="l" rtl="0">
              <a:lnSpc>
                <a:spcPct val="150000"/>
              </a:lnSpc>
              <a:spcBef>
                <a:spcPts val="0"/>
              </a:spcBef>
              <a:spcAft>
                <a:spcPts val="0"/>
              </a:spcAft>
              <a:buClr>
                <a:schemeClr val="dk1"/>
              </a:buClr>
              <a:buSzPts val="2800"/>
              <a:buNone/>
            </a:pPr>
            <a:r>
              <a:rPr lang="en-US" dirty="0"/>
              <a:t>Watch </a:t>
            </a:r>
            <a:r>
              <a:rPr lang="en-US" u="sng" dirty="0">
                <a:solidFill>
                  <a:schemeClr val="hlink"/>
                </a:solidFill>
                <a:hlinkClick r:id="rId3"/>
              </a:rPr>
              <a:t>Alex’s Success Story</a:t>
            </a:r>
            <a:endParaRPr lang="en-US" u="sng" dirty="0">
              <a:solidFill>
                <a:schemeClr val="hlink"/>
              </a:solidFill>
            </a:endParaRPr>
          </a:p>
          <a:p>
            <a:pPr marL="0" lvl="0" indent="0" algn="l" rtl="0">
              <a:lnSpc>
                <a:spcPct val="150000"/>
              </a:lnSpc>
              <a:spcBef>
                <a:spcPts val="0"/>
              </a:spcBef>
              <a:spcAft>
                <a:spcPts val="0"/>
              </a:spcAft>
              <a:buClr>
                <a:schemeClr val="dk1"/>
              </a:buClr>
              <a:buSzPts val="2800"/>
              <a:buNone/>
            </a:pPr>
            <a:endParaRPr lang="en-US" u="sng" dirty="0">
              <a:solidFill>
                <a:schemeClr val="hlink"/>
              </a:solidFill>
            </a:endParaRPr>
          </a:p>
          <a:p>
            <a:pPr marL="0" lvl="0" indent="0" algn="l" rtl="0">
              <a:lnSpc>
                <a:spcPct val="150000"/>
              </a:lnSpc>
              <a:spcBef>
                <a:spcPts val="0"/>
              </a:spcBef>
              <a:spcAft>
                <a:spcPts val="0"/>
              </a:spcAft>
              <a:buClr>
                <a:schemeClr val="dk1"/>
              </a:buClr>
              <a:buSzPts val="2800"/>
              <a:buNone/>
            </a:pPr>
            <a:endParaRPr dirty="0"/>
          </a:p>
        </p:txBody>
      </p:sp>
      <p:pic>
        <p:nvPicPr>
          <p:cNvPr id="4" name="Picture 3">
            <a:hlinkClick r:id="rId4"/>
          </p:cNvPr>
          <p:cNvPicPr>
            <a:picLocks noChangeAspect="1"/>
          </p:cNvPicPr>
          <p:nvPr/>
        </p:nvPicPr>
        <p:blipFill>
          <a:blip r:embed="rId5"/>
          <a:stretch>
            <a:fillRect/>
          </a:stretch>
        </p:blipFill>
        <p:spPr>
          <a:xfrm>
            <a:off x="1151760" y="1229710"/>
            <a:ext cx="6840480" cy="4114800"/>
          </a:xfrm>
          <a:prstGeom prst="rect">
            <a:avLst/>
          </a:prstGeom>
        </p:spPr>
      </p:pic>
      <p:sp>
        <p:nvSpPr>
          <p:cNvPr id="5" name="Rectangle 4"/>
          <p:cNvSpPr/>
          <p:nvPr/>
        </p:nvSpPr>
        <p:spPr>
          <a:xfrm>
            <a:off x="3453745" y="5546313"/>
            <a:ext cx="2236510" cy="276999"/>
          </a:xfrm>
          <a:prstGeom prst="rect">
            <a:avLst/>
          </a:prstGeom>
        </p:spPr>
        <p:txBody>
          <a:bodyPr wrap="none">
            <a:spAutoFit/>
          </a:bodyPr>
          <a:lstStyle/>
          <a:p>
            <a:r>
              <a:rPr lang="en-US" sz="1200" dirty="0">
                <a:latin typeface="+mn-lt"/>
                <a:hlinkClick r:id="rId4"/>
              </a:rPr>
              <a:t>https://youtu.be/fQdTMg_6VLU</a:t>
            </a:r>
            <a:r>
              <a:rPr lang="en-US" sz="1200" dirty="0">
                <a:latin typeface="+mn-lt"/>
              </a:rPr>
              <a:t> </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296"/>
        <p:cNvGrpSpPr/>
        <p:nvPr/>
      </p:nvGrpSpPr>
      <p:grpSpPr>
        <a:xfrm>
          <a:off x="0" y="0"/>
          <a:ext cx="0" cy="0"/>
          <a:chOff x="0" y="0"/>
          <a:chExt cx="0" cy="0"/>
        </a:xfrm>
      </p:grpSpPr>
      <p:sp>
        <p:nvSpPr>
          <p:cNvPr id="297" name="Google Shape;297;p36"/>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a:t>Intellectual Disability</a:t>
            </a:r>
            <a:endParaRPr/>
          </a:p>
        </p:txBody>
      </p:sp>
      <p:sp>
        <p:nvSpPr>
          <p:cNvPr id="298" name="Google Shape;298;p36"/>
          <p:cNvSpPr txBox="1">
            <a:spLocks noGrp="1"/>
          </p:cNvSpPr>
          <p:nvPr>
            <p:ph idx="1"/>
          </p:nvPr>
        </p:nvSpPr>
        <p:spPr>
          <a:prstGeom prst="rect">
            <a:avLst/>
          </a:prstGeom>
          <a:noFill/>
          <a:ln>
            <a:noFill/>
          </a:ln>
        </p:spPr>
        <p:txBody>
          <a:bodyPr spcFirstLastPara="1" wrap="square" lIns="91425" tIns="45700" rIns="91425" bIns="45700" anchor="t" anchorCtr="0">
            <a:normAutofit/>
          </a:bodyPr>
          <a:lstStyle/>
          <a:p>
            <a:pPr marL="228600" lvl="0" indent="-228600" algn="l" rtl="0">
              <a:lnSpc>
                <a:spcPct val="160000"/>
              </a:lnSpc>
              <a:spcBef>
                <a:spcPts val="0"/>
              </a:spcBef>
              <a:spcAft>
                <a:spcPts val="0"/>
              </a:spcAft>
              <a:buClr>
                <a:schemeClr val="dk1"/>
              </a:buClr>
              <a:buSzPts val="2800"/>
              <a:buChar char="•"/>
            </a:pPr>
            <a:r>
              <a:rPr lang="en-US"/>
              <a:t>Diagnosed through standardized tests &lt;70 IQ</a:t>
            </a:r>
            <a:endParaRPr/>
          </a:p>
          <a:p>
            <a:pPr marL="228600" lvl="0" indent="-228600" algn="l" rtl="0">
              <a:lnSpc>
                <a:spcPct val="160000"/>
              </a:lnSpc>
              <a:spcBef>
                <a:spcPts val="1000"/>
              </a:spcBef>
              <a:spcAft>
                <a:spcPts val="0"/>
              </a:spcAft>
              <a:buClr>
                <a:schemeClr val="dk1"/>
              </a:buClr>
              <a:buSzPts val="2800"/>
              <a:buChar char="•"/>
            </a:pPr>
            <a:r>
              <a:rPr lang="en-US"/>
              <a:t>Must show deficits in 2 or more specific areas of adaptive behavior</a:t>
            </a:r>
            <a:endParaRPr/>
          </a:p>
          <a:p>
            <a:pPr marL="228600" lvl="0" indent="-228600" algn="l" rtl="0">
              <a:lnSpc>
                <a:spcPct val="160000"/>
              </a:lnSpc>
              <a:spcBef>
                <a:spcPts val="1000"/>
              </a:spcBef>
              <a:spcAft>
                <a:spcPts val="0"/>
              </a:spcAft>
              <a:buClr>
                <a:schemeClr val="dk1"/>
              </a:buClr>
              <a:buSzPts val="2800"/>
              <a:buChar char="•"/>
            </a:pPr>
            <a:r>
              <a:rPr lang="en-US"/>
              <a:t>Present before birth unless the result of an injury</a:t>
            </a:r>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303"/>
        <p:cNvGrpSpPr/>
        <p:nvPr/>
      </p:nvGrpSpPr>
      <p:grpSpPr>
        <a:xfrm>
          <a:off x="0" y="0"/>
          <a:ext cx="0" cy="0"/>
          <a:chOff x="0" y="0"/>
          <a:chExt cx="0" cy="0"/>
        </a:xfrm>
      </p:grpSpPr>
      <p:sp>
        <p:nvSpPr>
          <p:cNvPr id="304" name="Google Shape;304;p37"/>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dirty="0"/>
              <a:t>Signs of ID in Young Children</a:t>
            </a:r>
            <a:endParaRPr dirty="0"/>
          </a:p>
        </p:txBody>
      </p:sp>
      <p:sp>
        <p:nvSpPr>
          <p:cNvPr id="305" name="Google Shape;305;p37"/>
          <p:cNvSpPr txBox="1">
            <a:spLocks noGrp="1"/>
          </p:cNvSpPr>
          <p:nvPr>
            <p:ph idx="1"/>
          </p:nvPr>
        </p:nvSpPr>
        <p:spPr>
          <a:xfrm>
            <a:off x="628650" y="1690689"/>
            <a:ext cx="7886700" cy="4486274"/>
          </a:xfrm>
          <a:prstGeom prst="rect">
            <a:avLst/>
          </a:prstGeom>
          <a:noFill/>
          <a:ln>
            <a:noFill/>
          </a:ln>
        </p:spPr>
        <p:txBody>
          <a:bodyPr spcFirstLastPara="1" wrap="square" lIns="91425" tIns="45700" rIns="91425" bIns="45700" anchor="t" anchorCtr="0">
            <a:normAutofit/>
          </a:bodyPr>
          <a:lstStyle/>
          <a:p>
            <a:pPr marL="228600" lvl="0" indent="-228600" algn="l" rtl="0">
              <a:lnSpc>
                <a:spcPct val="150000"/>
              </a:lnSpc>
              <a:spcBef>
                <a:spcPts val="0"/>
              </a:spcBef>
              <a:spcAft>
                <a:spcPts val="0"/>
              </a:spcAft>
              <a:buClr>
                <a:schemeClr val="dk1"/>
              </a:buClr>
              <a:buSzPts val="2800"/>
              <a:buChar char="•"/>
            </a:pPr>
            <a:r>
              <a:rPr lang="en-US" dirty="0"/>
              <a:t>Meet global milestones later than other children</a:t>
            </a:r>
            <a:endParaRPr dirty="0"/>
          </a:p>
          <a:p>
            <a:pPr marL="228600" lvl="0" indent="-228600" algn="l" rtl="0">
              <a:lnSpc>
                <a:spcPct val="150000"/>
              </a:lnSpc>
              <a:spcBef>
                <a:spcPts val="1000"/>
              </a:spcBef>
              <a:spcAft>
                <a:spcPts val="0"/>
              </a:spcAft>
              <a:buClr>
                <a:schemeClr val="dk1"/>
              </a:buClr>
              <a:buSzPts val="2800"/>
              <a:buChar char="•"/>
            </a:pPr>
            <a:r>
              <a:rPr lang="en-US" dirty="0"/>
              <a:t>Difficulty in acquiring communications skills</a:t>
            </a:r>
            <a:endParaRPr dirty="0"/>
          </a:p>
          <a:p>
            <a:pPr marL="228600" lvl="0" indent="-228600" algn="l" rtl="0">
              <a:lnSpc>
                <a:spcPct val="150000"/>
              </a:lnSpc>
              <a:spcBef>
                <a:spcPts val="1000"/>
              </a:spcBef>
              <a:spcAft>
                <a:spcPts val="0"/>
              </a:spcAft>
              <a:buClr>
                <a:schemeClr val="dk1"/>
              </a:buClr>
              <a:buSzPts val="2800"/>
              <a:buChar char="•"/>
            </a:pPr>
            <a:r>
              <a:rPr lang="en-US" dirty="0"/>
              <a:t>Difficulty interpreting and applying new information</a:t>
            </a:r>
            <a:endParaRPr dirty="0"/>
          </a:p>
          <a:p>
            <a:pPr marL="228600" lvl="0" indent="-228600" algn="l" rtl="0">
              <a:lnSpc>
                <a:spcPct val="150000"/>
              </a:lnSpc>
              <a:spcBef>
                <a:spcPts val="1000"/>
              </a:spcBef>
              <a:spcAft>
                <a:spcPts val="0"/>
              </a:spcAft>
              <a:buClr>
                <a:schemeClr val="dk1"/>
              </a:buClr>
              <a:buSzPts val="2800"/>
              <a:buChar char="•"/>
            </a:pPr>
            <a:r>
              <a:rPr lang="en-US" dirty="0"/>
              <a:t>Difficulty with adaptive skills/tasks of daily living </a:t>
            </a:r>
            <a:endParaRPr dirty="0"/>
          </a:p>
          <a:p>
            <a:pPr marL="228600" lvl="0" indent="-50800" algn="l" rtl="0">
              <a:lnSpc>
                <a:spcPct val="90000"/>
              </a:lnSpc>
              <a:spcBef>
                <a:spcPts val="1000"/>
              </a:spcBef>
              <a:spcAft>
                <a:spcPts val="0"/>
              </a:spcAft>
              <a:buClr>
                <a:schemeClr val="dk1"/>
              </a:buClr>
              <a:buSzPts val="2800"/>
              <a:buNone/>
            </a:pPr>
            <a:endParaRPr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310"/>
        <p:cNvGrpSpPr/>
        <p:nvPr/>
      </p:nvGrpSpPr>
      <p:grpSpPr>
        <a:xfrm>
          <a:off x="0" y="0"/>
          <a:ext cx="0" cy="0"/>
          <a:chOff x="0" y="0"/>
          <a:chExt cx="0" cy="0"/>
        </a:xfrm>
      </p:grpSpPr>
      <p:sp>
        <p:nvSpPr>
          <p:cNvPr id="311" name="Google Shape;311;p38"/>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a:t>ID: Risk Factors</a:t>
            </a:r>
            <a:endParaRPr/>
          </a:p>
        </p:txBody>
      </p:sp>
      <p:sp>
        <p:nvSpPr>
          <p:cNvPr id="312" name="Google Shape;312;p38"/>
          <p:cNvSpPr txBox="1">
            <a:spLocks noGrp="1"/>
          </p:cNvSpPr>
          <p:nvPr>
            <p:ph idx="1"/>
          </p:nvPr>
        </p:nvSpPr>
        <p:spPr>
          <a:xfrm>
            <a:off x="628650" y="1690689"/>
            <a:ext cx="7886700" cy="4486274"/>
          </a:xfrm>
          <a:prstGeom prst="rect">
            <a:avLst/>
          </a:prstGeom>
          <a:noFill/>
          <a:ln>
            <a:noFill/>
          </a:ln>
        </p:spPr>
        <p:txBody>
          <a:bodyPr spcFirstLastPara="1" wrap="square" lIns="91425" tIns="45700" rIns="91425" bIns="45700" anchor="t" anchorCtr="0">
            <a:normAutofit/>
          </a:bodyPr>
          <a:lstStyle/>
          <a:p>
            <a:pPr marL="228600" lvl="0" indent="-228600" algn="l" rtl="0">
              <a:lnSpc>
                <a:spcPct val="150000"/>
              </a:lnSpc>
              <a:spcBef>
                <a:spcPts val="0"/>
              </a:spcBef>
              <a:spcAft>
                <a:spcPts val="0"/>
              </a:spcAft>
              <a:buClr>
                <a:schemeClr val="dk1"/>
              </a:buClr>
              <a:buSzPts val="2800"/>
              <a:buChar char="•"/>
            </a:pPr>
            <a:r>
              <a:rPr lang="en-US" dirty="0"/>
              <a:t>Intellectual disabilities can have a variety of causes</a:t>
            </a:r>
            <a:endParaRPr dirty="0"/>
          </a:p>
          <a:p>
            <a:pPr marL="685800" lvl="1" indent="-228600" algn="l" rtl="0">
              <a:lnSpc>
                <a:spcPct val="150000"/>
              </a:lnSpc>
              <a:spcBef>
                <a:spcPts val="500"/>
              </a:spcBef>
              <a:spcAft>
                <a:spcPts val="0"/>
              </a:spcAft>
              <a:buClr>
                <a:schemeClr val="dk1"/>
              </a:buClr>
              <a:buSzPts val="2400"/>
              <a:buChar char="•"/>
            </a:pPr>
            <a:r>
              <a:rPr lang="en-US" dirty="0"/>
              <a:t>Hereditary disorders (phenylketonuria (PKU)</a:t>
            </a:r>
            <a:endParaRPr dirty="0"/>
          </a:p>
          <a:p>
            <a:pPr marL="685800" lvl="1" indent="-228600" algn="l" rtl="0">
              <a:lnSpc>
                <a:spcPct val="150000"/>
              </a:lnSpc>
              <a:spcBef>
                <a:spcPts val="500"/>
              </a:spcBef>
              <a:spcAft>
                <a:spcPts val="0"/>
              </a:spcAft>
              <a:buClr>
                <a:schemeClr val="dk1"/>
              </a:buClr>
              <a:buSzPts val="2400"/>
              <a:buChar char="•"/>
            </a:pPr>
            <a:r>
              <a:rPr lang="en-US" dirty="0"/>
              <a:t>Early alterations in the embryo's development </a:t>
            </a:r>
            <a:endParaRPr dirty="0"/>
          </a:p>
          <a:p>
            <a:pPr marL="685800" lvl="1" indent="-228600" algn="l" rtl="0">
              <a:lnSpc>
                <a:spcPct val="150000"/>
              </a:lnSpc>
              <a:spcBef>
                <a:spcPts val="500"/>
              </a:spcBef>
              <a:spcAft>
                <a:spcPts val="0"/>
              </a:spcAft>
              <a:buClr>
                <a:schemeClr val="dk1"/>
              </a:buClr>
              <a:buSzPts val="2400"/>
              <a:buChar char="•"/>
            </a:pPr>
            <a:r>
              <a:rPr lang="en-US" dirty="0"/>
              <a:t>Exposure to toxic substances or infections in utero</a:t>
            </a:r>
            <a:endParaRPr dirty="0"/>
          </a:p>
          <a:p>
            <a:pPr marL="685800" lvl="1" indent="-228600" algn="l" rtl="0">
              <a:lnSpc>
                <a:spcPct val="150000"/>
              </a:lnSpc>
              <a:spcBef>
                <a:spcPts val="500"/>
              </a:spcBef>
              <a:spcAft>
                <a:spcPts val="0"/>
              </a:spcAft>
              <a:buClr>
                <a:schemeClr val="dk1"/>
              </a:buClr>
              <a:buSzPts val="2400"/>
              <a:buChar char="•"/>
            </a:pPr>
            <a:r>
              <a:rPr lang="en-US" dirty="0"/>
              <a:t>Low oxygen at birth, traumatic brain injury</a:t>
            </a:r>
            <a:endParaRPr dirty="0"/>
          </a:p>
          <a:p>
            <a:pPr marL="685800" lvl="1" indent="-228600" algn="l" rtl="0">
              <a:lnSpc>
                <a:spcPct val="150000"/>
              </a:lnSpc>
              <a:spcBef>
                <a:spcPts val="500"/>
              </a:spcBef>
              <a:spcAft>
                <a:spcPts val="0"/>
              </a:spcAft>
              <a:buClr>
                <a:schemeClr val="dk1"/>
              </a:buClr>
              <a:buSzPts val="2400"/>
              <a:buChar char="•"/>
            </a:pPr>
            <a:r>
              <a:rPr lang="en-US" dirty="0"/>
              <a:t>Early social deprivation</a:t>
            </a:r>
            <a:endParaRPr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316"/>
        <p:cNvGrpSpPr/>
        <p:nvPr/>
      </p:nvGrpSpPr>
      <p:grpSpPr>
        <a:xfrm>
          <a:off x="0" y="0"/>
          <a:ext cx="0" cy="0"/>
          <a:chOff x="0" y="0"/>
          <a:chExt cx="0" cy="0"/>
        </a:xfrm>
      </p:grpSpPr>
      <p:sp>
        <p:nvSpPr>
          <p:cNvPr id="317" name="Google Shape;317;p39"/>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dirty="0"/>
              <a:t>Supporting Children with ID </a:t>
            </a:r>
            <a:endParaRPr dirty="0"/>
          </a:p>
        </p:txBody>
      </p:sp>
      <p:sp>
        <p:nvSpPr>
          <p:cNvPr id="318" name="Google Shape;318;p39"/>
          <p:cNvSpPr txBox="1">
            <a:spLocks noGrp="1"/>
          </p:cNvSpPr>
          <p:nvPr>
            <p:ph idx="1"/>
          </p:nvPr>
        </p:nvSpPr>
        <p:spPr>
          <a:xfrm>
            <a:off x="628650" y="1557338"/>
            <a:ext cx="7886700" cy="4619625"/>
          </a:xfrm>
          <a:prstGeom prst="rect">
            <a:avLst/>
          </a:prstGeom>
          <a:noFill/>
          <a:ln>
            <a:noFill/>
          </a:ln>
        </p:spPr>
        <p:txBody>
          <a:bodyPr spcFirstLastPara="1" wrap="square" lIns="91425" tIns="45700" rIns="91425" bIns="45700" anchor="t" anchorCtr="0">
            <a:normAutofit fontScale="92500"/>
          </a:bodyPr>
          <a:lstStyle/>
          <a:p>
            <a:pPr marL="228600" lvl="0" indent="-228600" algn="l" rtl="0">
              <a:lnSpc>
                <a:spcPct val="150000"/>
              </a:lnSpc>
              <a:spcBef>
                <a:spcPts val="0"/>
              </a:spcBef>
              <a:spcAft>
                <a:spcPts val="0"/>
              </a:spcAft>
              <a:buClr>
                <a:schemeClr val="dk1"/>
              </a:buClr>
              <a:buSzPct val="100000"/>
              <a:buChar char="•"/>
            </a:pPr>
            <a:r>
              <a:rPr lang="en-US" dirty="0"/>
              <a:t>Support family stability</a:t>
            </a:r>
            <a:endParaRPr dirty="0"/>
          </a:p>
          <a:p>
            <a:pPr marL="228600" lvl="0" indent="-228600" algn="l" rtl="0">
              <a:lnSpc>
                <a:spcPct val="150000"/>
              </a:lnSpc>
              <a:spcBef>
                <a:spcPts val="1000"/>
              </a:spcBef>
              <a:spcAft>
                <a:spcPts val="0"/>
              </a:spcAft>
              <a:buClr>
                <a:schemeClr val="dk1"/>
              </a:buClr>
              <a:buSzPct val="100000"/>
              <a:buChar char="•"/>
            </a:pPr>
            <a:r>
              <a:rPr lang="en-US" dirty="0"/>
              <a:t>Promote adult and peer responsiveness and warm nurturing relationships</a:t>
            </a:r>
            <a:endParaRPr dirty="0"/>
          </a:p>
          <a:p>
            <a:pPr marL="228600" lvl="0" indent="-228600" algn="l" rtl="0">
              <a:lnSpc>
                <a:spcPct val="150000"/>
              </a:lnSpc>
              <a:spcBef>
                <a:spcPts val="1000"/>
              </a:spcBef>
              <a:spcAft>
                <a:spcPts val="0"/>
              </a:spcAft>
              <a:buClr>
                <a:schemeClr val="dk1"/>
              </a:buClr>
              <a:buSzPct val="100000"/>
              <a:buChar char="•"/>
            </a:pPr>
            <a:r>
              <a:rPr lang="en-US" dirty="0"/>
              <a:t>Implement intentional sequencing of learning activities </a:t>
            </a:r>
            <a:endParaRPr dirty="0"/>
          </a:p>
          <a:p>
            <a:pPr marL="228600" lvl="0" indent="-228600" algn="l" rtl="0">
              <a:lnSpc>
                <a:spcPct val="150000"/>
              </a:lnSpc>
              <a:spcBef>
                <a:spcPts val="1000"/>
              </a:spcBef>
              <a:spcAft>
                <a:spcPts val="0"/>
              </a:spcAft>
              <a:buClr>
                <a:schemeClr val="dk1"/>
              </a:buClr>
              <a:buSzPct val="100000"/>
              <a:buChar char="•"/>
            </a:pPr>
            <a:r>
              <a:rPr lang="en-US" dirty="0"/>
              <a:t>Create an individualized and supportive environmental structure to ensure inclusion in everyday environments</a:t>
            </a:r>
            <a:endParaRP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Google Shape;82;p4"/>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dirty="0"/>
              <a:t>Objectives</a:t>
            </a:r>
            <a:endParaRPr dirty="0"/>
          </a:p>
        </p:txBody>
      </p:sp>
      <p:sp>
        <p:nvSpPr>
          <p:cNvPr id="83" name="Google Shape;83;p4"/>
          <p:cNvSpPr txBox="1">
            <a:spLocks noGrp="1"/>
          </p:cNvSpPr>
          <p:nvPr>
            <p:ph idx="1"/>
          </p:nvPr>
        </p:nvSpPr>
        <p:spPr>
          <a:xfrm>
            <a:off x="628650" y="1485383"/>
            <a:ext cx="7886700" cy="4351338"/>
          </a:xfrm>
          <a:prstGeom prst="rect">
            <a:avLst/>
          </a:prstGeom>
          <a:noFill/>
          <a:ln>
            <a:noFill/>
          </a:ln>
        </p:spPr>
        <p:txBody>
          <a:bodyPr spcFirstLastPara="1" wrap="square" lIns="91425" tIns="45700" rIns="91425" bIns="45700" anchor="t" anchorCtr="0">
            <a:normAutofit fontScale="77500" lnSpcReduction="20000"/>
          </a:bodyPr>
          <a:lstStyle/>
          <a:p>
            <a:pPr marL="228600" lvl="0" indent="-228600" algn="l" rtl="0">
              <a:lnSpc>
                <a:spcPct val="160000"/>
              </a:lnSpc>
              <a:spcBef>
                <a:spcPts val="0"/>
              </a:spcBef>
              <a:spcAft>
                <a:spcPts val="0"/>
              </a:spcAft>
              <a:buClr>
                <a:schemeClr val="dk1"/>
              </a:buClr>
              <a:buSzPct val="100000"/>
              <a:buChar char="•"/>
            </a:pPr>
            <a:r>
              <a:rPr lang="en-US" dirty="0"/>
              <a:t>Identify characteristics and etiologies of conditions that may cause developmental delays and/or disabilities</a:t>
            </a:r>
            <a:endParaRPr dirty="0"/>
          </a:p>
          <a:p>
            <a:pPr marL="228600" lvl="0" indent="-228600" algn="l" rtl="0">
              <a:lnSpc>
                <a:spcPct val="160000"/>
              </a:lnSpc>
              <a:spcBef>
                <a:spcPts val="1000"/>
              </a:spcBef>
              <a:spcAft>
                <a:spcPts val="0"/>
              </a:spcAft>
              <a:buClr>
                <a:schemeClr val="dk1"/>
              </a:buClr>
              <a:buSzPct val="100000"/>
              <a:buChar char="•"/>
            </a:pPr>
            <a:r>
              <a:rPr lang="en-US" dirty="0"/>
              <a:t>Describe individual differences within and across the range of conditions likely to cause developmental delays and/or disabilities</a:t>
            </a:r>
            <a:endParaRPr dirty="0"/>
          </a:p>
          <a:p>
            <a:pPr marL="228600" lvl="0" indent="-228600" algn="l" rtl="0">
              <a:lnSpc>
                <a:spcPct val="160000"/>
              </a:lnSpc>
              <a:spcBef>
                <a:spcPts val="1000"/>
              </a:spcBef>
              <a:spcAft>
                <a:spcPts val="0"/>
              </a:spcAft>
              <a:buClr>
                <a:schemeClr val="dk1"/>
              </a:buClr>
              <a:buSzPct val="100000"/>
              <a:buChar char="•"/>
            </a:pPr>
            <a:r>
              <a:rPr lang="en-US" dirty="0"/>
              <a:t>Describe the impact of developmental delays and/or disabilities on learning and development</a:t>
            </a:r>
            <a:endParaRPr dirty="0"/>
          </a:p>
          <a:p>
            <a:pPr marL="228600" lvl="0" indent="-228600" algn="l" rtl="0">
              <a:lnSpc>
                <a:spcPct val="160000"/>
              </a:lnSpc>
              <a:spcBef>
                <a:spcPts val="1000"/>
              </a:spcBef>
              <a:spcAft>
                <a:spcPts val="0"/>
              </a:spcAft>
              <a:buClr>
                <a:schemeClr val="dk1"/>
              </a:buClr>
              <a:buSzPct val="100000"/>
              <a:buChar char="•"/>
            </a:pPr>
            <a:r>
              <a:rPr lang="en-US" dirty="0"/>
              <a:t>Describe the impact of developmental delays and/or disabilities on: assessment, curriculum, intervention and/or instruction</a:t>
            </a:r>
            <a:endParaRPr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323"/>
        <p:cNvGrpSpPr/>
        <p:nvPr/>
      </p:nvGrpSpPr>
      <p:grpSpPr>
        <a:xfrm>
          <a:off x="0" y="0"/>
          <a:ext cx="0" cy="0"/>
          <a:chOff x="0" y="0"/>
          <a:chExt cx="0" cy="0"/>
        </a:xfrm>
      </p:grpSpPr>
      <p:sp>
        <p:nvSpPr>
          <p:cNvPr id="324" name="Google Shape;324;p40"/>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dirty="0"/>
              <a:t>References and Resources</a:t>
            </a:r>
            <a:endParaRPr dirty="0"/>
          </a:p>
        </p:txBody>
      </p:sp>
      <p:sp>
        <p:nvSpPr>
          <p:cNvPr id="325" name="Google Shape;325;p40"/>
          <p:cNvSpPr txBox="1">
            <a:spLocks noGrp="1"/>
          </p:cNvSpPr>
          <p:nvPr>
            <p:ph idx="1"/>
          </p:nvPr>
        </p:nvSpPr>
        <p:spPr>
          <a:xfrm>
            <a:off x="628650" y="1471613"/>
            <a:ext cx="7886700" cy="4705350"/>
          </a:xfrm>
          <a:prstGeom prst="rect">
            <a:avLst/>
          </a:prstGeom>
          <a:noFill/>
          <a:ln>
            <a:noFill/>
          </a:ln>
        </p:spPr>
        <p:txBody>
          <a:bodyPr spcFirstLastPara="1" wrap="square" lIns="91425" tIns="45700" rIns="91425" bIns="45700" anchor="t" anchorCtr="0">
            <a:normAutofit fontScale="92500"/>
          </a:bodyPr>
          <a:lstStyle/>
          <a:p>
            <a:pPr marL="228600" lvl="0" indent="-228600" algn="l" rtl="0">
              <a:lnSpc>
                <a:spcPct val="150000"/>
              </a:lnSpc>
              <a:spcBef>
                <a:spcPts val="0"/>
              </a:spcBef>
              <a:spcAft>
                <a:spcPts val="0"/>
              </a:spcAft>
              <a:buClr>
                <a:schemeClr val="dk1"/>
              </a:buClr>
              <a:buSzPct val="100000"/>
              <a:buChar char="•"/>
            </a:pPr>
            <a:r>
              <a:rPr lang="en-US" dirty="0"/>
              <a:t>Berk, L. (2019). Child Development, Pearson, 10</a:t>
            </a:r>
            <a:r>
              <a:rPr lang="en-US" baseline="30000" dirty="0"/>
              <a:t>th</a:t>
            </a:r>
            <a:r>
              <a:rPr lang="en-US" dirty="0"/>
              <a:t> Ed.</a:t>
            </a:r>
            <a:endParaRPr dirty="0"/>
          </a:p>
          <a:p>
            <a:pPr marL="228600" lvl="0" indent="-228600" algn="l" rtl="0">
              <a:lnSpc>
                <a:spcPct val="150000"/>
              </a:lnSpc>
              <a:spcBef>
                <a:spcPts val="1000"/>
              </a:spcBef>
              <a:spcAft>
                <a:spcPts val="0"/>
              </a:spcAft>
              <a:buClr>
                <a:schemeClr val="dk1"/>
              </a:buClr>
              <a:buSzPct val="100000"/>
              <a:buChar char="•"/>
            </a:pPr>
            <a:r>
              <a:rPr lang="en-US" u="sng" dirty="0">
                <a:solidFill>
                  <a:schemeClr val="hlink"/>
                </a:solidFill>
                <a:hlinkClick r:id="rId3"/>
              </a:rPr>
              <a:t>Centers for Disease Control: Down Syndrome </a:t>
            </a:r>
            <a:endParaRPr dirty="0"/>
          </a:p>
          <a:p>
            <a:pPr marL="228600" lvl="0" indent="-228600" algn="l" rtl="0">
              <a:lnSpc>
                <a:spcPct val="150000"/>
              </a:lnSpc>
              <a:spcBef>
                <a:spcPts val="1000"/>
              </a:spcBef>
              <a:spcAft>
                <a:spcPts val="0"/>
              </a:spcAft>
              <a:buClr>
                <a:schemeClr val="dk1"/>
              </a:buClr>
              <a:buSzPct val="100000"/>
              <a:buChar char="•"/>
            </a:pPr>
            <a:r>
              <a:rPr lang="en-US" u="sng" dirty="0">
                <a:solidFill>
                  <a:schemeClr val="hlink"/>
                </a:solidFill>
                <a:hlinkClick r:id="rId4"/>
              </a:rPr>
              <a:t>National Fragile X Foundation </a:t>
            </a:r>
            <a:endParaRPr dirty="0"/>
          </a:p>
          <a:p>
            <a:pPr marL="228600" lvl="0" indent="-228600" algn="l" rtl="0">
              <a:lnSpc>
                <a:spcPct val="150000"/>
              </a:lnSpc>
              <a:spcBef>
                <a:spcPts val="1000"/>
              </a:spcBef>
              <a:spcAft>
                <a:spcPts val="0"/>
              </a:spcAft>
              <a:buClr>
                <a:schemeClr val="dk1"/>
              </a:buClr>
              <a:buSzPct val="100000"/>
              <a:buChar char="•"/>
            </a:pPr>
            <a:r>
              <a:rPr lang="en-US" u="sng" dirty="0">
                <a:solidFill>
                  <a:schemeClr val="hlink"/>
                </a:solidFill>
                <a:hlinkClick r:id="rId5"/>
              </a:rPr>
              <a:t>Autism Navigator: Early Signs of Autism</a:t>
            </a:r>
            <a:endParaRPr dirty="0"/>
          </a:p>
          <a:p>
            <a:pPr marL="228600" lvl="0" indent="-228600" algn="l" rtl="0">
              <a:lnSpc>
                <a:spcPct val="150000"/>
              </a:lnSpc>
              <a:spcBef>
                <a:spcPts val="1000"/>
              </a:spcBef>
              <a:spcAft>
                <a:spcPts val="0"/>
              </a:spcAft>
              <a:buClr>
                <a:schemeClr val="dk1"/>
              </a:buClr>
              <a:buSzPct val="100000"/>
              <a:buChar char="•"/>
            </a:pPr>
            <a:r>
              <a:rPr lang="en-US" u="sng" dirty="0">
                <a:solidFill>
                  <a:schemeClr val="hlink"/>
                </a:solidFill>
                <a:hlinkClick r:id="rId6"/>
              </a:rPr>
              <a:t>Centers for Disease Control: 11 Things to Know about Cerebral Palsy (CP)</a:t>
            </a:r>
            <a:endParaRPr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Shape 329"/>
        <p:cNvGrpSpPr/>
        <p:nvPr/>
      </p:nvGrpSpPr>
      <p:grpSpPr>
        <a:xfrm>
          <a:off x="0" y="0"/>
          <a:ext cx="0" cy="0"/>
          <a:chOff x="0" y="0"/>
          <a:chExt cx="0" cy="0"/>
        </a:xfrm>
      </p:grpSpPr>
      <p:sp>
        <p:nvSpPr>
          <p:cNvPr id="330" name="Google Shape;330;p41"/>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4400"/>
              <a:buFont typeface="Calibri"/>
              <a:buNone/>
            </a:pPr>
            <a:r>
              <a:rPr lang="en-US" sz="3600" dirty="0"/>
              <a:t>References and Resources</a:t>
            </a:r>
            <a:endParaRPr sz="3600" dirty="0"/>
          </a:p>
        </p:txBody>
      </p:sp>
      <p:sp>
        <p:nvSpPr>
          <p:cNvPr id="331" name="Google Shape;331;p41"/>
          <p:cNvSpPr txBox="1">
            <a:spLocks noGrp="1"/>
          </p:cNvSpPr>
          <p:nvPr>
            <p:ph idx="1"/>
          </p:nvPr>
        </p:nvSpPr>
        <p:spPr>
          <a:xfrm>
            <a:off x="628650" y="1557338"/>
            <a:ext cx="7886700" cy="4619625"/>
          </a:xfrm>
          <a:prstGeom prst="rect">
            <a:avLst/>
          </a:prstGeom>
          <a:noFill/>
          <a:ln>
            <a:noFill/>
          </a:ln>
        </p:spPr>
        <p:txBody>
          <a:bodyPr spcFirstLastPara="1" wrap="square" lIns="91425" tIns="45700" rIns="91425" bIns="45700" anchor="t" anchorCtr="0">
            <a:normAutofit/>
          </a:bodyPr>
          <a:lstStyle/>
          <a:p>
            <a:pPr marL="228600" lvl="0" indent="-228600" algn="l" rtl="0">
              <a:lnSpc>
                <a:spcPct val="150000"/>
              </a:lnSpc>
              <a:spcBef>
                <a:spcPts val="0"/>
              </a:spcBef>
              <a:spcAft>
                <a:spcPts val="0"/>
              </a:spcAft>
              <a:buClr>
                <a:schemeClr val="dk1"/>
              </a:buClr>
              <a:buSzPts val="2800"/>
              <a:buChar char="•"/>
            </a:pPr>
            <a:r>
              <a:rPr lang="en-US" dirty="0"/>
              <a:t>Patrick SW, Barfield WD, Poindexter BB, AAP Committee on Fetus and Newborn, Pediatrics. 2020;</a:t>
            </a:r>
            <a:r>
              <a:rPr lang="en-US" dirty="0">
                <a:hlinkClick r:id="rId3"/>
              </a:rPr>
              <a:t>146(5):e2020029074</a:t>
            </a:r>
            <a:endParaRPr dirty="0"/>
          </a:p>
          <a:p>
            <a:pPr marL="228600" lvl="0" indent="-228600" algn="l" rtl="0">
              <a:lnSpc>
                <a:spcPct val="150000"/>
              </a:lnSpc>
              <a:spcBef>
                <a:spcPts val="1000"/>
              </a:spcBef>
              <a:spcAft>
                <a:spcPts val="0"/>
              </a:spcAft>
              <a:buClr>
                <a:schemeClr val="dk1"/>
              </a:buClr>
              <a:buSzPts val="2800"/>
              <a:buChar char="•"/>
            </a:pPr>
            <a:r>
              <a:rPr lang="en-US" dirty="0"/>
              <a:t>California Health Care Foundation: </a:t>
            </a:r>
            <a:r>
              <a:rPr lang="en-US" u="sng" dirty="0">
                <a:solidFill>
                  <a:schemeClr val="hlink"/>
                </a:solidFill>
                <a:hlinkClick r:id="rId4"/>
              </a:rPr>
              <a:t>Opioid-Dependent Newborns Get New Treatment: Mom Instead of Morphine</a:t>
            </a:r>
            <a:r>
              <a:rPr lang="en-US" dirty="0"/>
              <a:t>, 2019</a:t>
            </a:r>
            <a:endParaRPr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Shape 336"/>
        <p:cNvGrpSpPr/>
        <p:nvPr/>
      </p:nvGrpSpPr>
      <p:grpSpPr>
        <a:xfrm>
          <a:off x="0" y="0"/>
          <a:ext cx="0" cy="0"/>
          <a:chOff x="0" y="0"/>
          <a:chExt cx="0" cy="0"/>
        </a:xfrm>
      </p:grpSpPr>
      <p:sp>
        <p:nvSpPr>
          <p:cNvPr id="337" name="Google Shape;337;p42"/>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4400"/>
              <a:buFont typeface="Calibri"/>
              <a:buNone/>
            </a:pPr>
            <a:r>
              <a:rPr lang="en-US" sz="3600" dirty="0"/>
              <a:t>References and Resources</a:t>
            </a:r>
            <a:endParaRPr sz="3600" dirty="0"/>
          </a:p>
        </p:txBody>
      </p:sp>
      <p:sp>
        <p:nvSpPr>
          <p:cNvPr id="338" name="Google Shape;338;p42"/>
          <p:cNvSpPr txBox="1">
            <a:spLocks noGrp="1"/>
          </p:cNvSpPr>
          <p:nvPr>
            <p:ph idx="1"/>
          </p:nvPr>
        </p:nvSpPr>
        <p:spPr>
          <a:xfrm>
            <a:off x="628650" y="1557338"/>
            <a:ext cx="7886700" cy="4619625"/>
          </a:xfrm>
          <a:prstGeom prst="rect">
            <a:avLst/>
          </a:prstGeom>
          <a:noFill/>
          <a:ln>
            <a:noFill/>
          </a:ln>
        </p:spPr>
        <p:txBody>
          <a:bodyPr spcFirstLastPara="1" wrap="square" lIns="91425" tIns="45700" rIns="91425" bIns="45700" anchor="t" anchorCtr="0">
            <a:normAutofit lnSpcReduction="10000"/>
          </a:bodyPr>
          <a:lstStyle/>
          <a:p>
            <a:pPr marL="228600" lvl="0" indent="-228600" algn="l" rtl="0">
              <a:lnSpc>
                <a:spcPct val="150000"/>
              </a:lnSpc>
              <a:spcBef>
                <a:spcPts val="0"/>
              </a:spcBef>
              <a:spcAft>
                <a:spcPts val="0"/>
              </a:spcAft>
              <a:buClr>
                <a:schemeClr val="dk1"/>
              </a:buClr>
              <a:buSzPts val="2800"/>
              <a:buChar char="•"/>
            </a:pPr>
            <a:r>
              <a:rPr lang="en-US" dirty="0" err="1"/>
              <a:t>Schreibman</a:t>
            </a:r>
            <a:r>
              <a:rPr lang="en-US" dirty="0"/>
              <a:t> L, Dawson G et al., Naturalistic Developmental Behavioral Interventions: Empirically Validated Treatments for Autism Spectrum Disorder. J Autism Dev </a:t>
            </a:r>
            <a:r>
              <a:rPr lang="en-US" dirty="0" err="1"/>
              <a:t>Disord</a:t>
            </a:r>
            <a:r>
              <a:rPr lang="en-US" dirty="0"/>
              <a:t>. 2015 Aug;</a:t>
            </a:r>
            <a:r>
              <a:rPr lang="en-US" dirty="0">
                <a:hlinkClick r:id="rId3"/>
              </a:rPr>
              <a:t>45(8):2411-28</a:t>
            </a:r>
            <a:endParaRPr dirty="0"/>
          </a:p>
          <a:p>
            <a:pPr marL="228600" lvl="0" indent="-228600" algn="l" rtl="0">
              <a:lnSpc>
                <a:spcPct val="150000"/>
              </a:lnSpc>
              <a:spcBef>
                <a:spcPts val="1000"/>
              </a:spcBef>
              <a:spcAft>
                <a:spcPts val="0"/>
              </a:spcAft>
              <a:buClr>
                <a:schemeClr val="dk1"/>
              </a:buClr>
              <a:buSzPts val="2800"/>
              <a:buChar char="•"/>
            </a:pPr>
            <a:r>
              <a:rPr lang="en-US" u="sng" dirty="0">
                <a:solidFill>
                  <a:schemeClr val="hlink"/>
                </a:solidFill>
                <a:hlinkClick r:id="rId4"/>
              </a:rPr>
              <a:t>Centers for Disease Control (2021) Fetal Alcohol Syndrome Disorder</a:t>
            </a:r>
            <a:endParaRPr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Shape 342"/>
        <p:cNvGrpSpPr/>
        <p:nvPr/>
      </p:nvGrpSpPr>
      <p:grpSpPr>
        <a:xfrm>
          <a:off x="0" y="0"/>
          <a:ext cx="0" cy="0"/>
          <a:chOff x="0" y="0"/>
          <a:chExt cx="0" cy="0"/>
        </a:xfrm>
      </p:grpSpPr>
      <p:sp>
        <p:nvSpPr>
          <p:cNvPr id="343" name="Google Shape;343;p43"/>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a:t>References and Resources</a:t>
            </a:r>
            <a:endParaRPr/>
          </a:p>
        </p:txBody>
      </p:sp>
      <p:sp>
        <p:nvSpPr>
          <p:cNvPr id="344" name="Google Shape;344;p43"/>
          <p:cNvSpPr txBox="1">
            <a:spLocks noGrp="1"/>
          </p:cNvSpPr>
          <p:nvPr>
            <p:ph idx="1"/>
          </p:nvPr>
        </p:nvSpPr>
        <p:spPr>
          <a:xfrm>
            <a:off x="628650" y="1557338"/>
            <a:ext cx="7886700" cy="4619625"/>
          </a:xfrm>
          <a:prstGeom prst="rect">
            <a:avLst/>
          </a:prstGeom>
          <a:noFill/>
          <a:ln>
            <a:noFill/>
          </a:ln>
        </p:spPr>
        <p:txBody>
          <a:bodyPr spcFirstLastPara="1" wrap="square" lIns="91425" tIns="45700" rIns="91425" bIns="45700" anchor="t" anchorCtr="0">
            <a:normAutofit lnSpcReduction="10000"/>
          </a:bodyPr>
          <a:lstStyle/>
          <a:p>
            <a:pPr marL="228600" lvl="0" indent="-228600" algn="l" rtl="0">
              <a:lnSpc>
                <a:spcPct val="150000"/>
              </a:lnSpc>
              <a:spcBef>
                <a:spcPts val="0"/>
              </a:spcBef>
              <a:spcAft>
                <a:spcPts val="0"/>
              </a:spcAft>
              <a:buClr>
                <a:schemeClr val="dk1"/>
              </a:buClr>
              <a:buSzPts val="2800"/>
              <a:buChar char="•"/>
            </a:pPr>
            <a:r>
              <a:rPr lang="en-US" u="sng" dirty="0">
                <a:solidFill>
                  <a:schemeClr val="hlink"/>
                </a:solidFill>
                <a:hlinkClick r:id="rId3"/>
              </a:rPr>
              <a:t>Centers for Disease Control: Facts About Intellectual Disability (2021)</a:t>
            </a:r>
            <a:endParaRPr dirty="0"/>
          </a:p>
          <a:p>
            <a:pPr marL="228600" lvl="0" indent="-228600" algn="l" rtl="0">
              <a:lnSpc>
                <a:spcPct val="150000"/>
              </a:lnSpc>
              <a:spcBef>
                <a:spcPts val="1000"/>
              </a:spcBef>
              <a:spcAft>
                <a:spcPts val="0"/>
              </a:spcAft>
              <a:buClr>
                <a:schemeClr val="dk1"/>
              </a:buClr>
              <a:buSzPts val="2800"/>
              <a:buChar char="•"/>
            </a:pPr>
            <a:r>
              <a:rPr lang="en-US" dirty="0"/>
              <a:t>Child Mind Institute, 2021: </a:t>
            </a:r>
            <a:r>
              <a:rPr lang="en-US" u="sng" dirty="0">
                <a:solidFill>
                  <a:schemeClr val="hlink"/>
                </a:solidFill>
                <a:hlinkClick r:id="rId4"/>
              </a:rPr>
              <a:t>Intellectual Disabilities</a:t>
            </a:r>
            <a:endParaRPr dirty="0"/>
          </a:p>
          <a:p>
            <a:pPr marL="228600" lvl="0" indent="-228600" algn="l" rtl="0">
              <a:lnSpc>
                <a:spcPct val="150000"/>
              </a:lnSpc>
              <a:spcBef>
                <a:spcPts val="1000"/>
              </a:spcBef>
              <a:spcAft>
                <a:spcPts val="0"/>
              </a:spcAft>
              <a:buClr>
                <a:schemeClr val="dk1"/>
              </a:buClr>
              <a:buSzPts val="2800"/>
              <a:buChar char="•"/>
            </a:pPr>
            <a:r>
              <a:rPr lang="en-US" dirty="0" err="1"/>
              <a:t>Guralnick</a:t>
            </a:r>
            <a:r>
              <a:rPr lang="en-US" dirty="0"/>
              <a:t>, M.J. (2017</a:t>
            </a:r>
            <a:r>
              <a:rPr lang="en-US" u="sng" dirty="0">
                <a:solidFill>
                  <a:schemeClr val="hlink"/>
                </a:solidFill>
                <a:hlinkClick r:id="rId5"/>
              </a:rPr>
              <a:t>). Early Intervention for Children with Intellectual Disabilities: An Update</a:t>
            </a:r>
            <a:r>
              <a:rPr lang="en-US" dirty="0"/>
              <a:t>. </a:t>
            </a:r>
            <a:r>
              <a:rPr lang="en-US" i="1" dirty="0"/>
              <a:t>Journal of Applied Research in Intellectual Disabilities</a:t>
            </a:r>
            <a:r>
              <a:rPr lang="en-US" dirty="0"/>
              <a:t>, 30, 211-229</a:t>
            </a:r>
            <a:endParaRPr dirty="0"/>
          </a:p>
          <a:p>
            <a:pPr marL="228600" lvl="0" indent="-50800" algn="l" rtl="0">
              <a:lnSpc>
                <a:spcPct val="90000"/>
              </a:lnSpc>
              <a:spcBef>
                <a:spcPts val="1000"/>
              </a:spcBef>
              <a:spcAft>
                <a:spcPts val="0"/>
              </a:spcAft>
              <a:buClr>
                <a:schemeClr val="dk1"/>
              </a:buClr>
              <a:buSzPts val="2800"/>
              <a:buNone/>
            </a:pPr>
            <a:endParaRPr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Google Shape;385;p49">
            <a:extLst>
              <a:ext uri="{FF2B5EF4-FFF2-40B4-BE49-F238E27FC236}">
                <a16:creationId xmlns:a16="http://schemas.microsoft.com/office/drawing/2014/main" id="{9E4CA273-D0D7-4D41-A0CA-6836D7A331E0}"/>
              </a:ext>
            </a:extLst>
          </p:cNvPr>
          <p:cNvSpPr txBox="1">
            <a:spLocks/>
          </p:cNvSpPr>
          <p:nvPr/>
        </p:nvSpPr>
        <p:spPr>
          <a:xfrm>
            <a:off x="490427" y="386391"/>
            <a:ext cx="7886700" cy="1325563"/>
          </a:xfrm>
          <a:prstGeom prst="rect">
            <a:avLst/>
          </a:prstGeom>
          <a:noFill/>
          <a:ln>
            <a:noFill/>
          </a:ln>
        </p:spPr>
        <p:txBody>
          <a:bodyPr spcFirstLastPara="1" wrap="square" lIns="91425" tIns="45700" rIns="91425" bIns="45700" anchor="ctr" anchorCtr="0">
            <a:normAutofit/>
          </a:bodyPr>
          <a:lstStyle>
            <a:lvl1pPr algn="l" defTabSz="914400" rtl="0" eaLnBrk="1" latinLnBrk="0" hangingPunct="1">
              <a:lnSpc>
                <a:spcPct val="90000"/>
              </a:lnSpc>
              <a:spcBef>
                <a:spcPct val="0"/>
              </a:spcBef>
              <a:buNone/>
              <a:defRPr sz="4400" b="1" kern="1200">
                <a:solidFill>
                  <a:srgbClr val="121F88"/>
                </a:solidFill>
                <a:latin typeface="+mj-lt"/>
                <a:ea typeface="+mj-ea"/>
                <a:cs typeface="+mj-cs"/>
              </a:defRPr>
            </a:lvl1pPr>
          </a:lstStyle>
          <a:p>
            <a:pPr algn="ctr">
              <a:spcBef>
                <a:spcPts val="0"/>
              </a:spcBef>
              <a:buClr>
                <a:schemeClr val="dk1"/>
              </a:buClr>
              <a:buSzPts val="3600"/>
              <a:buFont typeface="Calibri"/>
              <a:buNone/>
            </a:pPr>
            <a:r>
              <a:rPr lang="en-US" sz="3600" dirty="0">
                <a:latin typeface="+mn-lt"/>
              </a:rPr>
              <a:t>Disclaimer</a:t>
            </a:r>
            <a:endParaRPr lang="en-US" dirty="0">
              <a:latin typeface="+mn-lt"/>
            </a:endParaRPr>
          </a:p>
        </p:txBody>
      </p:sp>
    </p:spTree>
    <p:extLst>
      <p:ext uri="{BB962C8B-B14F-4D97-AF65-F5344CB8AC3E}">
        <p14:creationId xmlns:p14="http://schemas.microsoft.com/office/powerpoint/2010/main" val="42198684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p5"/>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lvl="0" algn="ctr">
              <a:buSzPts val="3600"/>
            </a:pPr>
            <a:r>
              <a:rPr lang="en-US" sz="3600" dirty="0"/>
              <a:t>Discussing Etiologies and Conditions That Impact Learning and Development</a:t>
            </a:r>
            <a:endParaRPr dirty="0"/>
          </a:p>
        </p:txBody>
      </p:sp>
      <p:sp>
        <p:nvSpPr>
          <p:cNvPr id="90" name="Google Shape;90;p5"/>
          <p:cNvSpPr txBox="1">
            <a:spLocks noGrp="1"/>
          </p:cNvSpPr>
          <p:nvPr>
            <p:ph idx="1"/>
          </p:nvPr>
        </p:nvSpPr>
        <p:spPr>
          <a:xfrm>
            <a:off x="628650" y="1690689"/>
            <a:ext cx="7886700" cy="4486274"/>
          </a:xfrm>
          <a:prstGeom prst="rect">
            <a:avLst/>
          </a:prstGeom>
          <a:noFill/>
          <a:ln>
            <a:noFill/>
          </a:ln>
        </p:spPr>
        <p:txBody>
          <a:bodyPr spcFirstLastPara="1" wrap="square" lIns="91425" tIns="45700" rIns="91425" bIns="45700" anchor="t" anchorCtr="0">
            <a:normAutofit fontScale="92500" lnSpcReduction="10000"/>
          </a:bodyPr>
          <a:lstStyle/>
          <a:p>
            <a:pPr marL="228600" lvl="0" indent="-228600" algn="l" rtl="0">
              <a:lnSpc>
                <a:spcPct val="150000"/>
              </a:lnSpc>
              <a:spcBef>
                <a:spcPts val="0"/>
              </a:spcBef>
              <a:spcAft>
                <a:spcPts val="0"/>
              </a:spcAft>
              <a:buClr>
                <a:schemeClr val="dk1"/>
              </a:buClr>
              <a:buSzPct val="100000"/>
              <a:buChar char="•"/>
            </a:pPr>
            <a:r>
              <a:rPr lang="en-US" dirty="0"/>
              <a:t>Children across abilities must be seen as fundamentally competent rather than flawed or deficient</a:t>
            </a:r>
            <a:endParaRPr dirty="0"/>
          </a:p>
          <a:p>
            <a:pPr marL="228600" lvl="0" indent="-228600" algn="l" rtl="0">
              <a:lnSpc>
                <a:spcPct val="150000"/>
              </a:lnSpc>
              <a:spcBef>
                <a:spcPts val="1000"/>
              </a:spcBef>
              <a:spcAft>
                <a:spcPts val="0"/>
              </a:spcAft>
              <a:buClr>
                <a:schemeClr val="dk1"/>
              </a:buClr>
              <a:buSzPct val="100000"/>
              <a:buChar char="•"/>
            </a:pPr>
            <a:r>
              <a:rPr lang="en-US" dirty="0"/>
              <a:t>Value is not defined by a set of skills but by who they are</a:t>
            </a:r>
            <a:endParaRPr dirty="0"/>
          </a:p>
          <a:p>
            <a:pPr marL="228600" lvl="0" indent="-228600" algn="l" rtl="0">
              <a:lnSpc>
                <a:spcPct val="150000"/>
              </a:lnSpc>
              <a:spcBef>
                <a:spcPts val="1000"/>
              </a:spcBef>
              <a:spcAft>
                <a:spcPts val="0"/>
              </a:spcAft>
              <a:buClr>
                <a:schemeClr val="dk1"/>
              </a:buClr>
              <a:buSzPct val="100000"/>
              <a:buChar char="•"/>
            </a:pPr>
            <a:r>
              <a:rPr lang="en-US" dirty="0"/>
              <a:t>Intervention provided not to erase an essential “deficiency” but to promote optimal participation in all aspects of home, school, and community</a:t>
            </a:r>
            <a:endParaRP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6"/>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dirty="0"/>
              <a:t>Early Learning</a:t>
            </a:r>
            <a:endParaRPr dirty="0"/>
          </a:p>
        </p:txBody>
      </p:sp>
      <p:sp>
        <p:nvSpPr>
          <p:cNvPr id="97" name="Google Shape;97;p6"/>
          <p:cNvSpPr txBox="1">
            <a:spLocks noGrp="1"/>
          </p:cNvSpPr>
          <p:nvPr>
            <p:ph idx="1"/>
          </p:nvPr>
        </p:nvSpPr>
        <p:spPr>
          <a:xfrm>
            <a:off x="628650" y="1690689"/>
            <a:ext cx="7886700" cy="4351338"/>
          </a:xfrm>
          <a:prstGeom prst="rect">
            <a:avLst/>
          </a:prstGeom>
          <a:noFill/>
          <a:ln>
            <a:noFill/>
          </a:ln>
        </p:spPr>
        <p:txBody>
          <a:bodyPr spcFirstLastPara="1" wrap="square" lIns="91425" tIns="45700" rIns="91425" bIns="45700" anchor="t" anchorCtr="0">
            <a:normAutofit fontScale="92500" lnSpcReduction="20000"/>
          </a:bodyPr>
          <a:lstStyle/>
          <a:p>
            <a:pPr marL="228600" lvl="0" indent="-228600" algn="l" rtl="0">
              <a:lnSpc>
                <a:spcPct val="150000"/>
              </a:lnSpc>
              <a:spcBef>
                <a:spcPts val="0"/>
              </a:spcBef>
              <a:spcAft>
                <a:spcPts val="0"/>
              </a:spcAft>
              <a:buClr>
                <a:schemeClr val="dk1"/>
              </a:buClr>
              <a:buSzPct val="100000"/>
              <a:buChar char="•"/>
            </a:pPr>
            <a:r>
              <a:rPr lang="en-US" dirty="0"/>
              <a:t>Babies are born learning</a:t>
            </a:r>
            <a:endParaRPr dirty="0"/>
          </a:p>
          <a:p>
            <a:pPr marL="228600" lvl="0" indent="-228600" algn="l" rtl="0">
              <a:lnSpc>
                <a:spcPct val="150000"/>
              </a:lnSpc>
              <a:spcBef>
                <a:spcPts val="1000"/>
              </a:spcBef>
              <a:spcAft>
                <a:spcPts val="0"/>
              </a:spcAft>
              <a:buClr>
                <a:schemeClr val="dk1"/>
              </a:buClr>
              <a:buSzPct val="100000"/>
              <a:buChar char="•"/>
            </a:pPr>
            <a:r>
              <a:rPr lang="en-US" dirty="0"/>
              <a:t>Young children learn through play, exploration of their environment </a:t>
            </a:r>
            <a:endParaRPr dirty="0"/>
          </a:p>
          <a:p>
            <a:pPr marL="228600" lvl="0" indent="-228600" algn="l" rtl="0">
              <a:lnSpc>
                <a:spcPct val="150000"/>
              </a:lnSpc>
              <a:spcBef>
                <a:spcPts val="1000"/>
              </a:spcBef>
              <a:spcAft>
                <a:spcPts val="0"/>
              </a:spcAft>
              <a:buClr>
                <a:schemeClr val="dk1"/>
              </a:buClr>
              <a:buSzPct val="100000"/>
              <a:buChar char="•"/>
            </a:pPr>
            <a:r>
              <a:rPr lang="en-US" dirty="0"/>
              <a:t>Interactions with adults and peers are important to development </a:t>
            </a:r>
            <a:endParaRPr dirty="0"/>
          </a:p>
          <a:p>
            <a:pPr marL="228600" lvl="0" indent="-228600" algn="l" rtl="0">
              <a:lnSpc>
                <a:spcPct val="150000"/>
              </a:lnSpc>
              <a:spcBef>
                <a:spcPts val="1000"/>
              </a:spcBef>
              <a:spcAft>
                <a:spcPts val="0"/>
              </a:spcAft>
              <a:buClr>
                <a:schemeClr val="dk1"/>
              </a:buClr>
              <a:buSzPct val="100000"/>
              <a:buChar char="•"/>
            </a:pPr>
            <a:r>
              <a:rPr lang="en-US" dirty="0"/>
              <a:t>Children benefit from a rich learning environment in their homes and communities</a:t>
            </a:r>
            <a:endParaRP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Google Shape;103;p7"/>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lvl="0" algn="ctr">
              <a:buSzPts val="3600"/>
            </a:pPr>
            <a:r>
              <a:rPr lang="en-US" sz="3600" dirty="0"/>
              <a:t>Factors That Influence Learning and Development</a:t>
            </a:r>
            <a:endParaRPr dirty="0"/>
          </a:p>
        </p:txBody>
      </p:sp>
      <p:sp>
        <p:nvSpPr>
          <p:cNvPr id="104" name="Google Shape;104;p7"/>
          <p:cNvSpPr txBox="1">
            <a:spLocks noGrp="1"/>
          </p:cNvSpPr>
          <p:nvPr>
            <p:ph idx="1"/>
          </p:nvPr>
        </p:nvSpPr>
        <p:spPr>
          <a:prstGeom prst="rect">
            <a:avLst/>
          </a:prstGeom>
          <a:noFill/>
          <a:ln>
            <a:noFill/>
          </a:ln>
        </p:spPr>
        <p:txBody>
          <a:bodyPr spcFirstLastPara="1" wrap="square" lIns="91425" tIns="45700" rIns="91425" bIns="45700" anchor="t" anchorCtr="0">
            <a:normAutofit/>
          </a:bodyPr>
          <a:lstStyle/>
          <a:p>
            <a:pPr marL="228600" lvl="0" indent="-228600" algn="l" rtl="0">
              <a:lnSpc>
                <a:spcPct val="150000"/>
              </a:lnSpc>
              <a:spcBef>
                <a:spcPts val="0"/>
              </a:spcBef>
              <a:spcAft>
                <a:spcPts val="0"/>
              </a:spcAft>
              <a:buClr>
                <a:schemeClr val="dk1"/>
              </a:buClr>
              <a:buSzPts val="3200"/>
              <a:buChar char="•"/>
            </a:pPr>
            <a:r>
              <a:rPr lang="en-US" sz="3200" dirty="0"/>
              <a:t>Many factors influence how children develop</a:t>
            </a:r>
            <a:endParaRPr dirty="0"/>
          </a:p>
          <a:p>
            <a:pPr marL="685800" lvl="1" indent="-228600" algn="l" rtl="0">
              <a:lnSpc>
                <a:spcPct val="150000"/>
              </a:lnSpc>
              <a:spcBef>
                <a:spcPts val="500"/>
              </a:spcBef>
              <a:spcAft>
                <a:spcPts val="0"/>
              </a:spcAft>
              <a:buClr>
                <a:schemeClr val="dk1"/>
              </a:buClr>
              <a:buSzPts val="3200"/>
              <a:buChar char="•"/>
            </a:pPr>
            <a:r>
              <a:rPr lang="en-US" sz="3200" dirty="0"/>
              <a:t>Genetics</a:t>
            </a:r>
            <a:endParaRPr dirty="0"/>
          </a:p>
          <a:p>
            <a:pPr marL="685800" lvl="1" indent="-228600" algn="l" rtl="0">
              <a:lnSpc>
                <a:spcPct val="150000"/>
              </a:lnSpc>
              <a:spcBef>
                <a:spcPts val="500"/>
              </a:spcBef>
              <a:spcAft>
                <a:spcPts val="0"/>
              </a:spcAft>
              <a:buClr>
                <a:schemeClr val="dk1"/>
              </a:buClr>
              <a:buSzPts val="3200"/>
              <a:buChar char="•"/>
            </a:pPr>
            <a:r>
              <a:rPr lang="en-US" sz="3200" dirty="0"/>
              <a:t>Environmental influences</a:t>
            </a:r>
            <a:endParaRPr dirty="0"/>
          </a:p>
          <a:p>
            <a:pPr marL="1143000" lvl="2" indent="-228600" algn="l" rtl="0">
              <a:lnSpc>
                <a:spcPct val="150000"/>
              </a:lnSpc>
              <a:spcBef>
                <a:spcPts val="500"/>
              </a:spcBef>
              <a:spcAft>
                <a:spcPts val="0"/>
              </a:spcAft>
              <a:buClr>
                <a:schemeClr val="dk1"/>
              </a:buClr>
              <a:buSzPts val="3200"/>
              <a:buChar char="•"/>
            </a:pPr>
            <a:r>
              <a:rPr lang="en-US" sz="3200" dirty="0"/>
              <a:t>Prenatal and antenatal influences</a:t>
            </a:r>
            <a:endParaRPr dirty="0"/>
          </a:p>
          <a:p>
            <a:pPr marL="685800" lvl="1" indent="-228600" algn="l" rtl="0">
              <a:lnSpc>
                <a:spcPct val="150000"/>
              </a:lnSpc>
              <a:spcBef>
                <a:spcPts val="500"/>
              </a:spcBef>
              <a:spcAft>
                <a:spcPts val="0"/>
              </a:spcAft>
              <a:buClr>
                <a:schemeClr val="dk1"/>
              </a:buClr>
              <a:buSzPts val="3200"/>
              <a:buChar char="•"/>
            </a:pPr>
            <a:r>
              <a:rPr lang="en-US" sz="3200" dirty="0"/>
              <a:t>Early experiences </a:t>
            </a:r>
            <a:endParaRPr dirty="0"/>
          </a:p>
          <a:p>
            <a:pPr marL="228600" lvl="0" indent="-50800" algn="l" rtl="0">
              <a:lnSpc>
                <a:spcPct val="90000"/>
              </a:lnSpc>
              <a:spcBef>
                <a:spcPts val="1000"/>
              </a:spcBef>
              <a:spcAft>
                <a:spcPts val="0"/>
              </a:spcAft>
              <a:buClr>
                <a:schemeClr val="dk1"/>
              </a:buClr>
              <a:buSzPts val="2800"/>
              <a:buNone/>
            </a:pPr>
            <a:endParaRP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8"/>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dirty="0"/>
              <a:t>Genetics and Environment:</a:t>
            </a:r>
            <a:br>
              <a:rPr lang="en-US" sz="3600" dirty="0"/>
            </a:br>
            <a:r>
              <a:rPr lang="en-US" sz="3600" dirty="0"/>
              <a:t> Epigenetic Factors</a:t>
            </a:r>
            <a:endParaRPr dirty="0"/>
          </a:p>
        </p:txBody>
      </p:sp>
      <p:sp>
        <p:nvSpPr>
          <p:cNvPr id="111" name="Google Shape;111;p8"/>
          <p:cNvSpPr txBox="1">
            <a:spLocks noGrp="1"/>
          </p:cNvSpPr>
          <p:nvPr>
            <p:ph idx="1"/>
          </p:nvPr>
        </p:nvSpPr>
        <p:spPr>
          <a:xfrm>
            <a:off x="628650" y="1690689"/>
            <a:ext cx="7886700" cy="4486274"/>
          </a:xfrm>
          <a:prstGeom prst="rect">
            <a:avLst/>
          </a:prstGeom>
          <a:noFill/>
          <a:ln>
            <a:noFill/>
          </a:ln>
        </p:spPr>
        <p:txBody>
          <a:bodyPr spcFirstLastPara="1" wrap="square" lIns="91425" tIns="45700" rIns="91425" bIns="45700" anchor="t" anchorCtr="0">
            <a:normAutofit fontScale="92500" lnSpcReduction="20000"/>
          </a:bodyPr>
          <a:lstStyle/>
          <a:p>
            <a:pPr marL="228600" lvl="0" indent="-228600" algn="l" rtl="0">
              <a:lnSpc>
                <a:spcPct val="150000"/>
              </a:lnSpc>
              <a:spcBef>
                <a:spcPts val="0"/>
              </a:spcBef>
              <a:spcAft>
                <a:spcPts val="0"/>
              </a:spcAft>
              <a:buClr>
                <a:schemeClr val="dk1"/>
              </a:buClr>
              <a:buSzPct val="100000"/>
              <a:buChar char="•"/>
            </a:pPr>
            <a:r>
              <a:rPr lang="en-US" dirty="0"/>
              <a:t>Environmental factors can influence the way genes are expressed</a:t>
            </a:r>
            <a:endParaRPr dirty="0"/>
          </a:p>
          <a:p>
            <a:pPr marL="228600" lvl="0" indent="-228600" algn="l" rtl="0">
              <a:lnSpc>
                <a:spcPct val="150000"/>
              </a:lnSpc>
              <a:spcBef>
                <a:spcPts val="1000"/>
              </a:spcBef>
              <a:spcAft>
                <a:spcPts val="0"/>
              </a:spcAft>
              <a:buClr>
                <a:schemeClr val="dk1"/>
              </a:buClr>
              <a:buSzPct val="100000"/>
              <a:buChar char="•"/>
            </a:pPr>
            <a:r>
              <a:rPr lang="en-US" dirty="0"/>
              <a:t>Inherited vulnerabilities can be informed by multiple genes, then influenced by environment before/after birth</a:t>
            </a:r>
            <a:endParaRPr dirty="0"/>
          </a:p>
          <a:p>
            <a:pPr marL="228600" lvl="0" indent="-228600" algn="l" rtl="0">
              <a:lnSpc>
                <a:spcPct val="150000"/>
              </a:lnSpc>
              <a:spcBef>
                <a:spcPts val="1000"/>
              </a:spcBef>
              <a:spcAft>
                <a:spcPts val="0"/>
              </a:spcAft>
              <a:buClr>
                <a:schemeClr val="dk1"/>
              </a:buClr>
              <a:buSzPct val="100000"/>
              <a:buChar char="•"/>
            </a:pPr>
            <a:r>
              <a:rPr lang="en-US" dirty="0"/>
              <a:t>May be a variable in conditions of unknown etiologies, e.g., autism, autoimmune diseases, mental health conditions</a:t>
            </a:r>
            <a:endParaRPr dirty="0"/>
          </a:p>
          <a:p>
            <a:pPr marL="228600" lvl="0" indent="-64135" algn="l" rtl="0">
              <a:lnSpc>
                <a:spcPct val="90000"/>
              </a:lnSpc>
              <a:spcBef>
                <a:spcPts val="1000"/>
              </a:spcBef>
              <a:spcAft>
                <a:spcPts val="0"/>
              </a:spcAft>
              <a:buClr>
                <a:schemeClr val="dk1"/>
              </a:buClr>
              <a:buSzPct val="100000"/>
              <a:buNone/>
            </a:pPr>
            <a:endParaRPr dirty="0"/>
          </a:p>
          <a:p>
            <a:pPr marL="0" lvl="0" indent="0" algn="l" rtl="0">
              <a:lnSpc>
                <a:spcPct val="90000"/>
              </a:lnSpc>
              <a:spcBef>
                <a:spcPts val="1000"/>
              </a:spcBef>
              <a:spcAft>
                <a:spcPts val="0"/>
              </a:spcAft>
              <a:buClr>
                <a:schemeClr val="dk1"/>
              </a:buClr>
              <a:buSzPct val="100000"/>
              <a:buNone/>
            </a:pPr>
            <a:endParaRP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Google Shape;117;p9"/>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a:t>Congenital Abnormalities </a:t>
            </a:r>
            <a:endParaRPr/>
          </a:p>
        </p:txBody>
      </p:sp>
      <p:sp>
        <p:nvSpPr>
          <p:cNvPr id="118" name="Google Shape;118;p9"/>
          <p:cNvSpPr txBox="1">
            <a:spLocks noGrp="1"/>
          </p:cNvSpPr>
          <p:nvPr>
            <p:ph idx="1"/>
          </p:nvPr>
        </p:nvSpPr>
        <p:spPr>
          <a:prstGeom prst="rect">
            <a:avLst/>
          </a:prstGeom>
          <a:noFill/>
          <a:ln>
            <a:noFill/>
          </a:ln>
        </p:spPr>
        <p:txBody>
          <a:bodyPr spcFirstLastPara="1" wrap="square" lIns="91425" tIns="45700" rIns="91425" bIns="45700" anchor="t" anchorCtr="0">
            <a:normAutofit/>
          </a:bodyPr>
          <a:lstStyle/>
          <a:p>
            <a:pPr marL="228600" lvl="0" indent="-228600" algn="l" rtl="0">
              <a:lnSpc>
                <a:spcPct val="150000"/>
              </a:lnSpc>
              <a:spcBef>
                <a:spcPts val="0"/>
              </a:spcBef>
              <a:spcAft>
                <a:spcPts val="0"/>
              </a:spcAft>
              <a:buClr>
                <a:schemeClr val="dk1"/>
              </a:buClr>
              <a:buSzPts val="2800"/>
              <a:buChar char="•"/>
            </a:pPr>
            <a:r>
              <a:rPr lang="en-US" dirty="0"/>
              <a:t>Characteristics present at birth that affect appearance, development, or function</a:t>
            </a:r>
            <a:endParaRPr dirty="0"/>
          </a:p>
          <a:p>
            <a:pPr marL="228600" lvl="0" indent="-228600" algn="l" rtl="0">
              <a:lnSpc>
                <a:spcPct val="150000"/>
              </a:lnSpc>
              <a:spcBef>
                <a:spcPts val="1000"/>
              </a:spcBef>
              <a:spcAft>
                <a:spcPts val="0"/>
              </a:spcAft>
              <a:buClr>
                <a:schemeClr val="dk1"/>
              </a:buClr>
              <a:buSzPts val="2800"/>
              <a:buChar char="•"/>
            </a:pPr>
            <a:r>
              <a:rPr lang="en-US" dirty="0"/>
              <a:t>Caused by issues during the fetus's development before birth</a:t>
            </a:r>
            <a:endParaRPr dirty="0"/>
          </a:p>
        </p:txBody>
      </p:sp>
    </p:spTree>
  </p:cSld>
  <p:clrMapOvr>
    <a:masterClrMapping/>
  </p:clrMapOvr>
</p:sld>
</file>

<file path=ppt/theme/theme1.xml><?xml version="1.0" encoding="utf-8"?>
<a:theme xmlns:a="http://schemas.openxmlformats.org/drawingml/2006/main" name="2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onceptual framework" id="{2EB3D6CF-8678-4B2C-8160-1091A07A243C}" vid="{A51B28CF-7AEB-454A-87CC-F5EE92733CD5}"/>
    </a:ext>
  </a:ext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1263</TotalTime>
  <Words>3414</Words>
  <Application>Microsoft Office PowerPoint</Application>
  <PresentationFormat>On-screen Show (4:3)</PresentationFormat>
  <Paragraphs>322</Paragraphs>
  <Slides>44</Slides>
  <Notes>43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44</vt:i4>
      </vt:variant>
    </vt:vector>
  </HeadingPairs>
  <TitlesOfParts>
    <vt:vector size="49" baseType="lpstr">
      <vt:lpstr>Arial</vt:lpstr>
      <vt:lpstr>Calibri</vt:lpstr>
      <vt:lpstr>Calibri Light</vt:lpstr>
      <vt:lpstr>Georgia</vt:lpstr>
      <vt:lpstr>2_Office Theme</vt:lpstr>
      <vt:lpstr>Child Development and Early Learning:  Early Learning &amp; Development Theory &amp; Philosophy</vt:lpstr>
      <vt:lpstr>Standard 1</vt:lpstr>
      <vt:lpstr>Component: 1.4</vt:lpstr>
      <vt:lpstr>Objectives</vt:lpstr>
      <vt:lpstr>Discussing Etiologies and Conditions That Impact Learning and Development</vt:lpstr>
      <vt:lpstr>Early Learning</vt:lpstr>
      <vt:lpstr>Factors That Influence Learning and Development</vt:lpstr>
      <vt:lpstr>Genetics and Environment:  Epigenetic Factors</vt:lpstr>
      <vt:lpstr>Congenital Abnormalities </vt:lpstr>
      <vt:lpstr>Causes of Congenital Abnormalities</vt:lpstr>
      <vt:lpstr>Causes of Congenital Abnormalities </vt:lpstr>
      <vt:lpstr>Examples: Inherited Congenital Abnormalities</vt:lpstr>
      <vt:lpstr>Down Syndrome</vt:lpstr>
      <vt:lpstr>Down Syndrome Continued</vt:lpstr>
      <vt:lpstr>Fragile X Syndrome</vt:lpstr>
      <vt:lpstr>Characteristics of Fragile X Syndrome</vt:lpstr>
      <vt:lpstr>Activity</vt:lpstr>
      <vt:lpstr>Conditions of Unknown Etiology</vt:lpstr>
      <vt:lpstr>Autism Spectrum Disorder (ASD)</vt:lpstr>
      <vt:lpstr>ASD: Identification and Prevalence</vt:lpstr>
      <vt:lpstr>Signs and Symptoms of ASD</vt:lpstr>
      <vt:lpstr>Intervention Targets: ASD</vt:lpstr>
      <vt:lpstr>Interventions and Supports</vt:lpstr>
      <vt:lpstr>Conditions of Unknown Etiology:  Cerebral Palsy (CP)</vt:lpstr>
      <vt:lpstr>Risk factors for CP</vt:lpstr>
      <vt:lpstr>Cerebral Palsy, Continued</vt:lpstr>
      <vt:lpstr>Activity</vt:lpstr>
      <vt:lpstr>Conditions Associated with Maternal Substance Use</vt:lpstr>
      <vt:lpstr>Neonatal Opioid Withdrawal Syndrome</vt:lpstr>
      <vt:lpstr>Neonatal Opioid Withdrawal Syndrome</vt:lpstr>
      <vt:lpstr>Fetal Alcohol Syndrome Disorders</vt:lpstr>
      <vt:lpstr>Signs/Symptoms of FASD</vt:lpstr>
      <vt:lpstr>FASD: Intervention and Protective Factors</vt:lpstr>
      <vt:lpstr>Activity</vt:lpstr>
      <vt:lpstr>Activity</vt:lpstr>
      <vt:lpstr>Intellectual Disability</vt:lpstr>
      <vt:lpstr>Signs of ID in Young Children</vt:lpstr>
      <vt:lpstr>ID: Risk Factors</vt:lpstr>
      <vt:lpstr>Supporting Children with ID </vt:lpstr>
      <vt:lpstr>References and Resources</vt:lpstr>
      <vt:lpstr>References and Resources</vt:lpstr>
      <vt:lpstr>References and Resources</vt:lpstr>
      <vt:lpstr>References and Resources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Child Development and Early Learning:  Early Learning &amp; Development Theory &amp; Philosophy</dc:title>
  <dc:creator>Bruder,Mary Elizabeth</dc:creator>
  <cp:lastModifiedBy>Darla Gundler</cp:lastModifiedBy>
  <cp:revision>14</cp:revision>
  <dcterms:created xsi:type="dcterms:W3CDTF">2019-01-16T15:23:53Z</dcterms:created>
  <dcterms:modified xsi:type="dcterms:W3CDTF">2023-09-14T20:49:01Z</dcterms:modified>
</cp:coreProperties>
</file>