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83"/>
  </p:notesMasterIdLst>
  <p:sldIdLst>
    <p:sldId id="256" r:id="rId2"/>
    <p:sldId id="257" r:id="rId3"/>
    <p:sldId id="258" r:id="rId4"/>
    <p:sldId id="259" r:id="rId5"/>
    <p:sldId id="260" r:id="rId6"/>
    <p:sldId id="261" r:id="rId7"/>
    <p:sldId id="262" r:id="rId8"/>
    <p:sldId id="263" r:id="rId9"/>
    <p:sldId id="336" r:id="rId10"/>
    <p:sldId id="264" r:id="rId11"/>
    <p:sldId id="265" r:id="rId12"/>
    <p:sldId id="266" r:id="rId13"/>
    <p:sldId id="267" r:id="rId14"/>
    <p:sldId id="268" r:id="rId15"/>
    <p:sldId id="270" r:id="rId16"/>
    <p:sldId id="269"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4" r:id="rId31"/>
    <p:sldId id="337"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38" r:id="rId47"/>
    <p:sldId id="301" r:id="rId48"/>
    <p:sldId id="302" r:id="rId49"/>
    <p:sldId id="303" r:id="rId50"/>
    <p:sldId id="304" r:id="rId51"/>
    <p:sldId id="305" r:id="rId52"/>
    <p:sldId id="306" r:id="rId53"/>
    <p:sldId id="307" r:id="rId54"/>
    <p:sldId id="308" r:id="rId55"/>
    <p:sldId id="309" r:id="rId56"/>
    <p:sldId id="310" r:id="rId57"/>
    <p:sldId id="311" r:id="rId58"/>
    <p:sldId id="339" r:id="rId59"/>
    <p:sldId id="312" r:id="rId60"/>
    <p:sldId id="313" r:id="rId61"/>
    <p:sldId id="314" r:id="rId62"/>
    <p:sldId id="315" r:id="rId63"/>
    <p:sldId id="316" r:id="rId64"/>
    <p:sldId id="317" r:id="rId65"/>
    <p:sldId id="318" r:id="rId66"/>
    <p:sldId id="319" r:id="rId67"/>
    <p:sldId id="320" r:id="rId68"/>
    <p:sldId id="321" r:id="rId69"/>
    <p:sldId id="323" r:id="rId70"/>
    <p:sldId id="324" r:id="rId71"/>
    <p:sldId id="325" r:id="rId72"/>
    <p:sldId id="326" r:id="rId73"/>
    <p:sldId id="327" r:id="rId74"/>
    <p:sldId id="329" r:id="rId75"/>
    <p:sldId id="328" r:id="rId76"/>
    <p:sldId id="330" r:id="rId77"/>
    <p:sldId id="331" r:id="rId78"/>
    <p:sldId id="332" r:id="rId79"/>
    <p:sldId id="333" r:id="rId80"/>
    <p:sldId id="334" r:id="rId81"/>
    <p:sldId id="340" r:id="rId82"/>
  </p:sldIdLst>
  <p:sldSz cx="9144000" cy="6858000" type="screen4x3"/>
  <p:notesSz cx="6858000" cy="9144000"/>
  <p:embeddedFontLst>
    <p:embeddedFont>
      <p:font typeface="Calibri" panose="020F0502020204030204" pitchFamily="34" charset="0"/>
      <p:regular r:id="rId84"/>
      <p:bold r:id="rId85"/>
      <p:italic r:id="rId86"/>
      <p:boldItalic r:id="rId87"/>
    </p:embeddedFont>
    <p:embeddedFont>
      <p:font typeface="Calibri Light" panose="020F0302020204030204" pitchFamily="34" charset="0"/>
      <p:regular r:id="rId88"/>
      <p:italic r:id="rId89"/>
    </p:embeddedFont>
    <p:embeddedFont>
      <p:font typeface="Roboto" panose="02000000000000000000" pitchFamily="2" charset="0"/>
      <p:regular r:id="rId90"/>
      <p:bold r:id="rId91"/>
      <p:italic r:id="rId92"/>
      <p:boldItalic r:id="rId9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4" roundtripDataSignature="AMtx7mjPHk6NNGodG72mSN1pUTXVfkzh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CF11C-07FB-49F7-9776-3F5124531118}" v="16" dt="2021-11-09T14:56:56.073"/>
  </p1510:revLst>
</p1510:revInfo>
</file>

<file path=ppt/tableStyles.xml><?xml version="1.0" encoding="utf-8"?>
<a:tblStyleLst xmlns:a="http://schemas.openxmlformats.org/drawingml/2006/main" def="{10FAA11C-2F3C-4402-A847-E4A7689F152E}">
  <a:tblStyle styleId="{10FAA11C-2F3C-4402-A847-E4A7689F152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E44B146-4DD7-42D3-966E-9BC7DF9AB1EB}"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8EBF5"/>
          </a:solidFill>
        </a:fill>
      </a:tcStyle>
    </a:lastRow>
    <a:seCell>
      <a:tcTxStyle/>
      <a:tcStyle>
        <a:tcBdr/>
      </a:tcStyle>
    </a:seCell>
    <a:swCell>
      <a:tcTxStyle/>
      <a:tcStyle>
        <a:tcBdr/>
      </a:tcStyle>
    </a:swCell>
    <a:firstRow>
      <a:tcTxStyle b="on" i="off"/>
      <a:tcStyle>
        <a:tcBdr/>
        <a:fill>
          <a:solidFill>
            <a:srgbClr val="E8EBF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85198" autoAdjust="0"/>
  </p:normalViewPr>
  <p:slideViewPr>
    <p:cSldViewPr snapToGrid="0">
      <p:cViewPr varScale="1">
        <p:scale>
          <a:sx n="84" d="100"/>
          <a:sy n="84" d="100"/>
        </p:scale>
        <p:origin x="2346"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337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1.fntdata"/><Relationship Id="rId89" Type="http://schemas.openxmlformats.org/officeDocument/2006/relationships/font" Target="fonts/font6.fntdata"/><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7.fntdata"/><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2.fntdata"/><Relationship Id="rId93" Type="http://schemas.openxmlformats.org/officeDocument/2006/relationships/font" Target="fonts/font10.fntdata"/><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customschemas.google.com/relationships/presentationmetadata" Target="metadata"/><Relationship Id="rId9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m_5u8-QSh6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zerotothree.org/resources/1780-bilingual-from-birth"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nidcd.nih.gov/health/speech-and-languag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cde.state.co.us/sites/default/files/video/resultsmatter/SamanthaAndSaraBuildingTowersAndCastles.mp4"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developingchild.harvard.edu/resources/stress-and-resilience-how-toxic-stress-affects-us-and-what-we-can-do-about-it/"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youtu.be/rfVPpW-FZkEch"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youtu.be/rfVPpW-FZkEch"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childdevelopmentinfo.com/child-development/physical-development-in-children-and-adolescents/#gs.vw2jke"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journals.lww.com/iycjournal/Fulltext/2018/04000/Teacher_Decision_Factors_That_Lead_to_Preschool.2.aspx" TargetMode="External"/><Relationship Id="rId2" Type="http://schemas.openxmlformats.org/officeDocument/2006/relationships/slide" Target="../slides/slide77.xml"/><Relationship Id="rId1" Type="http://schemas.openxmlformats.org/officeDocument/2006/relationships/notesMaster" Target="../notesMasters/notesMaster1.xml"/><Relationship Id="rId4" Type="http://schemas.openxmlformats.org/officeDocument/2006/relationships/hyperlink" Target="https://journals.lww.com/iycjournal/Fulltext/2013/10000/Developmental_Science_and_Preventive_Interventions.2.aspx" TargetMode="Externa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 name="Google Shape;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https://www.cdc.gov/ncbddd/actearly/milestones/index.html</a:t>
            </a:r>
            <a:endParaRPr dirty="0"/>
          </a:p>
        </p:txBody>
      </p:sp>
      <p:sp>
        <p:nvSpPr>
          <p:cNvPr id="114" name="Google Shape;11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Communication included sub-domain areas: receptive and expressive skills</a:t>
            </a:r>
            <a:endParaRPr/>
          </a:p>
          <a:p>
            <a:pPr marL="0" lvl="0" indent="0" algn="l" rtl="0">
              <a:spcBef>
                <a:spcPts val="0"/>
              </a:spcBef>
              <a:spcAft>
                <a:spcPts val="0"/>
              </a:spcAft>
              <a:buNone/>
            </a:pPr>
            <a:r>
              <a:rPr lang="en-US"/>
              <a:t>Motor development also includes subdomains: fine motor and gross motor skills</a:t>
            </a:r>
            <a:endParaRPr/>
          </a:p>
        </p:txBody>
      </p:sp>
      <p:sp>
        <p:nvSpPr>
          <p:cNvPr id="121" name="Google Shape;1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Discussion points: broad point is that milestone indicators always include skills across domains, even if they are part of a list of skills separated by domain.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milestone – is one that can be asked as a general question to family members, in which they are free to think of examples in the child’s own daily life.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item is also often part of assessments that use kits and may require a child to follow directions to complete a standardized task, like find the red ball and put it in the cup.</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Inter-related domains</a:t>
            </a:r>
            <a:endParaRPr dirty="0"/>
          </a:p>
          <a:p>
            <a:pPr marL="0" lvl="0" indent="0" algn="l" rtl="0">
              <a:spcBef>
                <a:spcPts val="0"/>
              </a:spcBef>
              <a:spcAft>
                <a:spcPts val="0"/>
              </a:spcAft>
              <a:buNone/>
            </a:pPr>
            <a:r>
              <a:rPr lang="en-US" b="1" dirty="0"/>
              <a:t>Communication </a:t>
            </a:r>
            <a:endParaRPr dirty="0"/>
          </a:p>
          <a:p>
            <a:pPr marL="0" lvl="0" indent="0" algn="l" rtl="0">
              <a:spcBef>
                <a:spcPts val="0"/>
              </a:spcBef>
              <a:spcAft>
                <a:spcPts val="0"/>
              </a:spcAft>
              <a:buNone/>
            </a:pPr>
            <a:r>
              <a:rPr lang="en-US" dirty="0"/>
              <a:t>How does the child perceive the directions?  What is the child’s primary mode of communication?</a:t>
            </a:r>
            <a:endParaRPr dirty="0"/>
          </a:p>
          <a:p>
            <a:pPr marL="0" lvl="0" indent="0" algn="l" rtl="0">
              <a:spcBef>
                <a:spcPts val="0"/>
              </a:spcBef>
              <a:spcAft>
                <a:spcPts val="0"/>
              </a:spcAft>
              <a:buNone/>
            </a:pPr>
            <a:r>
              <a:rPr lang="en-US" dirty="0"/>
              <a:t>Are the directions given in the child’s primary language?</a:t>
            </a:r>
            <a:endParaRPr dirty="0"/>
          </a:p>
          <a:p>
            <a:pPr marL="0" lvl="0" indent="0" algn="l" rtl="0">
              <a:spcBef>
                <a:spcPts val="0"/>
              </a:spcBef>
              <a:spcAft>
                <a:spcPts val="0"/>
              </a:spcAft>
              <a:buNone/>
            </a:pPr>
            <a:r>
              <a:rPr lang="en-US" dirty="0"/>
              <a:t>Does the child have the receptive vocabulary to understand and carry out the directions?</a:t>
            </a:r>
            <a:endParaRPr dirty="0"/>
          </a:p>
          <a:p>
            <a:pPr marL="0" lvl="0" indent="0" algn="l" rtl="0">
              <a:spcBef>
                <a:spcPts val="0"/>
              </a:spcBef>
              <a:spcAft>
                <a:spcPts val="0"/>
              </a:spcAft>
              <a:buNone/>
            </a:pPr>
            <a:r>
              <a:rPr lang="en-US" b="1" dirty="0"/>
              <a:t>Cognitive</a:t>
            </a:r>
            <a:endParaRPr dirty="0"/>
          </a:p>
          <a:p>
            <a:pPr marL="0" lvl="0" indent="0" algn="l" rtl="0">
              <a:spcBef>
                <a:spcPts val="0"/>
              </a:spcBef>
              <a:spcAft>
                <a:spcPts val="0"/>
              </a:spcAft>
              <a:buNone/>
            </a:pPr>
            <a:r>
              <a:rPr lang="en-US" b="0" dirty="0"/>
              <a:t>Are the elements of the task familiar to the child?</a:t>
            </a:r>
            <a:endParaRPr dirty="0"/>
          </a:p>
          <a:p>
            <a:pPr marL="0" lvl="0" indent="0" algn="l" rtl="0">
              <a:spcBef>
                <a:spcPts val="0"/>
              </a:spcBef>
              <a:spcAft>
                <a:spcPts val="0"/>
              </a:spcAft>
              <a:buNone/>
            </a:pPr>
            <a:r>
              <a:rPr lang="en-US" b="0" dirty="0"/>
              <a:t>Can the child attend to the task long enough to compete both steps?</a:t>
            </a:r>
            <a:endParaRPr dirty="0"/>
          </a:p>
          <a:p>
            <a:pPr marL="0" lvl="0" indent="0" algn="l" rtl="0">
              <a:spcBef>
                <a:spcPts val="0"/>
              </a:spcBef>
              <a:spcAft>
                <a:spcPts val="0"/>
              </a:spcAft>
              <a:buNone/>
            </a:pPr>
            <a:r>
              <a:rPr lang="en-US" b="0" dirty="0"/>
              <a:t>Is the complexity of the task and the steps within the child’s proximal zone of development?</a:t>
            </a:r>
            <a:endParaRPr dirty="0"/>
          </a:p>
          <a:p>
            <a:pPr marL="0" lvl="0" indent="0" algn="l" rtl="0">
              <a:spcBef>
                <a:spcPts val="0"/>
              </a:spcBef>
              <a:spcAft>
                <a:spcPts val="0"/>
              </a:spcAft>
              <a:buNone/>
            </a:pPr>
            <a:r>
              <a:rPr lang="en-US" b="0" dirty="0"/>
              <a:t>Is the child motivated to attend to and carry out the steps? Is the task culturally normative to the child and family?</a:t>
            </a:r>
            <a:endParaRPr dirty="0"/>
          </a:p>
          <a:p>
            <a:pPr marL="0" lvl="0" indent="0" algn="l" rtl="0">
              <a:spcBef>
                <a:spcPts val="0"/>
              </a:spcBef>
              <a:spcAft>
                <a:spcPts val="0"/>
              </a:spcAft>
              <a:buNone/>
            </a:pPr>
            <a:r>
              <a:rPr lang="en-US" b="1" dirty="0"/>
              <a:t>Motor</a:t>
            </a:r>
            <a:endParaRPr dirty="0"/>
          </a:p>
          <a:p>
            <a:pPr marL="0" lvl="0" indent="0" algn="l" rtl="0">
              <a:spcBef>
                <a:spcPts val="0"/>
              </a:spcBef>
              <a:spcAft>
                <a:spcPts val="0"/>
              </a:spcAft>
              <a:buNone/>
            </a:pPr>
            <a:r>
              <a:rPr lang="en-US" b="0" dirty="0"/>
              <a:t>Does the child have the motor skills to carry out both steps of the task? If not, does the child need assistive technology or modifications to complete the task?</a:t>
            </a:r>
            <a:endParaRPr dirty="0"/>
          </a:p>
          <a:p>
            <a:pPr marL="0" lvl="0" indent="0" algn="l" rtl="0">
              <a:spcBef>
                <a:spcPts val="0"/>
              </a:spcBef>
              <a:spcAft>
                <a:spcPts val="0"/>
              </a:spcAft>
              <a:buNone/>
            </a:pPr>
            <a:r>
              <a:rPr lang="en-US" b="1" dirty="0"/>
              <a:t>Social-Emotional</a:t>
            </a:r>
            <a:endParaRPr dirty="0"/>
          </a:p>
          <a:p>
            <a:pPr marL="0" lvl="0" indent="0" algn="l" rtl="0">
              <a:spcBef>
                <a:spcPts val="0"/>
              </a:spcBef>
              <a:spcAft>
                <a:spcPts val="0"/>
              </a:spcAft>
              <a:buNone/>
            </a:pPr>
            <a:r>
              <a:rPr lang="en-US" b="0" dirty="0"/>
              <a:t>Is the child calm enough to execute the task? Implies the ability to self-regulate and focus attention </a:t>
            </a:r>
            <a:endParaRPr dirty="0"/>
          </a:p>
          <a:p>
            <a:pPr marL="0" lvl="0" indent="0" algn="l" rtl="0">
              <a:spcBef>
                <a:spcPts val="0"/>
              </a:spcBef>
              <a:spcAft>
                <a:spcPts val="0"/>
              </a:spcAft>
              <a:buNone/>
            </a:pPr>
            <a:r>
              <a:rPr lang="en-US" b="1" dirty="0"/>
              <a:t>Adaptive</a:t>
            </a:r>
            <a:endParaRPr dirty="0"/>
          </a:p>
          <a:p>
            <a:pPr marL="0" lvl="0" indent="0" algn="l" rtl="0">
              <a:spcBef>
                <a:spcPts val="0"/>
              </a:spcBef>
              <a:spcAft>
                <a:spcPts val="0"/>
              </a:spcAft>
              <a:buNone/>
            </a:pPr>
            <a:r>
              <a:rPr lang="en-US" b="0" dirty="0"/>
              <a:t>Adaptive skills – this item may inform us about how the child carries out everyday self-help tasks that involve 2 steps</a:t>
            </a:r>
            <a:endParaRPr dirty="0"/>
          </a:p>
          <a:p>
            <a:pPr marL="0" lvl="0" indent="0" algn="l" rtl="0">
              <a:spcBef>
                <a:spcPts val="0"/>
              </a:spcBef>
              <a:spcAft>
                <a:spcPts val="0"/>
              </a:spcAft>
              <a:buNone/>
            </a:pPr>
            <a:endParaRPr b="0" dirty="0"/>
          </a:p>
          <a:p>
            <a:pPr marL="0" lvl="0" indent="0" algn="l" rtl="0">
              <a:spcBef>
                <a:spcPts val="0"/>
              </a:spcBef>
              <a:spcAft>
                <a:spcPts val="0"/>
              </a:spcAft>
              <a:buNone/>
            </a:pPr>
            <a:r>
              <a:rPr lang="en-US" b="1" dirty="0"/>
              <a:t>Considerations</a:t>
            </a:r>
            <a:endParaRPr dirty="0"/>
          </a:p>
          <a:p>
            <a:pPr marL="0" lvl="0" indent="0" algn="l" rtl="0">
              <a:spcBef>
                <a:spcPts val="0"/>
              </a:spcBef>
              <a:spcAft>
                <a:spcPts val="0"/>
              </a:spcAft>
              <a:buNone/>
            </a:pPr>
            <a:r>
              <a:rPr lang="en-US" b="0" dirty="0"/>
              <a:t>How do the organizing capacities of a child, including attention/regulation, change when a child is tired or overwhelmed?  </a:t>
            </a:r>
            <a:endParaRPr dirty="0"/>
          </a:p>
          <a:p>
            <a:pPr marL="0" lvl="0" indent="0" algn="l" rtl="0">
              <a:spcBef>
                <a:spcPts val="0"/>
              </a:spcBef>
              <a:spcAft>
                <a:spcPts val="0"/>
              </a:spcAft>
              <a:buNone/>
            </a:pPr>
            <a:r>
              <a:rPr lang="en-US" b="0" dirty="0"/>
              <a:t>How does motivation to complete the task vary based on interest in the task, and how does that impact our understanding of a given child’s development across domains? </a:t>
            </a:r>
            <a:endParaRPr dirty="0"/>
          </a:p>
          <a:p>
            <a:pPr marL="0" lvl="0" indent="0" algn="l" rtl="0">
              <a:spcBef>
                <a:spcPts val="0"/>
              </a:spcBef>
              <a:spcAft>
                <a:spcPts val="0"/>
              </a:spcAft>
              <a:buNone/>
            </a:pPr>
            <a:endParaRPr b="1"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43" name="Google Shape;14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solidFill>
                  <a:schemeClr val="dk1"/>
                </a:solidFill>
                <a:latin typeface="Calibri"/>
                <a:ea typeface="Calibri"/>
                <a:cs typeface="Calibri"/>
                <a:sym typeface="Calibri"/>
              </a:rPr>
              <a:t>In the context of these face to face interaction, babies are literally showered with words, sounds, gestures, expressions and affect that help them connect with their special adults  and to learn from them how he world works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Babies are pre-wired to attune to adults and their actions –  there is evidence that infants imitate adult’s actions – specifically, sticking out their tongues, at the age of three days old!</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Adults naturally “teach” in the context of what the infant is focused on (more knowledgeable other, proximal zone of development)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Adamson, L.B., </a:t>
            </a:r>
            <a:r>
              <a:rPr lang="en-US" dirty="0" err="1"/>
              <a:t>Bakeman</a:t>
            </a:r>
            <a:r>
              <a:rPr lang="en-US" dirty="0"/>
              <a:t>, R., </a:t>
            </a:r>
            <a:r>
              <a:rPr lang="en-US" dirty="0" err="1"/>
              <a:t>Deckner</a:t>
            </a:r>
            <a:r>
              <a:rPr lang="en-US" dirty="0"/>
              <a:t>, D.F., Nelson, P. B. (2014). From Interactions to Conversations: The Development of Joint Engagement During Early Childhood. Child Development., 85(3), 941–955. https://doi.org/10.1111/cdev.12189</a:t>
            </a:r>
            <a:endParaRPr dirty="0"/>
          </a:p>
          <a:p>
            <a:pPr marL="0" lvl="0" indent="0" algn="l" rtl="0">
              <a:spcBef>
                <a:spcPts val="0"/>
              </a:spcBef>
              <a:spcAft>
                <a:spcPts val="0"/>
              </a:spcAft>
              <a:buNone/>
            </a:pPr>
            <a:endParaRPr dirty="0"/>
          </a:p>
        </p:txBody>
      </p:sp>
      <p:sp>
        <p:nvSpPr>
          <p:cNvPr id="157" name="Google Shape;15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Watch the video on the next</a:t>
            </a:r>
            <a:r>
              <a:rPr lang="en-US" baseline="0" dirty="0"/>
              <a:t> slide</a:t>
            </a:r>
            <a:endParaRPr dirty="0"/>
          </a:p>
        </p:txBody>
      </p:sp>
      <p:sp>
        <p:nvSpPr>
          <p:cNvPr id="170" name="Google Shape;17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We begin with observing and responding to very early learners –  even if they are older - which is the foundation of social connection and social learning.</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u="sng" dirty="0">
                <a:solidFill>
                  <a:schemeClr val="hlink"/>
                </a:solidFill>
                <a:hlinkClick r:id="rId3"/>
              </a:rPr>
              <a:t>https://youtu.be/m_5u8-QSh6A</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b="1" dirty="0"/>
          </a:p>
        </p:txBody>
      </p:sp>
      <p:sp>
        <p:nvSpPr>
          <p:cNvPr id="164" name="Google Shape;16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As infants motor skills grow, they learn to engage in more complicated social learning which anchors and motivates the use of functional language.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They become increasingly mobile, now active explorers as they gain increased access to their surroundings and the objects they find there.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Their fine motor skills are also refining as they manipulate objects to find out how they feel, how they taste, how they behave when they are twisted or thrown. They are, as many have described, little scientists!</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Because babies from 4 months or so engage in object exploration and sensorimotor play adults have the opportunity to share </a:t>
            </a:r>
            <a:r>
              <a:rPr lang="en-US" sz="1200" b="0" i="1">
                <a:solidFill>
                  <a:schemeClr val="dk1"/>
                </a:solidFill>
                <a:latin typeface="Calibri"/>
                <a:ea typeface="Calibri"/>
                <a:cs typeface="Calibri"/>
                <a:sym typeface="Calibri"/>
              </a:rPr>
              <a:t>joint attention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they love to locate objects of all kinds and explore them with their hands and mouth. </a:t>
            </a:r>
            <a:endParaRPr sz="1200">
              <a:solidFill>
                <a:schemeClr val="dk1"/>
              </a:solidFill>
              <a:latin typeface="Calibri"/>
              <a:ea typeface="Calibri"/>
              <a:cs typeface="Calibri"/>
              <a:sym typeface="Calibri"/>
            </a:endParaRPr>
          </a:p>
        </p:txBody>
      </p:sp>
      <p:sp>
        <p:nvSpPr>
          <p:cNvPr id="189" name="Google Shape;18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When two individuals share attention to - and actively engage with - the same object or event of interest, they are sharing joint attention</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When adults and children share the same focus on an object or event, adults are in perfect position to act as the More Knowledgeable Other (Vygotsky)and to share culturally relevant knowledge in the context of play.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When babies first begin to hold and manipulate objects, adults often share attention to what they are doing and comment on their actions, but don’t necessarily expect them to respond to our comments or actions.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6" name="Google Shape;19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http://beforefirstwords.upf.edu/precursors-of-language/joint-attention/ </a:t>
            </a:r>
          </a:p>
          <a:p>
            <a:pPr marL="0" lvl="0" indent="0" algn="l" rtl="0">
              <a:spcBef>
                <a:spcPts val="0"/>
              </a:spcBef>
              <a:spcAft>
                <a:spcPts val="0"/>
              </a:spcAft>
              <a:buNone/>
            </a:pPr>
            <a:r>
              <a:rPr lang="en-US" dirty="0"/>
              <a:t>https://www.youtube.com/watch?v=1Aea8BH-PCs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Support discussion that pre-verbal or non-verbal children, even when they are old enough for us to expect them to use verbal language, may need time to share joint attention with their families, teachers, and peers – before they are ready to use functional language – to learn about the world from others and to discover motivation for engaging in shared focus.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Sidebar about young children with ASD if facilitator desires:</a:t>
            </a:r>
            <a:endParaRPr dirty="0"/>
          </a:p>
          <a:p>
            <a:pPr marL="0" lvl="0" indent="0" algn="l" rtl="0">
              <a:spcBef>
                <a:spcPts val="0"/>
              </a:spcBef>
              <a:spcAft>
                <a:spcPts val="0"/>
              </a:spcAft>
              <a:buNone/>
            </a:pPr>
            <a:r>
              <a:rPr lang="en-US" dirty="0"/>
              <a:t>[This is especially important for young children with autism, who demonstrate difficulties engaging in joint attention – and benefit from activities that support their engagement in shared focus with others around objects and events that interest them.</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How do we try and keep the attention of a very young baby, who we don’t expect to be able to share attention yet? We follow their lead and create a narrative about what we see them doing, and often imitate their gestures.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is where we need to start with young children with autism that are not yet ready to engage in fully reciprocal interactions – and often escape interactions when there are many prompts.  It is important to first teach and reinforce the experience of remaining in social situations with others, much as we do for young infants. As they grow more comfortable with remaining in the presence of others, we can gradually build in more direct] instruction.</a:t>
            </a:r>
            <a:endParaRPr dirty="0"/>
          </a:p>
        </p:txBody>
      </p:sp>
      <p:sp>
        <p:nvSpPr>
          <p:cNvPr id="203" name="Google Shape;20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https://www.asha.org/public/speech/development/01/</a:t>
            </a:r>
            <a:endParaRPr dirty="0"/>
          </a:p>
        </p:txBody>
      </p:sp>
      <p:sp>
        <p:nvSpPr>
          <p:cNvPr id="223" name="Google Shape;22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dirty="0">
                <a:solidFill>
                  <a:schemeClr val="dk1"/>
                </a:solidFill>
                <a:latin typeface="Calibri"/>
                <a:ea typeface="Calibri"/>
                <a:cs typeface="Calibri"/>
                <a:sym typeface="Calibri"/>
              </a:rPr>
              <a:t>During this time, young children begin to use words to describe objects and characteristics of objects as they begin to combine words, like “big doggie” and “red truck”.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During this period, they begin to incorporate action words, like “go </a:t>
            </a:r>
            <a:r>
              <a:rPr lang="en-US" sz="1200" b="0" dirty="0" err="1">
                <a:solidFill>
                  <a:schemeClr val="dk1"/>
                </a:solidFill>
                <a:latin typeface="Calibri"/>
                <a:ea typeface="Calibri"/>
                <a:cs typeface="Calibri"/>
                <a:sym typeface="Calibri"/>
              </a:rPr>
              <a:t>p’ay</a:t>
            </a:r>
            <a:r>
              <a:rPr lang="en-US" sz="1200" b="0" dirty="0">
                <a:solidFill>
                  <a:schemeClr val="dk1"/>
                </a:solidFill>
                <a:latin typeface="Calibri"/>
                <a:ea typeface="Calibri"/>
                <a:cs typeface="Calibri"/>
                <a:sym typeface="Calibri"/>
              </a:rPr>
              <a:t> ground” or “eat lunch”</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Between 2 and 2.5 years, children begin to talk about objects to specify location, such as “in”, “over” and “under”.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Begin to construct 3-word or more phrases that describe other characteristics of objects or events like “mommy’s shoes” “backhoe digger truck”, “mommy go work”.</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Often understand words that refer to opposites, like “up” and “down”, “day” and “night”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Follow 2-step directions (when they want to)</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Acquiring new words rapidly</a:t>
            </a:r>
            <a:br>
              <a:rPr lang="en-US" sz="1200" b="0" dirty="0">
                <a:solidFill>
                  <a:schemeClr val="dk1"/>
                </a:solidFill>
                <a:latin typeface="Calibri"/>
                <a:ea typeface="Calibri"/>
                <a:cs typeface="Calibri"/>
                <a:sym typeface="Calibri"/>
              </a:rPr>
            </a:br>
            <a:endParaRPr sz="1200" b="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b="0" dirty="0">
                <a:solidFill>
                  <a:schemeClr val="dk1"/>
                </a:solidFill>
                <a:latin typeface="Calibri"/>
                <a:ea typeface="Calibri"/>
                <a:cs typeface="Calibri"/>
                <a:sym typeface="Calibri"/>
              </a:rPr>
              <a:t>Click on link for milestones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dirty="0"/>
              <a:t>https://www.asha.org/public/speech/development/23/ </a:t>
            </a:r>
            <a:endParaRPr dirty="0"/>
          </a:p>
        </p:txBody>
      </p:sp>
      <p:sp>
        <p:nvSpPr>
          <p:cNvPr id="230" name="Google Shape;23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https://www.asha.org/public/speech/development/34/</a:t>
            </a:r>
            <a:endParaRPr dirty="0"/>
          </a:p>
        </p:txBody>
      </p:sp>
      <p:sp>
        <p:nvSpPr>
          <p:cNvPr id="237" name="Google Shape;23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In the fourth year, children are well equipped to communicate fluently with other adults and children in a relatively adult-like way</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Typically articulating words clearly, and most people understand what they say</a:t>
            </a:r>
            <a:endParaRPr dirty="0"/>
          </a:p>
          <a:p>
            <a:pPr marL="0" lvl="0" indent="0" algn="l" rtl="0">
              <a:spcBef>
                <a:spcPts val="0"/>
              </a:spcBef>
              <a:spcAft>
                <a:spcPts val="0"/>
              </a:spcAft>
              <a:buNone/>
            </a:pPr>
            <a:r>
              <a:rPr lang="en-US" sz="1200" i="1" dirty="0">
                <a:solidFill>
                  <a:schemeClr val="dk1"/>
                </a:solidFill>
                <a:latin typeface="Calibri"/>
                <a:ea typeface="Calibri"/>
                <a:cs typeface="Calibri"/>
                <a:sym typeface="Calibri"/>
              </a:rPr>
              <a:t>C</a:t>
            </a:r>
            <a:r>
              <a:rPr lang="en-US" sz="1200" dirty="0">
                <a:solidFill>
                  <a:schemeClr val="dk1"/>
                </a:solidFill>
                <a:latin typeface="Calibri"/>
                <a:ea typeface="Calibri"/>
                <a:cs typeface="Calibri"/>
                <a:sym typeface="Calibri"/>
              </a:rPr>
              <a:t>an generally be expected to answer simple who, what, and where questions.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Can talk about their day as they acquire the ability to recall experiences and use language to create a narrative about those experiences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Spend a lot of time asking when and how questions as their ability to understand details of time, space, and increasingly more abstract concepts increases</a:t>
            </a:r>
            <a:endParaRPr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Visit the ASHA link to find out more about milestones in link</a:t>
            </a:r>
          </a:p>
          <a:p>
            <a:pPr marL="0" lvl="0" indent="0" algn="l" rtl="0">
              <a:spcBef>
                <a:spcPts val="0"/>
              </a:spcBef>
              <a:spcAft>
                <a:spcPts val="0"/>
              </a:spcAft>
              <a:buNone/>
            </a:pPr>
            <a:r>
              <a:rPr lang="en-US" dirty="0"/>
              <a:t>https://www.asha.org/public/speech/development/45/</a:t>
            </a:r>
            <a:endParaRPr dirty="0"/>
          </a:p>
        </p:txBody>
      </p:sp>
      <p:sp>
        <p:nvSpPr>
          <p:cNvPr id="244" name="Google Shape;24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If desired, facilitator can click on the link for bilingual language development and review the information there:</a:t>
            </a:r>
            <a:endParaRPr dirty="0"/>
          </a:p>
          <a:p>
            <a:pPr marL="0" lvl="0" indent="0" algn="l" rtl="0">
              <a:spcBef>
                <a:spcPts val="0"/>
              </a:spcBef>
              <a:spcAft>
                <a:spcPts val="0"/>
              </a:spcAft>
              <a:buNone/>
            </a:pPr>
            <a:r>
              <a:rPr lang="en-US" u="sng" dirty="0">
                <a:solidFill>
                  <a:schemeClr val="hlink"/>
                </a:solidFill>
                <a:hlinkClick r:id="rId3"/>
              </a:rPr>
              <a:t>Bilingual From Birth • ZERO TO THREE</a:t>
            </a:r>
            <a:endParaRPr lang="en-US" u="sng" dirty="0">
              <a:solidFill>
                <a:schemeClr val="hlink"/>
              </a:solidFill>
            </a:endParaRPr>
          </a:p>
          <a:p>
            <a:pPr marL="0" lvl="0" indent="0" algn="l" rtl="0">
              <a:spcBef>
                <a:spcPts val="0"/>
              </a:spcBef>
              <a:spcAft>
                <a:spcPts val="0"/>
              </a:spcAft>
              <a:buNone/>
            </a:pPr>
            <a:r>
              <a:rPr lang="en-US" dirty="0"/>
              <a:t>https://www.zerotothree.org/resources/1780-bilingual-from-birth</a:t>
            </a:r>
            <a:endParaRPr dirty="0"/>
          </a:p>
        </p:txBody>
      </p:sp>
      <p:sp>
        <p:nvSpPr>
          <p:cNvPr id="251" name="Google Shape;25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Speech and Language Developmental Milestones | NIDCD (nih.gov)</a:t>
            </a:r>
            <a:r>
              <a:rPr lang="en-US" dirty="0"/>
              <a:t> </a:t>
            </a:r>
            <a:endParaRPr dirty="0"/>
          </a:p>
          <a:p>
            <a:pPr marL="0" lvl="0" indent="0" algn="l" rtl="0">
              <a:spcBef>
                <a:spcPts val="0"/>
              </a:spcBef>
              <a:spcAft>
                <a:spcPts val="0"/>
              </a:spcAft>
              <a:buNone/>
            </a:pPr>
            <a:r>
              <a:rPr lang="en-US" dirty="0"/>
              <a:t>Describe how this list is laid out to the group, and make it available to them separately for the following activity</a:t>
            </a:r>
            <a:endParaRPr dirty="0"/>
          </a:p>
        </p:txBody>
      </p:sp>
      <p:sp>
        <p:nvSpPr>
          <p:cNvPr id="258" name="Google Shape;25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Support discussion that:</a:t>
            </a:r>
            <a:endParaRPr dirty="0"/>
          </a:p>
          <a:p>
            <a:pPr marL="0" lvl="0" indent="0" algn="l" rtl="0">
              <a:spcBef>
                <a:spcPts val="0"/>
              </a:spcBef>
              <a:spcAft>
                <a:spcPts val="0"/>
              </a:spcAft>
              <a:buNone/>
            </a:pPr>
            <a:r>
              <a:rPr lang="en-US" dirty="0"/>
              <a:t>(We don’t use age levels to report out to families as a rule - these reports can be very discouraging)</a:t>
            </a:r>
            <a:endParaRPr dirty="0"/>
          </a:p>
          <a:p>
            <a:pPr marL="0" lvl="0" indent="0" algn="l" rtl="0">
              <a:spcBef>
                <a:spcPts val="0"/>
              </a:spcBef>
              <a:spcAft>
                <a:spcPts val="0"/>
              </a:spcAft>
              <a:buNone/>
            </a:pPr>
            <a:r>
              <a:rPr lang="en-US" dirty="0"/>
              <a:t>Joseph is doing a great job of engaging in joint attention with his teacher</a:t>
            </a:r>
            <a:endParaRPr dirty="0"/>
          </a:p>
          <a:p>
            <a:pPr marL="0" lvl="0" indent="0" algn="l" rtl="0">
              <a:spcBef>
                <a:spcPts val="0"/>
              </a:spcBef>
              <a:spcAft>
                <a:spcPts val="0"/>
              </a:spcAft>
              <a:buNone/>
            </a:pPr>
            <a:r>
              <a:rPr lang="en-US" dirty="0"/>
              <a:t>He responded to a “where” question, answered her questions responsively with 4 words (“in the other house”). He seems to respond mostly with 1-3 word utterances in this video. </a:t>
            </a:r>
            <a:endParaRPr dirty="0"/>
          </a:p>
          <a:p>
            <a:pPr marL="0" lvl="0" indent="0" algn="l" rtl="0">
              <a:spcBef>
                <a:spcPts val="0"/>
              </a:spcBef>
              <a:spcAft>
                <a:spcPts val="0"/>
              </a:spcAft>
              <a:buNone/>
            </a:pPr>
            <a:r>
              <a:rPr lang="en-US" dirty="0"/>
              <a:t>He made wolf sounds and remembered, with some prompting, some of the words the teacher was prompting him for. </a:t>
            </a:r>
            <a:endParaRPr dirty="0"/>
          </a:p>
          <a:p>
            <a:pPr marL="0" lvl="0" indent="0" algn="l" rtl="0">
              <a:spcBef>
                <a:spcPts val="0"/>
              </a:spcBef>
              <a:spcAft>
                <a:spcPts val="0"/>
              </a:spcAft>
              <a:buNone/>
            </a:pPr>
            <a:r>
              <a:rPr lang="en-US" dirty="0"/>
              <a:t>He follows her point</a:t>
            </a:r>
            <a:endParaRPr dirty="0"/>
          </a:p>
          <a:p>
            <a:pPr marL="0" lvl="0" indent="0" algn="l" rtl="0">
              <a:spcBef>
                <a:spcPts val="0"/>
              </a:spcBef>
              <a:spcAft>
                <a:spcPts val="0"/>
              </a:spcAft>
              <a:buNone/>
            </a:pPr>
            <a:r>
              <a:rPr lang="en-US" dirty="0"/>
              <a:t>He points to pictures so that she can see what he is interested in</a:t>
            </a:r>
            <a:endParaRPr dirty="0"/>
          </a:p>
          <a:p>
            <a:pPr marL="0" lvl="0" indent="0" algn="l" rtl="0">
              <a:spcBef>
                <a:spcPts val="0"/>
              </a:spcBef>
              <a:spcAft>
                <a:spcPts val="0"/>
              </a:spcAft>
              <a:buNone/>
            </a:pPr>
            <a:r>
              <a:rPr lang="en-US" dirty="0"/>
              <a:t>He responded to her direction to put the book away at the end</a:t>
            </a:r>
            <a:endParaRPr dirty="0"/>
          </a:p>
          <a:p>
            <a:pPr marL="0" lvl="0" indent="0" algn="l" rtl="0">
              <a:spcBef>
                <a:spcPts val="0"/>
              </a:spcBef>
              <a:spcAft>
                <a:spcPts val="0"/>
              </a:spcAft>
              <a:buNone/>
            </a:pPr>
            <a:r>
              <a:rPr lang="en-US" dirty="0"/>
              <a:t>Adult is providing a lot of prompts so might not see as many initiations or more elaborate responses as we would if she wasn’t reading a book and asking related questions  </a:t>
            </a:r>
            <a:endParaRPr dirty="0"/>
          </a:p>
          <a:p>
            <a:pPr marL="0" lvl="0" indent="0" algn="l" rtl="0">
              <a:spcBef>
                <a:spcPts val="0"/>
              </a:spcBef>
              <a:spcAft>
                <a:spcPts val="0"/>
              </a:spcAft>
              <a:buNone/>
            </a:pPr>
            <a:r>
              <a:rPr lang="en-US" dirty="0"/>
              <a:t>Point out that we do not have nearly enough information, but based on this short clip he may be a developmental level that we might consider to be in the 2-3 year old range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https://www.cde.state.co.us/sites/default/files/video/resultsmatter/JosephReadingTheThreeLittlePigs.mp4</a:t>
            </a:r>
            <a:endParaRPr dirty="0"/>
          </a:p>
          <a:p>
            <a:pPr marL="0" lvl="0" indent="0" algn="l" rtl="0">
              <a:spcBef>
                <a:spcPts val="0"/>
              </a:spcBef>
              <a:spcAft>
                <a:spcPts val="0"/>
              </a:spcAft>
              <a:buNone/>
            </a:pPr>
            <a:endParaRPr dirty="0"/>
          </a:p>
        </p:txBody>
      </p:sp>
      <p:sp>
        <p:nvSpPr>
          <p:cNvPr id="265" name="Google Shape;26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https://www.cde.state.co.us/sites/default/files/video/resultsmatter/JosephReadingTheThreeLittlePigs.mp4</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5689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primary elements of cognitive learning and functioning, and each of these overlaps with the others as children’s cognition develops and become more complex.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Normative assessments that measure cognitive development probe for how children make things happen in their worlds, and how they understand how objects and people are situated spatially.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They measure how children approach problem solving tasks of various complexities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They measure how children imitate others, and how that imitation is remembered and used over time –  a key element of social learning across learning theories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Cognitive testing also examines memory – how well a child can hold a piece of information in mind both during a problem solving task, and over longer periods of time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are also interested in how children classify objects or people according to shape, color, and other attributes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want to know how they can use abstract symbols in their play for the purpose of pretending and story-telling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want to understand how children can attend to events and people in their world as they learn, a critical element in the learning process</a:t>
            </a:r>
            <a:endParaRPr dirty="0"/>
          </a:p>
          <a:p>
            <a:pPr marL="0" lvl="0" indent="0" algn="l" rtl="0">
              <a:spcBef>
                <a:spcPts val="0"/>
              </a:spcBef>
              <a:spcAft>
                <a:spcPts val="0"/>
              </a:spcAft>
              <a:buNone/>
            </a:pPr>
            <a:endParaRPr dirty="0"/>
          </a:p>
        </p:txBody>
      </p:sp>
      <p:sp>
        <p:nvSpPr>
          <p:cNvPr id="292" name="Google Shape;29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Jean Piaget created an integrated understanding of how cognition is organized in a sequential manner as a child grows, using these three basic concepts. He believed that children develop a scheme for a given element of learning, and use that schema to build new information to build new skills. In a cyclical manner, the child then accommodates to the new level of understanding and competence as he or she is again ready to learn something new and more complex.</a:t>
            </a:r>
            <a:endParaRPr/>
          </a:p>
        </p:txBody>
      </p:sp>
      <p:sp>
        <p:nvSpPr>
          <p:cNvPr id="315" name="Google Shape;315;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A schema is a pattern of repeated actions. Clusters of schemas develop into later concepts (Arnold, 2015).</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Schemas are often demonstrated in the favorite actions of young children. There are many different types, like filling/dumping, lining up, stacking,  Sometimes the activities may seem a little strange or even annoying to adults, but to the child, it’s a necessary step in their understanding of the world and themselves.</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Each child is different, and each acquires and uses schemas differently.</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Schemas can be observed, identified and measured to more fully understand the cognitive development of a given child.</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Arnold, C. (2015). Schemas: a way into a child’s world. </a:t>
            </a:r>
            <a:r>
              <a:rPr lang="en-US" sz="1200" b="0" i="1">
                <a:solidFill>
                  <a:schemeClr val="dk1"/>
                </a:solidFill>
                <a:latin typeface="Calibri"/>
                <a:ea typeface="Calibri"/>
                <a:cs typeface="Calibri"/>
                <a:sym typeface="Calibri"/>
              </a:rPr>
              <a:t>Early Child Development and Care.</a:t>
            </a:r>
            <a:r>
              <a:rPr lang="en-US" sz="1200" b="0" i="0">
                <a:solidFill>
                  <a:schemeClr val="dk1"/>
                </a:solidFill>
                <a:latin typeface="Calibri"/>
                <a:ea typeface="Calibri"/>
                <a:cs typeface="Calibri"/>
                <a:sym typeface="Calibri"/>
              </a:rPr>
              <a:t>, </a:t>
            </a:r>
            <a:r>
              <a:rPr lang="en-US" sz="1200" b="0" i="1">
                <a:solidFill>
                  <a:schemeClr val="dk1"/>
                </a:solidFill>
                <a:latin typeface="Calibri"/>
                <a:ea typeface="Calibri"/>
                <a:cs typeface="Calibri"/>
                <a:sym typeface="Calibri"/>
              </a:rPr>
              <a:t>185</a:t>
            </a:r>
            <a:r>
              <a:rPr lang="en-US" sz="1200" b="0" i="0">
                <a:solidFill>
                  <a:schemeClr val="dk1"/>
                </a:solidFill>
                <a:latin typeface="Calibri"/>
                <a:ea typeface="Calibri"/>
                <a:cs typeface="Calibri"/>
                <a:sym typeface="Calibri"/>
              </a:rPr>
              <a:t>(5), 727–741. https://doi.org/10.1080/03004430.2014.952634</a:t>
            </a:r>
            <a:endParaRPr/>
          </a:p>
        </p:txBody>
      </p:sp>
      <p:sp>
        <p:nvSpPr>
          <p:cNvPr id="334" name="Google Shape;334;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Facilitator: when you open the link, scroll down to the video called “picking grass for baby” (4.54 minutes long), scroll down far enough so the description over the video is not visible to the participants.</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https://study.sagepub.com/walleranddavis3e/student-resources/child-observation-videos</a:t>
            </a:r>
          </a:p>
          <a:p>
            <a:pPr marL="0" lvl="0" indent="0" algn="l" rtl="0">
              <a:spcBef>
                <a:spcPts val="0"/>
              </a:spcBef>
              <a:spcAft>
                <a:spcPts val="0"/>
              </a:spcAft>
              <a:buNone/>
            </a:pPr>
            <a:endParaRPr dirty="0"/>
          </a:p>
          <a:p>
            <a:pPr marL="0" lvl="0" indent="0" algn="l" rtl="0">
              <a:spcBef>
                <a:spcPts val="0"/>
              </a:spcBef>
              <a:spcAft>
                <a:spcPts val="0"/>
              </a:spcAft>
              <a:buNone/>
            </a:pPr>
            <a:r>
              <a:rPr lang="en-US" dirty="0"/>
              <a:t>Discussion points:</a:t>
            </a:r>
            <a:endParaRPr dirty="0"/>
          </a:p>
          <a:p>
            <a:pPr marL="0" lvl="0" indent="0" algn="l" rtl="0">
              <a:spcBef>
                <a:spcPts val="0"/>
              </a:spcBef>
              <a:spcAft>
                <a:spcPts val="0"/>
              </a:spcAft>
              <a:buNone/>
            </a:pPr>
            <a:r>
              <a:rPr lang="en-US" dirty="0"/>
              <a:t>She is initially using a simple schema of gathering/filling as she picks the grass and puts in the bucket. She then incorporates the bucket with grass into another simple schema of “putting in” as she places the baby in the car – but now the schema seems to involve her experiences of being put into a car to go for a ride, and likely she is starting to incorporate a simple pretend schema. She goes on to combine schemes: pushing the car along with her legs, bringing the baby along for a ride. At one point she feeds the baby some grass, another schema. Discuss how this combination of schemas builds one upon the other as her play tells us valuable information about what she is practicing and what she is ready to learn.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Developmental next steps: we might see her invite another child to act as the baby’s grandma and incorporate roles into a more social form of play. </a:t>
            </a:r>
            <a:endParaRPr dirty="0"/>
          </a:p>
        </p:txBody>
      </p:sp>
      <p:sp>
        <p:nvSpPr>
          <p:cNvPr id="341" name="Google Shape;34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are the 4 stages of development as Piaget described them, and which we use when we seek to assess cognitive development.  These stages are useful for us to understand how children are incorporating even more complicated schemas into their play, as their higher-order capacities emerge and finally come together in the final state, where abstract and systematic thinking becomes possible.</a:t>
            </a:r>
            <a:endParaRPr dirty="0"/>
          </a:p>
        </p:txBody>
      </p:sp>
      <p:sp>
        <p:nvSpPr>
          <p:cNvPr id="348" name="Google Shape;348;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These play categories, developed by Piaget to describe the activities within each of the 4 stages, are commonly used when we observe children for the purpose of describing and measuring cognitive development, which must be done in the context of play. </a:t>
            </a:r>
            <a:endParaRPr/>
          </a:p>
          <a:p>
            <a:pPr marL="0" lvl="0" indent="0" algn="l" rtl="0">
              <a:spcBef>
                <a:spcPts val="0"/>
              </a:spcBef>
              <a:spcAft>
                <a:spcPts val="0"/>
              </a:spcAft>
              <a:buNone/>
            </a:pPr>
            <a:endParaRPr/>
          </a:p>
        </p:txBody>
      </p:sp>
      <p:sp>
        <p:nvSpPr>
          <p:cNvPr id="355" name="Google Shape;35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Relational play: Simple pretend play directed toward themselves (pretending to eat or sleep)</a:t>
            </a:r>
            <a:endParaRPr/>
          </a:p>
          <a:p>
            <a:pPr marL="0" lvl="0" indent="0" algn="l" rtl="0">
              <a:spcBef>
                <a:spcPts val="0"/>
              </a:spcBef>
              <a:spcAft>
                <a:spcPts val="0"/>
              </a:spcAft>
              <a:buNone/>
            </a:pPr>
            <a:r>
              <a:rPr lang="en-US" sz="1200"/>
              <a:t>Functional play: Filling and emptying containers - Imitative play from an immediate model (adult rocks doll, child imitates)</a:t>
            </a:r>
            <a:endParaRPr/>
          </a:p>
          <a:p>
            <a:pPr marL="0" lvl="0" indent="0" algn="l" rtl="0">
              <a:spcBef>
                <a:spcPts val="0"/>
              </a:spcBef>
              <a:spcAft>
                <a:spcPts val="0"/>
              </a:spcAft>
              <a:buNone/>
            </a:pPr>
            <a:r>
              <a:rPr lang="en-US" sz="1200"/>
              <a:t>Gross Motor play: Running, jumping, climbing, sliding</a:t>
            </a:r>
            <a:endParaRPr/>
          </a:p>
          <a:p>
            <a:pPr marL="0" lvl="0" indent="0" algn="l" rtl="0">
              <a:spcBef>
                <a:spcPts val="0"/>
              </a:spcBef>
              <a:spcAft>
                <a:spcPts val="0"/>
              </a:spcAft>
              <a:buNone/>
            </a:pPr>
            <a:r>
              <a:rPr lang="en-US" sz="1200"/>
              <a:t>Social play: Take notice of peers but generally engage in parallel play (where children play next to each other, but do not interact with each other in play scheme)</a:t>
            </a:r>
            <a:endParaRPr/>
          </a:p>
          <a:p>
            <a:pPr marL="0" lvl="0" indent="0" algn="l" rtl="0">
              <a:spcBef>
                <a:spcPts val="0"/>
              </a:spcBef>
              <a:spcAft>
                <a:spcPts val="0"/>
              </a:spcAft>
              <a:buNone/>
            </a:pPr>
            <a:r>
              <a:rPr lang="en-US" sz="1200"/>
              <a:t>Pretend/Symbolic play: Make inanimate objects perform actions, pretend that objects are real or that an object symbolizes another object (ball becomes an apple, block becomes a phone)</a:t>
            </a:r>
            <a:endParaRPr/>
          </a:p>
          <a:p>
            <a:pPr marL="0" lvl="0" indent="0" algn="l" rtl="0">
              <a:spcBef>
                <a:spcPts val="0"/>
              </a:spcBef>
              <a:spcAft>
                <a:spcPts val="0"/>
              </a:spcAft>
              <a:buNone/>
            </a:pPr>
            <a:endParaRPr/>
          </a:p>
        </p:txBody>
      </p:sp>
      <p:sp>
        <p:nvSpPr>
          <p:cNvPr id="362" name="Google Shape;36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Requires the beginnings of executive function capacities, including the ability to inhibit impulses, to wait for turns, and to manage emotions when a child “loses”</a:t>
            </a:r>
            <a:endParaRPr/>
          </a:p>
          <a:p>
            <a:pPr marL="0" lvl="0" indent="0" algn="l" rtl="0">
              <a:spcBef>
                <a:spcPts val="0"/>
              </a:spcBef>
              <a:spcAft>
                <a:spcPts val="0"/>
              </a:spcAft>
              <a:buNone/>
            </a:pPr>
            <a:r>
              <a:rPr lang="en-US" sz="1200"/>
              <a:t>Also requires the elements of working memory, and flexible thinking, as children need to remember how the rules of the game impact their behavior</a:t>
            </a:r>
            <a:endParaRPr/>
          </a:p>
          <a:p>
            <a:pPr marL="0" lvl="0" indent="0" algn="l" rtl="0">
              <a:spcBef>
                <a:spcPts val="0"/>
              </a:spcBef>
              <a:spcAft>
                <a:spcPts val="0"/>
              </a:spcAft>
              <a:buNone/>
            </a:pPr>
            <a:r>
              <a:rPr lang="en-US" sz="1200"/>
              <a:t>Children younger than this often try to participate in simple board games, but often do not have the necessary executive functioning capacities quite yet</a:t>
            </a:r>
            <a:endParaRPr/>
          </a:p>
          <a:p>
            <a:pPr marL="0" lvl="0" indent="0" algn="l" rtl="0">
              <a:spcBef>
                <a:spcPts val="0"/>
              </a:spcBef>
              <a:spcAft>
                <a:spcPts val="0"/>
              </a:spcAft>
              <a:buNone/>
            </a:pPr>
            <a:endParaRPr/>
          </a:p>
        </p:txBody>
      </p:sp>
      <p:sp>
        <p:nvSpPr>
          <p:cNvPr id="376" name="Google Shape;37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When we are thinking about how children develop cognitively, we can find out a lot by paying attention to a number of important elements, including how they are attending to play, and for how long – noting how distractible they may appear to be as they engage in play.</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are also noticing how they use and and link play schemes. For instance, we may see a child build a block tower, which Is one scheme – and then put play soldiers on top of the blocks as a separate and higher order scheme that suggests that he is representing a play castle in his mind, linking schemes and increasing the complexity of his play. </a:t>
            </a:r>
            <a:endParaRPr/>
          </a:p>
          <a:p>
            <a:pPr marL="0" lvl="0" indent="0" algn="l" rtl="0">
              <a:spcBef>
                <a:spcPts val="0"/>
              </a:spcBef>
              <a:spcAft>
                <a:spcPts val="0"/>
              </a:spcAft>
              <a:buNone/>
            </a:pPr>
            <a:endParaRPr/>
          </a:p>
          <a:p>
            <a:pPr marL="0" lvl="0" indent="0" algn="l" rtl="0">
              <a:spcBef>
                <a:spcPts val="0"/>
              </a:spcBef>
              <a:spcAft>
                <a:spcPts val="0"/>
              </a:spcAft>
              <a:buNone/>
            </a:pPr>
            <a:r>
              <a:rPr lang="en-US"/>
              <a:t>How are children imitating the actions of others? Do they produce exact imitations, or do they imitate and then experiment with other ways of doing the action that was observed?</a:t>
            </a:r>
            <a:endParaRPr/>
          </a:p>
          <a:p>
            <a:pPr marL="0" lvl="0" indent="0" algn="l" rtl="0">
              <a:spcBef>
                <a:spcPts val="0"/>
              </a:spcBef>
              <a:spcAft>
                <a:spcPts val="0"/>
              </a:spcAft>
              <a:buNone/>
            </a:pPr>
            <a:r>
              <a:rPr lang="en-US"/>
              <a:t>Will the child perform an imitation days later? Months later?</a:t>
            </a:r>
            <a:endParaRPr/>
          </a:p>
          <a:p>
            <a:pPr marL="0" lvl="0" indent="0" algn="l" rtl="0">
              <a:spcBef>
                <a:spcPts val="0"/>
              </a:spcBef>
              <a:spcAft>
                <a:spcPts val="0"/>
              </a:spcAft>
              <a:buNone/>
            </a:pPr>
            <a:endParaRPr/>
          </a:p>
          <a:p>
            <a:pPr marL="0" lvl="0" indent="0" algn="l" rtl="0">
              <a:spcBef>
                <a:spcPts val="0"/>
              </a:spcBef>
              <a:spcAft>
                <a:spcPts val="0"/>
              </a:spcAft>
              <a:buNone/>
            </a:pPr>
            <a:r>
              <a:rPr lang="en-US"/>
              <a:t>How do children play with other children? Are they ready to take turns, or are they still playing with objects on their own. How are they communicating with other children and with adults?  Do they respond to bids for shared attention? Verbally or non-verbally?</a:t>
            </a:r>
            <a:endParaRPr/>
          </a:p>
          <a:p>
            <a:pPr marL="0" lvl="0" indent="0" algn="l" rtl="0">
              <a:spcBef>
                <a:spcPts val="0"/>
              </a:spcBef>
              <a:spcAft>
                <a:spcPts val="0"/>
              </a:spcAft>
              <a:buNone/>
            </a:pPr>
            <a:endParaRPr/>
          </a:p>
          <a:p>
            <a:pPr marL="0" lvl="0" indent="0" algn="l" rtl="0">
              <a:spcBef>
                <a:spcPts val="0"/>
              </a:spcBef>
              <a:spcAft>
                <a:spcPts val="0"/>
              </a:spcAft>
              <a:buNone/>
            </a:pPr>
            <a:r>
              <a:rPr lang="en-US"/>
              <a:t>How do them make things happen? With banging objects together?  Or do they take time to try something, find out it doesn’t work, and then try something else? Do they ask for help?  Do they make plans in the context of play?</a:t>
            </a: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Linder, T. W. (1993). </a:t>
            </a:r>
            <a:r>
              <a:rPr lang="en-US" sz="1200" b="0" i="1">
                <a:solidFill>
                  <a:schemeClr val="dk1"/>
                </a:solidFill>
                <a:latin typeface="Calibri"/>
                <a:ea typeface="Calibri"/>
                <a:cs typeface="Calibri"/>
                <a:sym typeface="Calibri"/>
              </a:rPr>
              <a:t>Transdisciplinary play-based assessment: A functional approach to working with young children, Rev</a:t>
            </a:r>
            <a:r>
              <a:rPr lang="en-US" sz="1200" b="0" i="0">
                <a:solidFill>
                  <a:schemeClr val="dk1"/>
                </a:solidFill>
                <a:latin typeface="Calibri"/>
                <a:ea typeface="Calibri"/>
                <a:cs typeface="Calibri"/>
                <a:sym typeface="Calibri"/>
              </a:rPr>
              <a:t>. Paul H Brookes Publishing.</a:t>
            </a:r>
            <a:endParaRPr/>
          </a:p>
        </p:txBody>
      </p:sp>
      <p:sp>
        <p:nvSpPr>
          <p:cNvPr id="383" name="Google Shape;383;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u="sng" dirty="0">
                <a:solidFill>
                  <a:schemeClr val="hlink"/>
                </a:solidFill>
                <a:hlinkClick r:id="rId3"/>
              </a:rPr>
              <a:t>https://www.cde.state.co.us/sites/default/files/video/resultsmatter/SamanthaAndSaraBuildingTowersAndCastles.mp4</a:t>
            </a: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dirty="0"/>
              <a:t>Facilitator: point out that this is just one short period in time, which does not accurately reflect the girls’ development – but that we are using this clip as a chance to practice the observation of cognitive skills. </a:t>
            </a:r>
            <a:endParaRPr dirty="0"/>
          </a:p>
          <a:p>
            <a:pPr marL="0" marR="0" lvl="0" indent="0" algn="l" rtl="0">
              <a:lnSpc>
                <a:spcPct val="100000"/>
              </a:lnSpc>
              <a:spcBef>
                <a:spcPts val="0"/>
              </a:spcBef>
              <a:spcAft>
                <a:spcPts val="0"/>
              </a:spcAft>
              <a:buClr>
                <a:schemeClr val="dk1"/>
              </a:buClr>
              <a:buSzPts val="1200"/>
              <a:buFont typeface="Calibri"/>
              <a:buNone/>
            </a:pPr>
            <a:endParaRPr sz="1200" dirty="0"/>
          </a:p>
          <a:p>
            <a:pPr marL="0" marR="0" lvl="0" indent="0" algn="l" rtl="0">
              <a:lnSpc>
                <a:spcPct val="100000"/>
              </a:lnSpc>
              <a:spcBef>
                <a:spcPts val="0"/>
              </a:spcBef>
              <a:spcAft>
                <a:spcPts val="0"/>
              </a:spcAft>
              <a:buClr>
                <a:schemeClr val="dk1"/>
              </a:buClr>
              <a:buSzPts val="1200"/>
              <a:buFont typeface="Calibri"/>
              <a:buNone/>
            </a:pPr>
            <a:r>
              <a:rPr lang="en-US" sz="1200" dirty="0"/>
              <a:t>There are no prescribed answers – asking them to observe closely and ask them to identify schemas – stacking was a single schema used by the girl on the right – the girl on the left used a schema that was more specific that we could identify as “building a castle” since she might really like doing that and do it often – which offers a chance to get even more complex as she tries out new ways of doing it. Both girls had a clear goal and acted on it.</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t>Interesting to observe how the girls shift their play from parallel to associative – even though they seem shy with each other. </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t>We notice problem solving as the girl on the left carefully moves the peaks of the castle – built separately, onto the base she built.</a:t>
            </a:r>
            <a:br>
              <a:rPr lang="en-US" sz="1200" dirty="0"/>
            </a:br>
            <a:r>
              <a:rPr lang="en-US" sz="1200" dirty="0"/>
              <a:t>For the girl on the right, we notice as she gradually stacks more and more blocks on, clearly understanding the need to balance, she is trying different things to make sure the next things she stacks on top stays on once she has run out of the same-shaped blocks – good example also of constructive play and the use of spatial concepts. </a:t>
            </a:r>
            <a:endParaRPr dirty="0"/>
          </a:p>
          <a:p>
            <a:pPr marL="0" marR="0" lvl="0" indent="0" algn="l" rtl="0">
              <a:lnSpc>
                <a:spcPct val="100000"/>
              </a:lnSpc>
              <a:spcBef>
                <a:spcPts val="0"/>
              </a:spcBef>
              <a:spcAft>
                <a:spcPts val="0"/>
              </a:spcAft>
              <a:buClr>
                <a:schemeClr val="dk1"/>
              </a:buClr>
              <a:buSzPts val="1200"/>
              <a:buFont typeface="Calibri"/>
              <a:buNone/>
            </a:pPr>
            <a:r>
              <a:rPr lang="en-US" sz="1200" dirty="0"/>
              <a:t>We notice strong ability to stay with the task on the part of the girl on the right  – which draws the girl on the right over to do some counting and to comment on the situation with the super-high blocks.</a:t>
            </a:r>
            <a:endParaRPr sz="12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97" name="Google Shape;39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https://www.cde.state.co.us/sites/default/files/video/resultsmatter/SamanthaAndSaraBuildingTowersAndCastles.mp4</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069428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Blair, C. &amp; Raver, C.C., (2015). School readiness and self-regulation: a developmental psychobiological approach. Annual Review of Psychology; Vol 66, pp. 711-713. doi: 10.1146/annurev-psych-010814-015221</a:t>
            </a:r>
            <a:endParaRPr/>
          </a:p>
        </p:txBody>
      </p:sp>
      <p:sp>
        <p:nvSpPr>
          <p:cNvPr id="424" name="Google Shape;424;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Responsive and predictable caregiving creates the foundation for children to learn their own place in the world – and how the world around them functions in relationship to themselves </a:t>
            </a:r>
            <a:endParaRPr/>
          </a:p>
          <a:p>
            <a:pPr marL="0" lvl="0" indent="0" algn="l" rtl="0">
              <a:spcBef>
                <a:spcPts val="0"/>
              </a:spcBef>
              <a:spcAft>
                <a:spcPts val="0"/>
              </a:spcAft>
              <a:buNone/>
            </a:pPr>
            <a:r>
              <a:rPr lang="en-US"/>
              <a:t>Healthy relationships empower children to explore, learn from others, and return for protection when they are distressed</a:t>
            </a:r>
            <a:endParaRPr/>
          </a:p>
          <a:p>
            <a:pPr marL="0" lvl="0" indent="0" algn="l" rtl="0">
              <a:spcBef>
                <a:spcPts val="0"/>
              </a:spcBef>
              <a:spcAft>
                <a:spcPts val="0"/>
              </a:spcAft>
              <a:buNone/>
            </a:pPr>
            <a:r>
              <a:rPr lang="en-US"/>
              <a:t>The safety that early relationships provide buffers children’s responses to stress</a:t>
            </a:r>
            <a:endParaRPr/>
          </a:p>
          <a:p>
            <a:pPr marL="0" lvl="0" indent="0" algn="l" rtl="0">
              <a:spcBef>
                <a:spcPts val="0"/>
              </a:spcBef>
              <a:spcAft>
                <a:spcPts val="0"/>
              </a:spcAft>
              <a:buNone/>
            </a:pPr>
            <a:r>
              <a:rPr lang="en-US"/>
              <a:t>Enables children to maintain access to a regulated state where they can manage emotions, pay attention, and make decisions</a:t>
            </a:r>
            <a:endParaRPr/>
          </a:p>
          <a:p>
            <a:pPr marL="0" lvl="0" indent="0" algn="l" rtl="0">
              <a:spcBef>
                <a:spcPts val="0"/>
              </a:spcBef>
              <a:spcAft>
                <a:spcPts val="0"/>
              </a:spcAft>
              <a:buNone/>
            </a:pPr>
            <a:endParaRPr/>
          </a:p>
        </p:txBody>
      </p:sp>
      <p:sp>
        <p:nvSpPr>
          <p:cNvPr id="431" name="Google Shape;431;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7" name="Google Shape;437;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Bronfenbrenner stated, the well-being of children depends on healthy family functioning, which in turn is supported by communities and the larger systems that moderate employment, access to health care and education, and the functions of criminal justice. </a:t>
            </a:r>
            <a:endParaRPr/>
          </a:p>
        </p:txBody>
      </p:sp>
      <p:sp>
        <p:nvSpPr>
          <p:cNvPr id="438" name="Google Shape;438;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Lets look at this video from the Harvard Center for the Developing Child to understand a bit more about how social emotional well being is moderate by systems as a whole:</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https://developingchild.harvard.edu/resources/stress-and-resilience-how-toxic-stress-affects-us-and-what-we-can-do-about-it/</a:t>
            </a:r>
          </a:p>
          <a:p>
            <a:pPr marL="0" lvl="0" indent="0" algn="l" rtl="0">
              <a:spcBef>
                <a:spcPts val="0"/>
              </a:spcBef>
              <a:spcAft>
                <a:spcPts val="0"/>
              </a:spcAft>
              <a:buNone/>
            </a:pPr>
            <a:r>
              <a:rPr lang="en-US" dirty="0"/>
              <a:t>https://www.youtube.com/watch?v=sutfPqtQFEc </a:t>
            </a:r>
          </a:p>
          <a:p>
            <a:pPr marL="0" lvl="0" indent="0" algn="l" rtl="0">
              <a:spcBef>
                <a:spcPts val="0"/>
              </a:spcBef>
              <a:spcAft>
                <a:spcPts val="0"/>
              </a:spcAft>
              <a:buNone/>
            </a:pPr>
            <a:endParaRPr dirty="0"/>
          </a:p>
          <a:p>
            <a:pPr marL="0" lvl="0" indent="0" algn="l" rtl="0">
              <a:spcBef>
                <a:spcPts val="0"/>
              </a:spcBef>
              <a:spcAft>
                <a:spcPts val="0"/>
              </a:spcAft>
              <a:buNone/>
            </a:pPr>
            <a:r>
              <a:rPr lang="en-US" u="sng" dirty="0">
                <a:solidFill>
                  <a:schemeClr val="hlink"/>
                </a:solidFill>
                <a:hlinkClick r:id="rId3"/>
              </a:rPr>
              <a:t>Stress and Resilience: How Toxic Stress Affects Us, and What We Can Do About It (harvard.edu)</a:t>
            </a:r>
            <a:r>
              <a:rPr lang="en-US" dirty="0"/>
              <a:t> (3:52)</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Support discussion that social-emotional well-being hinges on family functioning, and family well-being hinges on systems that they depend on for community, access to employment, food, housing, medical care, mental health care.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Ask participants how they might be able to contribute to higher levels of family well-being at the systems level, at the level of family, and at the level of the child in the school environment.</a:t>
            </a:r>
            <a:endParaRPr dirty="0"/>
          </a:p>
          <a:p>
            <a:pPr marL="0" lvl="0" indent="0" algn="l" rtl="0">
              <a:spcBef>
                <a:spcPts val="0"/>
              </a:spcBef>
              <a:spcAft>
                <a:spcPts val="0"/>
              </a:spcAft>
              <a:buNone/>
            </a:pPr>
            <a:endParaRPr dirty="0"/>
          </a:p>
        </p:txBody>
      </p:sp>
      <p:sp>
        <p:nvSpPr>
          <p:cNvPr id="445" name="Google Shape;445;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https://www.zerotothree.org/early-development/social-and-emotional-development</a:t>
            </a:r>
            <a:endParaRPr/>
          </a:p>
        </p:txBody>
      </p:sp>
      <p:sp>
        <p:nvSpPr>
          <p:cNvPr id="452" name="Google Shape;452;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Denham, S.A., (2018). Keeping SEL developmental: the importance of a developmental lends for fostering and assessing SEL competencies</a:t>
            </a:r>
            <a:endParaRPr/>
          </a:p>
          <a:p>
            <a:pPr marL="0" lvl="0" indent="0" algn="l" rtl="0">
              <a:spcBef>
                <a:spcPts val="0"/>
              </a:spcBef>
              <a:spcAft>
                <a:spcPts val="0"/>
              </a:spcAft>
              <a:buNone/>
            </a:pPr>
            <a:endParaRPr/>
          </a:p>
        </p:txBody>
      </p:sp>
      <p:sp>
        <p:nvSpPr>
          <p:cNvPr id="459" name="Google Shape;459;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Gilliam, W.S &amp; Reyes, C.R., (2018). Teacher decision factors that lead to preschool expulsion. Infants and Young Children, Vol. 31(2), pp. 93-108(16).</a:t>
            </a:r>
            <a:endParaRPr/>
          </a:p>
          <a:p>
            <a:pPr marL="0" lvl="0" indent="0" algn="l" rtl="0">
              <a:spcBef>
                <a:spcPts val="0"/>
              </a:spcBef>
              <a:spcAft>
                <a:spcPts val="0"/>
              </a:spcAft>
              <a:buNone/>
            </a:pPr>
            <a:r>
              <a:rPr lang="en-US"/>
              <a:t>https://doi.org/10.1097/IYC.0000000000000113</a:t>
            </a:r>
            <a:endParaRPr/>
          </a:p>
        </p:txBody>
      </p:sp>
      <p:sp>
        <p:nvSpPr>
          <p:cNvPr id="472" name="Google Shape;47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12:23</a:t>
            </a:r>
            <a:endParaRPr dirty="0"/>
          </a:p>
          <a:p>
            <a:pPr marL="0" lvl="0" indent="0" algn="l" rtl="0">
              <a:spcBef>
                <a:spcPts val="0"/>
              </a:spcBef>
              <a:spcAft>
                <a:spcPts val="0"/>
              </a:spcAft>
              <a:buNone/>
            </a:pPr>
            <a:r>
              <a:rPr lang="en-US" dirty="0"/>
              <a:t>https://www.youtube.com/watch?v=_n8rDUhJMQ4</a:t>
            </a:r>
            <a:endParaRPr dirty="0"/>
          </a:p>
        </p:txBody>
      </p:sp>
      <p:sp>
        <p:nvSpPr>
          <p:cNvPr id="479" name="Google Shape;47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https://www.youtube.com/watch?v=_n8rDUhJMQ4</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8779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true for all children - important for us to understand when we are supporting the optimal development of children with delays or disabilities. We are never working on just one set of discrete skills.</a:t>
            </a:r>
            <a:endParaRPr/>
          </a:p>
          <a:p>
            <a:pPr marL="0" lvl="0" indent="0" algn="l" rtl="0">
              <a:spcBef>
                <a:spcPts val="0"/>
              </a:spcBef>
              <a:spcAft>
                <a:spcPts val="0"/>
              </a:spcAft>
              <a:buNone/>
            </a:pPr>
            <a:endParaRPr/>
          </a:p>
          <a:p>
            <a:pPr marL="0" lvl="0" indent="0" algn="l" rtl="0">
              <a:spcBef>
                <a:spcPts val="0"/>
              </a:spcBef>
              <a:spcAft>
                <a:spcPts val="0"/>
              </a:spcAft>
              <a:buNone/>
            </a:pPr>
            <a:r>
              <a:rPr lang="en-US"/>
              <a:t>Re: organization capacities: </a:t>
            </a:r>
            <a:endParaRPr/>
          </a:p>
          <a:p>
            <a:pPr marL="0" lvl="0" indent="0" algn="l" rtl="0">
              <a:spcBef>
                <a:spcPts val="0"/>
              </a:spcBef>
              <a:spcAft>
                <a:spcPts val="0"/>
              </a:spcAft>
              <a:buNone/>
            </a:pPr>
            <a:r>
              <a:rPr lang="en-US"/>
              <a:t>Guralnick, M.J., (2013). Developmental science and preventative interventions for children at environmental risk. Infant and Young Children, Vol. 26(4), pp. 270-285. </a:t>
            </a:r>
            <a:r>
              <a:rPr lang="en-US" sz="1200" b="0" i="0" u="none" strike="noStrike">
                <a:solidFill>
                  <a:schemeClr val="dk1"/>
                </a:solidFill>
                <a:latin typeface="Calibri"/>
                <a:ea typeface="Calibri"/>
                <a:cs typeface="Calibri"/>
                <a:sym typeface="Calibri"/>
              </a:rPr>
              <a:t>doi:10.1097/IYC.0b013e3182a6832f. </a:t>
            </a:r>
            <a:endParaRP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8" name="Google Shape;498;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6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head grows faster than the body: creates challenges to balance in the first years of life </a:t>
            </a:r>
            <a:endParaRPr/>
          </a:p>
          <a:p>
            <a:pPr marL="0" lvl="0" indent="0" algn="l" rtl="0">
              <a:spcBef>
                <a:spcPts val="0"/>
              </a:spcBef>
              <a:spcAft>
                <a:spcPts val="0"/>
              </a:spcAft>
              <a:buNone/>
            </a:pPr>
            <a:r>
              <a:rPr lang="en-US"/>
              <a:t>The torso lengthens throughout early childhood: lowers center of gravity to improve balance and stability</a:t>
            </a:r>
            <a:endParaRPr/>
          </a:p>
          <a:p>
            <a:pPr marL="0" lvl="0" indent="0" algn="l" rtl="0">
              <a:spcBef>
                <a:spcPts val="0"/>
              </a:spcBef>
              <a:spcAft>
                <a:spcPts val="0"/>
              </a:spcAft>
              <a:buNone/>
            </a:pPr>
            <a:r>
              <a:rPr lang="en-US"/>
              <a:t>Children gain function from head to toe: at birth the mouth is a key motor function, then control emerges gradually to hands (grasping) torso (sitting, crawling) to legs and feet (walking)</a:t>
            </a:r>
            <a:endParaRPr/>
          </a:p>
          <a:p>
            <a:pPr marL="0" lvl="0" indent="0" algn="l" rtl="0">
              <a:spcBef>
                <a:spcPts val="0"/>
              </a:spcBef>
              <a:spcAft>
                <a:spcPts val="0"/>
              </a:spcAft>
              <a:buNone/>
            </a:pPr>
            <a:endParaRPr/>
          </a:p>
        </p:txBody>
      </p:sp>
      <p:sp>
        <p:nvSpPr>
          <p:cNvPr id="511" name="Google Shape;511;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Equip children to explore their environment – the basis of cognitive development</a:t>
            </a:r>
            <a:endParaRPr/>
          </a:p>
          <a:p>
            <a:pPr marL="457200" lvl="1" indent="0" algn="l" rtl="0">
              <a:spcBef>
                <a:spcPts val="0"/>
              </a:spcBef>
              <a:spcAft>
                <a:spcPts val="0"/>
              </a:spcAft>
              <a:buNone/>
            </a:pPr>
            <a:r>
              <a:rPr lang="en-US"/>
              <a:t>More likely to write and draw when fine motor skills are present</a:t>
            </a:r>
            <a:endParaRPr/>
          </a:p>
          <a:p>
            <a:pPr marL="0" lvl="0" indent="0" algn="l" rtl="0">
              <a:spcBef>
                <a:spcPts val="0"/>
              </a:spcBef>
              <a:spcAft>
                <a:spcPts val="0"/>
              </a:spcAft>
              <a:buNone/>
            </a:pPr>
            <a:r>
              <a:rPr lang="en-US"/>
              <a:t>The basis of adaptive skills: finger feeding, utensils, tooth-brushing, toileting</a:t>
            </a:r>
            <a:endParaRPr/>
          </a:p>
          <a:p>
            <a:pPr marL="0" lvl="0" indent="0" algn="l" rtl="0">
              <a:spcBef>
                <a:spcPts val="0"/>
              </a:spcBef>
              <a:spcAft>
                <a:spcPts val="0"/>
              </a:spcAft>
              <a:buNone/>
            </a:pPr>
            <a:r>
              <a:rPr lang="en-US"/>
              <a:t>Oral-motor skills are essential for communication development, feeding</a:t>
            </a:r>
            <a:endParaRPr/>
          </a:p>
          <a:p>
            <a:pPr marL="0" lvl="0" indent="0" algn="l" rtl="0">
              <a:spcBef>
                <a:spcPts val="0"/>
              </a:spcBef>
              <a:spcAft>
                <a:spcPts val="0"/>
              </a:spcAft>
              <a:buNone/>
            </a:pPr>
            <a:r>
              <a:rPr lang="en-US"/>
              <a:t>Influence how a child is physically positioned to interact with the social world: social-emotional development</a:t>
            </a:r>
            <a:endParaRPr/>
          </a:p>
          <a:p>
            <a:pPr marL="0" lvl="0" indent="0" algn="l" rtl="0">
              <a:spcBef>
                <a:spcPts val="0"/>
              </a:spcBef>
              <a:spcAft>
                <a:spcPts val="0"/>
              </a:spcAft>
              <a:buNone/>
            </a:pPr>
            <a:endParaRPr/>
          </a:p>
        </p:txBody>
      </p:sp>
      <p:sp>
        <p:nvSpPr>
          <p:cNvPr id="518" name="Google Shape;51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Video embedded on next slide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https://www.cdc.gov/ncbddd/actearly/milestones/index.html</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Video: 1:38   </a:t>
            </a:r>
            <a:r>
              <a:rPr lang="en-US" u="sng" dirty="0">
                <a:solidFill>
                  <a:schemeClr val="hlink"/>
                </a:solidFill>
                <a:hlinkClick r:id="rId3"/>
              </a:rPr>
              <a:t>https://youtu.be/rfVPpW-FZkEch</a:t>
            </a:r>
            <a:r>
              <a:rPr lang="en-US" dirty="0"/>
              <a:t> </a:t>
            </a:r>
            <a:endParaRPr dirty="0"/>
          </a:p>
          <a:p>
            <a:pPr marL="0" lvl="0" indent="0" algn="l" rtl="0">
              <a:spcBef>
                <a:spcPts val="0"/>
              </a:spcBef>
              <a:spcAft>
                <a:spcPts val="0"/>
              </a:spcAft>
              <a:buNone/>
            </a:pPr>
            <a:endParaRPr dirty="0"/>
          </a:p>
        </p:txBody>
      </p:sp>
      <p:sp>
        <p:nvSpPr>
          <p:cNvPr id="525" name="Google Shape;525;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https://www.cdc.gov/ncbddd/actearly/milestones/index.html</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Video: 1:38   </a:t>
            </a:r>
            <a:r>
              <a:rPr lang="en-US" u="sng" dirty="0">
                <a:solidFill>
                  <a:schemeClr val="hlink"/>
                </a:solidFill>
                <a:hlinkClick r:id="rId3"/>
              </a:rPr>
              <a:t>https://youtu.be/rfVPpW-FZkEch</a:t>
            </a:r>
            <a:r>
              <a:rPr lang="en-US" dirty="0"/>
              <a:t>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532" name="Google Shape;532;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Physical Development in Children and Adolescents - Child Development Institute (childdevelopmentinfo.com)</a:t>
            </a:r>
            <a:endParaRPr lang="en-US" u="sng" dirty="0">
              <a:solidFill>
                <a:schemeClr val="hlink"/>
              </a:solidFill>
            </a:endParaRPr>
          </a:p>
          <a:p>
            <a:pPr marL="0" lvl="0" indent="0" algn="l" rtl="0">
              <a:spcBef>
                <a:spcPts val="0"/>
              </a:spcBef>
              <a:spcAft>
                <a:spcPts val="0"/>
              </a:spcAft>
              <a:buNone/>
            </a:pPr>
            <a:r>
              <a:rPr lang="en-US" dirty="0"/>
              <a:t>https://childdevelopmentinfo.com/child-development/physical-development-in-children-and-adolescents/#gs.cerkur</a:t>
            </a:r>
            <a:endParaRPr dirty="0"/>
          </a:p>
        </p:txBody>
      </p:sp>
      <p:sp>
        <p:nvSpPr>
          <p:cNvPr id="539" name="Google Shape;53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https://childdevelopmentinfo.com/child-development/physical-development-in-children-and-adolescents/#gs.cerkur</a:t>
            </a:r>
            <a:endParaRPr dirty="0"/>
          </a:p>
        </p:txBody>
      </p:sp>
      <p:sp>
        <p:nvSpPr>
          <p:cNvPr id="545" name="Google Shape;545;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3" name="Google Shape;563;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Definition from the American Association on Intellectual and Developmental Disabilities: https://www.aaidd.org/intellectual-disability/definition</a:t>
            </a:r>
            <a:endParaRPr/>
          </a:p>
        </p:txBody>
      </p:sp>
      <p:sp>
        <p:nvSpPr>
          <p:cNvPr id="564" name="Google Shape;564;p6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7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0" name="Google Shape;570;p7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Communication (e.g., the child’s speech, language, and non-verbal skills)</a:t>
            </a:r>
            <a:endParaRPr/>
          </a:p>
          <a:p>
            <a:pPr marL="0" lvl="0" indent="0" algn="l" rtl="0">
              <a:spcBef>
                <a:spcPts val="0"/>
              </a:spcBef>
              <a:spcAft>
                <a:spcPts val="0"/>
              </a:spcAft>
              <a:buNone/>
            </a:pPr>
            <a:endParaRPr/>
          </a:p>
          <a:p>
            <a:pPr marL="0" lvl="0" indent="0" algn="l" rtl="0">
              <a:spcBef>
                <a:spcPts val="0"/>
              </a:spcBef>
              <a:spcAft>
                <a:spcPts val="0"/>
              </a:spcAft>
              <a:buNone/>
            </a:pPr>
            <a:r>
              <a:rPr lang="en-US"/>
              <a:t>Community Use (e.g., the child’s interest in activities outside the home and ability to recognize various community locations)</a:t>
            </a:r>
            <a:endParaRPr/>
          </a:p>
          <a:p>
            <a:pPr marL="0" lvl="0" indent="0" algn="l" rtl="0">
              <a:spcBef>
                <a:spcPts val="0"/>
              </a:spcBef>
              <a:spcAft>
                <a:spcPts val="0"/>
              </a:spcAft>
              <a:buNone/>
            </a:pPr>
            <a:endParaRPr/>
          </a:p>
          <a:p>
            <a:pPr marL="0" lvl="0" indent="0" algn="l" rtl="0">
              <a:spcBef>
                <a:spcPts val="0"/>
              </a:spcBef>
              <a:spcAft>
                <a:spcPts val="0"/>
              </a:spcAft>
              <a:buNone/>
            </a:pPr>
            <a:r>
              <a:rPr lang="en-US"/>
              <a:t>Health and Safety (e.g., how readily a child shows caution and an ability to avoid physical danger)</a:t>
            </a:r>
            <a:endParaRPr/>
          </a:p>
          <a:p>
            <a:pPr marL="0" lvl="0" indent="0" algn="l" rtl="0">
              <a:spcBef>
                <a:spcPts val="0"/>
              </a:spcBef>
              <a:spcAft>
                <a:spcPts val="0"/>
              </a:spcAft>
              <a:buNone/>
            </a:pPr>
            <a:endParaRPr/>
          </a:p>
          <a:p>
            <a:pPr marL="0" lvl="0" indent="0" algn="l" rtl="0">
              <a:spcBef>
                <a:spcPts val="0"/>
              </a:spcBef>
              <a:spcAft>
                <a:spcPts val="0"/>
              </a:spcAft>
              <a:buNone/>
            </a:pPr>
            <a:r>
              <a:rPr lang="en-US"/>
              <a:t>Leisure (e.g., forms of play and the ability to follow rules)</a:t>
            </a:r>
            <a:endParaRPr/>
          </a:p>
          <a:p>
            <a:pPr marL="0" lvl="0" indent="0" algn="l" rtl="0">
              <a:spcBef>
                <a:spcPts val="0"/>
              </a:spcBef>
              <a:spcAft>
                <a:spcPts val="0"/>
              </a:spcAft>
              <a:buNone/>
            </a:pPr>
            <a:endParaRPr/>
          </a:p>
          <a:p>
            <a:pPr marL="0" lvl="0" indent="0" algn="l" rtl="0">
              <a:spcBef>
                <a:spcPts val="0"/>
              </a:spcBef>
              <a:spcAft>
                <a:spcPts val="0"/>
              </a:spcAft>
              <a:buNone/>
            </a:pPr>
            <a:r>
              <a:rPr lang="en-US"/>
              <a:t>Self-care (e.g., the child’s eating, toileting, and bathing behaviors)</a:t>
            </a:r>
            <a:endParaRPr/>
          </a:p>
          <a:p>
            <a:pPr marL="0" lvl="0" indent="0" algn="l" rtl="0">
              <a:spcBef>
                <a:spcPts val="0"/>
              </a:spcBef>
              <a:spcAft>
                <a:spcPts val="0"/>
              </a:spcAft>
              <a:buNone/>
            </a:pPr>
            <a:endParaRPr/>
          </a:p>
          <a:p>
            <a:pPr marL="0" lvl="0" indent="0" algn="l" rtl="0">
              <a:spcBef>
                <a:spcPts val="0"/>
              </a:spcBef>
              <a:spcAft>
                <a:spcPts val="0"/>
              </a:spcAft>
              <a:buNone/>
            </a:pPr>
            <a:r>
              <a:rPr lang="en-US"/>
              <a:t>Self-direction (e.g., how readily the child shows self-control, follows directions, and makes choices), </a:t>
            </a:r>
            <a:endParaRPr/>
          </a:p>
          <a:p>
            <a:pPr marL="0" lvl="0" indent="0" algn="l" rtl="0">
              <a:spcBef>
                <a:spcPts val="0"/>
              </a:spcBef>
              <a:spcAft>
                <a:spcPts val="0"/>
              </a:spcAft>
              <a:buNone/>
            </a:pPr>
            <a:endParaRPr/>
          </a:p>
          <a:p>
            <a:pPr marL="0" lvl="0" indent="0" algn="l" rtl="0">
              <a:spcBef>
                <a:spcPts val="0"/>
              </a:spcBef>
              <a:spcAft>
                <a:spcPts val="0"/>
              </a:spcAft>
              <a:buNone/>
            </a:pPr>
            <a:r>
              <a:rPr lang="en-US"/>
              <a:t>Functional Pre-academics (e.g., the child’s skills at letter recognition, counting, and drawing simple shapes)</a:t>
            </a:r>
            <a:endParaRPr/>
          </a:p>
          <a:p>
            <a:pPr marL="0" lvl="0" indent="0" algn="l" rtl="0">
              <a:spcBef>
                <a:spcPts val="0"/>
              </a:spcBef>
              <a:spcAft>
                <a:spcPts val="0"/>
              </a:spcAft>
              <a:buNone/>
            </a:pPr>
            <a:endParaRPr/>
          </a:p>
          <a:p>
            <a:pPr marL="0" lvl="0" indent="0" algn="l" rtl="0">
              <a:spcBef>
                <a:spcPts val="0"/>
              </a:spcBef>
              <a:spcAft>
                <a:spcPts val="0"/>
              </a:spcAft>
              <a:buNone/>
            </a:pPr>
            <a:r>
              <a:rPr lang="en-US"/>
              <a:t>Home Living (e.g., the degree to which a child helps adults with household tasks and cares for his or her personal possessions)</a:t>
            </a:r>
            <a:endParaRPr/>
          </a:p>
          <a:p>
            <a:pPr marL="0" lvl="0" indent="0" algn="l" rtl="0">
              <a:spcBef>
                <a:spcPts val="0"/>
              </a:spcBef>
              <a:spcAft>
                <a:spcPts val="0"/>
              </a:spcAft>
              <a:buNone/>
            </a:pPr>
            <a:endParaRPr/>
          </a:p>
          <a:p>
            <a:pPr marL="0" lvl="0" indent="0" algn="l" rtl="0">
              <a:spcBef>
                <a:spcPts val="0"/>
              </a:spcBef>
              <a:spcAft>
                <a:spcPts val="0"/>
              </a:spcAft>
              <a:buNone/>
            </a:pPr>
            <a:r>
              <a:rPr lang="en-US"/>
              <a:t>Social (e.g., how well the child gets along with other people, uses manners, assists others, and recognizes emotions), </a:t>
            </a:r>
            <a:endParaRPr/>
          </a:p>
          <a:p>
            <a:pPr marL="0" lvl="0" indent="0" algn="l" rtl="0">
              <a:spcBef>
                <a:spcPts val="0"/>
              </a:spcBef>
              <a:spcAft>
                <a:spcPts val="0"/>
              </a:spcAft>
              <a:buNone/>
            </a:pPr>
            <a:endParaRPr/>
          </a:p>
          <a:p>
            <a:pPr marL="0" lvl="0" indent="0" algn="l" rtl="0">
              <a:spcBef>
                <a:spcPts val="0"/>
              </a:spcBef>
              <a:spcAft>
                <a:spcPts val="0"/>
              </a:spcAft>
              <a:buNone/>
            </a:pPr>
            <a:r>
              <a:rPr lang="en-US"/>
              <a:t>Motor (e.g., the child’s locomotion skills and manipulation of the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US"/>
              <a:t>Aylward, G.P., (2020). Chapter 6 - Adaptive Behavior Scale;</a:t>
            </a:r>
            <a:endParaRPr/>
          </a:p>
          <a:p>
            <a:pPr marL="0" lvl="0" indent="0" algn="l" rtl="0">
              <a:spcBef>
                <a:spcPts val="0"/>
              </a:spcBef>
              <a:spcAft>
                <a:spcPts val="0"/>
              </a:spcAft>
              <a:buNone/>
            </a:pPr>
            <a:r>
              <a:rPr lang="en-US"/>
              <a:t>In: Practical Resources for the Mental Health Professional, Bayley 4 Clinical Use and Interpretation,</a:t>
            </a:r>
            <a:endParaRPr/>
          </a:p>
          <a:p>
            <a:pPr marL="0" lvl="0" indent="0" algn="l" rtl="0">
              <a:spcBef>
                <a:spcPts val="0"/>
              </a:spcBef>
              <a:spcAft>
                <a:spcPts val="0"/>
              </a:spcAft>
              <a:buNone/>
            </a:pPr>
            <a:r>
              <a:rPr lang="en-US"/>
              <a:t>Academic Press, 2020,</a:t>
            </a:r>
            <a:endParaRPr/>
          </a:p>
          <a:p>
            <a:pPr marL="0" lvl="0" indent="0" algn="l" rtl="0">
              <a:spcBef>
                <a:spcPts val="0"/>
              </a:spcBef>
              <a:spcAft>
                <a:spcPts val="0"/>
              </a:spcAft>
              <a:buNone/>
            </a:pPr>
            <a:r>
              <a:rPr lang="en-US"/>
              <a:t>Pages 61-68, https://doi.org/10.1016/B978-0-12-817754-9.00006-4.</a:t>
            </a:r>
            <a:endParaRPr/>
          </a:p>
          <a:p>
            <a:pPr marL="0" lvl="0" indent="0" algn="l" rtl="0">
              <a:spcBef>
                <a:spcPts val="0"/>
              </a:spcBef>
              <a:spcAft>
                <a:spcPts val="0"/>
              </a:spcAft>
              <a:buNone/>
            </a:pPr>
            <a:endParaRPr/>
          </a:p>
        </p:txBody>
      </p:sp>
      <p:sp>
        <p:nvSpPr>
          <p:cNvPr id="577" name="Google Shape;577;p7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As in all domains, acquisition of new adaptive skills depends on first learning very simple skills, and then building on them: here is an example using the adaptive skill of getting dressed</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585" name="Google Shape;585;p7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Support importance of teaming with PT to support strength, balance, proprioception , collaboration with teachers at school, full inclusion of family as part of the team – as we saw in this example.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Facilitate discussion about the best way to support this mother to facilitate adaptive skills using information and strategies from multiple disciplines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https://youtu.be/fgPU9FZK_NU</a:t>
            </a:r>
          </a:p>
          <a:p>
            <a:pPr marL="0" lvl="0" indent="0" algn="l" rtl="0">
              <a:spcBef>
                <a:spcPts val="0"/>
              </a:spcBef>
              <a:spcAft>
                <a:spcPts val="0"/>
              </a:spcAft>
              <a:buNone/>
            </a:pPr>
            <a:endParaRPr dirty="0"/>
          </a:p>
        </p:txBody>
      </p:sp>
      <p:sp>
        <p:nvSpPr>
          <p:cNvPr id="600" name="Google Shape;600;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https://www.youtube.com/watch?v=fgPU9FZK_NU&amp;ab_channel=recordsky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Support importance of teaming with PT to support strength, balance, proprioception , collaboration with teachers at school, full inclusion of family as part of the team – as we saw in this example.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Facilitate discussion about the best way to support this mother to facilitate adaptive skills using information and strategies from multiple disciplines</a:t>
            </a:r>
            <a:endParaRPr dirty="0"/>
          </a:p>
        </p:txBody>
      </p:sp>
      <p:sp>
        <p:nvSpPr>
          <p:cNvPr id="592" name="Google Shape;592;p7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https://srcd.onlinelibrary.wiley.com/doi/epdf/10.1111/cdev.12189</a:t>
            </a:r>
          </a:p>
          <a:p>
            <a:pPr marL="0" lvl="0" indent="0" algn="l" rtl="0">
              <a:spcBef>
                <a:spcPts val="0"/>
              </a:spcBef>
              <a:spcAft>
                <a:spcPts val="0"/>
              </a:spcAft>
              <a:buNone/>
            </a:pPr>
            <a:r>
              <a:rPr lang="en-US" dirty="0"/>
              <a:t>https://www.tandfonline.com/doi/full/10.1080/03004430.2014.952634</a:t>
            </a:r>
          </a:p>
          <a:p>
            <a:pPr marL="0" lvl="0" indent="0" algn="l" rtl="0">
              <a:spcBef>
                <a:spcPts val="0"/>
              </a:spcBef>
              <a:spcAft>
                <a:spcPts val="0"/>
              </a:spcAft>
              <a:buNone/>
            </a:pPr>
            <a:r>
              <a:rPr lang="en-US" dirty="0"/>
              <a:t>https://www.annualreviews.org/doi/pdf/10.1146/annurev-psych-010814-015221</a:t>
            </a:r>
            <a:endParaRPr dirty="0"/>
          </a:p>
        </p:txBody>
      </p:sp>
      <p:sp>
        <p:nvSpPr>
          <p:cNvPr id="606" name="Google Shape;606;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https://measuringsel.casel.org/wp-content/uploads/2018/11/Frameworks-DevSEL.pdf</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3"/>
              </a:rPr>
              <a:t>Teacher Decision Factors That Lead to Preschool Expulsion: S... : Infants &amp; Young Children (lww.com)</a:t>
            </a:r>
            <a:endParaRPr lang="en-US" dirty="0"/>
          </a:p>
          <a:p>
            <a:pPr marL="0" lvl="0" indent="0" algn="l" rtl="0">
              <a:spcBef>
                <a:spcPts val="0"/>
              </a:spcBef>
              <a:spcAft>
                <a:spcPts val="0"/>
              </a:spcAft>
              <a:buNone/>
            </a:pPr>
            <a:r>
              <a:rPr lang="en-US" dirty="0"/>
              <a:t>https://journals.lww.com/iycjournal/Fulltext/2018/04000/Teacher_Decision_Factors_That_Lead_to_Preschool.2.aspx</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hlinkClick r:id="rId4"/>
              </a:rPr>
              <a:t>Developmental Science and Preventive Interventions for Child... : Infants &amp; Young Children (lww.com)</a:t>
            </a:r>
            <a:endParaRPr lang="en-US" dirty="0"/>
          </a:p>
          <a:p>
            <a:pPr marL="0" lvl="0" indent="0" algn="l" rtl="0">
              <a:spcBef>
                <a:spcPts val="0"/>
              </a:spcBef>
              <a:spcAft>
                <a:spcPts val="0"/>
              </a:spcAft>
              <a:buNone/>
            </a:pPr>
            <a:r>
              <a:rPr lang="en-US" dirty="0"/>
              <a:t>https://journals.lww.com/iycjournal/Fulltext/2013/10000/Developmental_Science_and_Preventive_Interventions.2.aspx</a:t>
            </a:r>
            <a:endParaRPr dirty="0"/>
          </a:p>
        </p:txBody>
      </p:sp>
      <p:sp>
        <p:nvSpPr>
          <p:cNvPr id="612" name="Google Shape;612;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7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https://www.aaidd.org/intellectual-disability/definition</a:t>
            </a:r>
          </a:p>
          <a:p>
            <a:pPr marL="0" lvl="0" indent="0" algn="l" rtl="0">
              <a:spcBef>
                <a:spcPts val="0"/>
              </a:spcBef>
              <a:spcAft>
                <a:spcPts val="0"/>
              </a:spcAft>
              <a:buNone/>
            </a:pPr>
            <a:r>
              <a:rPr lang="en-US" dirty="0"/>
              <a:t>https://www.asha.org/public/speech/development/chart/</a:t>
            </a:r>
            <a:endParaRPr dirty="0"/>
          </a:p>
        </p:txBody>
      </p:sp>
      <p:sp>
        <p:nvSpPr>
          <p:cNvPr id="618" name="Google Shape;618;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7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https://study.sagepub.com/walleranddavis3e/student-resources/child-observation-videos</a:t>
            </a:r>
          </a:p>
          <a:p>
            <a:pPr marL="0" lvl="0" indent="0" algn="l" rtl="0">
              <a:spcBef>
                <a:spcPts val="0"/>
              </a:spcBef>
              <a:spcAft>
                <a:spcPts val="0"/>
              </a:spcAft>
              <a:buNone/>
            </a:pPr>
            <a:r>
              <a:rPr lang="en-US" dirty="0"/>
              <a:t>http://beforefirstwords.upf.edu/precursors-of-language/joint-attentionn/</a:t>
            </a:r>
          </a:p>
          <a:p>
            <a:pPr marL="0" lvl="0" indent="0" algn="l" rtl="0">
              <a:spcBef>
                <a:spcPts val="0"/>
              </a:spcBef>
              <a:spcAft>
                <a:spcPts val="0"/>
              </a:spcAft>
              <a:buNone/>
            </a:pPr>
            <a:r>
              <a:rPr lang="en-US" dirty="0"/>
              <a:t>https://www.cdc.gov/ncbddd/actearly/milestones/index.html</a:t>
            </a:r>
            <a:endParaRPr dirty="0"/>
          </a:p>
        </p:txBody>
      </p:sp>
      <p:sp>
        <p:nvSpPr>
          <p:cNvPr id="624" name="Google Shape;624;p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https://developingchild.harvard.edu/resources/inbrief-the-science-of-early-childhood-development/</a:t>
            </a:r>
            <a:endParaRPr dirty="0"/>
          </a:p>
        </p:txBody>
      </p:sp>
      <p:sp>
        <p:nvSpPr>
          <p:cNvPr id="108" name="Google Shape;1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https://developingchild.harvard.edu/resources/inbrief-the-science-of-early-childhood-development/</a:t>
            </a:r>
          </a:p>
          <a:p>
            <a:pPr marL="0" lvl="0" indent="0" algn="l" rtl="0">
              <a:spcBef>
                <a:spcPts val="0"/>
              </a:spcBef>
              <a:spcAft>
                <a:spcPts val="0"/>
              </a:spcAft>
              <a:buNone/>
            </a:pPr>
            <a:r>
              <a:rPr lang="en-US" dirty="0"/>
              <a:t>https://developingchild.harvard.edu/resources/stress-and-resilience-how-toxic-stress-affects-us-and-what-we-can-do-about-it/</a:t>
            </a:r>
          </a:p>
          <a:p>
            <a:pPr marL="0" lvl="0" indent="0" algn="l" rtl="0">
              <a:spcBef>
                <a:spcPts val="0"/>
              </a:spcBef>
              <a:spcAft>
                <a:spcPts val="0"/>
              </a:spcAft>
              <a:buNone/>
            </a:pPr>
            <a:r>
              <a:rPr lang="en-US" dirty="0"/>
              <a:t>https://www.youtube.com/watch?app=desktop&amp;v=_n8rDUhJMQ4&amp;feature=youtu.be</a:t>
            </a:r>
          </a:p>
          <a:p>
            <a:pPr marL="0" lvl="0" indent="0" algn="l" rtl="0">
              <a:spcBef>
                <a:spcPts val="0"/>
              </a:spcBef>
              <a:spcAft>
                <a:spcPts val="0"/>
              </a:spcAft>
              <a:buNone/>
            </a:pPr>
            <a:r>
              <a:rPr lang="en-US" dirty="0"/>
              <a:t>https://www.youtube.com/watch?app=desktop&amp;v=fgPU9FZK_NU&amp;feature=youtu.be</a:t>
            </a:r>
            <a:endParaRPr dirty="0"/>
          </a:p>
        </p:txBody>
      </p:sp>
      <p:sp>
        <p:nvSpPr>
          <p:cNvPr id="630" name="Google Shape;630;p7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https://developingchild.harvard.edu/resources/inbrief-the-science-of-early-childhood-development/</a:t>
            </a:r>
          </a:p>
          <a:p>
            <a:r>
              <a:rPr lang="en-US" dirty="0"/>
              <a:t>https://www.youtube.com/watch?v=WO-CB2nsqTA</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1260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lstStyle>
            <a:lvl1pPr algn="ctr">
              <a:defRPr sz="6000" b="1">
                <a:solidFill>
                  <a:srgbClr val="121F88"/>
                </a:solidFill>
                <a:latin typeface="+mn-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61397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7438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1334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1B0E09F6-985B-094C-9604-A3B45E92B5D3}"/>
              </a:ext>
            </a:extLst>
          </p:cNvPr>
          <p:cNvSpPr txBox="1"/>
          <p:nvPr userDrawn="1"/>
        </p:nvSpPr>
        <p:spPr>
          <a:xfrm>
            <a:off x="178068" y="2152657"/>
            <a:ext cx="8787865" cy="255268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is a product of the Early Childhood Personnel Center (ECPC) awarded to the University of Connecticut Center for Excellence in Developmental Disabilities and was made possible by Cooperative Agreement #H325B170008 which is funded by the U.S. Department of Education, Office of Special Education Programs. However, the content does not necessarily represent the policy of the Department of Education, and you should not assume endorsement by the Federal Government. University of Connecticut Center for Excellence in Developmental Disabilities Education, Research and Service© 2022. All rights reserved.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263 Farmington Avenue, Farmington, CT 06030-6222 • 860.679.1500 • infoucedd@uchc.edu</a:t>
            </a:r>
          </a:p>
        </p:txBody>
      </p:sp>
    </p:spTree>
    <p:extLst>
      <p:ext uri="{BB962C8B-B14F-4D97-AF65-F5344CB8AC3E}">
        <p14:creationId xmlns:p14="http://schemas.microsoft.com/office/powerpoint/2010/main" val="138172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31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b="1">
                <a:solidFill>
                  <a:srgbClr val="121F88"/>
                </a:solidFill>
                <a:latin typeface="+mn-lt"/>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6550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sz="half" idx="1"/>
          </p:nvPr>
        </p:nvSpPr>
        <p:spPr>
          <a:xfrm>
            <a:off x="628650" y="2743199"/>
            <a:ext cx="3886200" cy="3433763"/>
          </a:xfrm>
          <a:solidFill>
            <a:srgbClr val="8FAFCF"/>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sz="half" idx="10" hasCustomPrompt="1"/>
          </p:nvPr>
        </p:nvSpPr>
        <p:spPr>
          <a:xfrm>
            <a:off x="628650" y="1998955"/>
            <a:ext cx="3886200" cy="628836"/>
          </a:xfrm>
          <a:solidFill>
            <a:srgbClr val="1B2246"/>
          </a:solidFill>
          <a:ln w="38100">
            <a:solidFill>
              <a:srgbClr val="8FAFCF"/>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
        <p:nvSpPr>
          <p:cNvPr id="6" name="Content Placeholder 2"/>
          <p:cNvSpPr>
            <a:spLocks noGrp="1"/>
          </p:cNvSpPr>
          <p:nvPr>
            <p:ph sz="half" idx="11"/>
          </p:nvPr>
        </p:nvSpPr>
        <p:spPr>
          <a:xfrm>
            <a:off x="4629150" y="2743199"/>
            <a:ext cx="3886200" cy="3433763"/>
          </a:xfrm>
          <a:solidFill>
            <a:srgbClr val="FF9797"/>
          </a:solidFill>
        </p:spPr>
        <p:txBody>
          <a:bodyPr/>
          <a:lstStyle>
            <a:lvl1pPr>
              <a:defRPr sz="2400"/>
            </a:lvl1pPr>
            <a:lvl2pPr>
              <a:defRPr sz="2000"/>
            </a:lvl2pPr>
            <a:lvl3pPr>
              <a:defRPr sz="1800"/>
            </a:lvl3pPr>
            <a:lvl4pPr>
              <a:defRPr sz="1600"/>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2"/>
          <p:cNvSpPr>
            <a:spLocks noGrp="1"/>
          </p:cNvSpPr>
          <p:nvPr>
            <p:ph sz="half" idx="12" hasCustomPrompt="1"/>
          </p:nvPr>
        </p:nvSpPr>
        <p:spPr>
          <a:xfrm>
            <a:off x="4629150" y="1998955"/>
            <a:ext cx="3886200" cy="628836"/>
          </a:xfrm>
          <a:solidFill>
            <a:srgbClr val="C00000"/>
          </a:solidFill>
          <a:ln w="38100">
            <a:solidFill>
              <a:srgbClr val="FF9797"/>
            </a:solidFill>
          </a:ln>
        </p:spPr>
        <p:txBody>
          <a:bodyPr anchor="ctr">
            <a:normAutofit/>
          </a:bodyPr>
          <a:lstStyle>
            <a:lvl1pPr marL="0" indent="0">
              <a:buNone/>
              <a:defRPr sz="2400" b="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411753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183238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6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121F88"/>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963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1">
                <a:solidFill>
                  <a:srgbClr val="002060"/>
                </a:solidFill>
                <a:latin typeface="+mn-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2645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121F88"/>
                </a:solidFill>
                <a:latin typeface="+mn-lt"/>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36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a:off x="0" y="6421043"/>
            <a:ext cx="9144000" cy="2"/>
            <a:chOff x="0" y="6475411"/>
            <a:chExt cx="9144000" cy="2"/>
          </a:xfrm>
        </p:grpSpPr>
        <p:cxnSp>
          <p:nvCxnSpPr>
            <p:cNvPr id="8" name="AutoShape 2"/>
            <p:cNvCxnSpPr>
              <a:cxnSpLocks noChangeShapeType="1"/>
            </p:cNvCxnSpPr>
            <p:nvPr userDrawn="1"/>
          </p:nvCxnSpPr>
          <p:spPr bwMode="auto">
            <a:xfrm>
              <a:off x="0" y="6475413"/>
              <a:ext cx="9144000" cy="0"/>
            </a:xfrm>
            <a:prstGeom prst="straightConnector1">
              <a:avLst/>
            </a:prstGeom>
            <a:noFill/>
            <a:ln w="57150" cmpd="sng">
              <a:solidFill>
                <a:srgbClr val="121F88"/>
              </a:solidFill>
              <a:round/>
              <a:headEnd type="none" w="med" len="med"/>
              <a:tailEnd type="none" w="med" len="med"/>
            </a:ln>
            <a:extLst>
              <a:ext uri="{909E8E84-426E-40DD-AFC4-6F175D3DCCD1}">
                <a14:hiddenFill xmlns:a14="http://schemas.microsoft.com/office/drawing/2010/main">
                  <a:noFill/>
                </a14:hiddenFill>
              </a:ext>
            </a:extLst>
          </p:spPr>
        </p:cxnSp>
        <p:cxnSp>
          <p:nvCxnSpPr>
            <p:cNvPr id="13" name="AutoShape 2"/>
            <p:cNvCxnSpPr>
              <a:cxnSpLocks noChangeShapeType="1"/>
            </p:cNvCxnSpPr>
            <p:nvPr userDrawn="1"/>
          </p:nvCxnSpPr>
          <p:spPr bwMode="auto">
            <a:xfrm>
              <a:off x="3888581" y="6475411"/>
              <a:ext cx="1519238" cy="0"/>
            </a:xfrm>
            <a:prstGeom prst="straightConnector1">
              <a:avLst/>
            </a:prstGeom>
            <a:noFill/>
            <a:ln w="57150" cmpd="sng">
              <a:solidFill>
                <a:schemeClr val="bg1"/>
              </a:solidFill>
              <a:round/>
              <a:headEnd type="none" w="med" len="med"/>
              <a:tailEnd type="none" w="med" len="med"/>
            </a:ln>
            <a:extLst>
              <a:ext uri="{909E8E84-426E-40DD-AFC4-6F175D3DCCD1}">
                <a14:hiddenFill xmlns:a14="http://schemas.microsoft.com/office/drawing/2010/main">
                  <a:noFill/>
                </a14:hiddenFill>
              </a:ext>
            </a:extLst>
          </p:spPr>
        </p:cxnSp>
      </p:grpSp>
      <p:pic>
        <p:nvPicPr>
          <p:cNvPr id="10"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3969426" y="6027457"/>
            <a:ext cx="1369001" cy="78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65919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ncbddd/actearly/milestone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m_5u8-QSh6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eforefirstwords.upf.edu/precursors-of-language/joint-attention/"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s://www.youtube.com/watch?v=1Aea8BH-PC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sha.org/public/speech/development/01/"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ha.org/public/speech/development/23/"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asha.org/public/speech/development/3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asha.org/public/speech/development/4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zerotothree.org/resources/1780-bilingual-from-birth"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e.state.co.us/sites/default/files/video/resultsmatter/JosephReadingTheThreeLittlePigs.mp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study.sagepub.com/walleranddavis3e/student-resources/child-observation-video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sites/default/files/video/resultsmatter/SamanthaAndSaraBuildingTowersAndCastles.mp4"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hyperlink" Target="https://youtu.be/XdUx3iHNuhs" TargetMode="External"/><Relationship Id="rId4" Type="http://schemas.openxmlformats.org/officeDocument/2006/relationships/image" Target="../media/image9.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sutfPqtQFEc"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_n8rDUhJMQ4"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cdc.gov/ncbddd/actearly/milestones/index.html"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hyperlink" Target="https://youtu.be/rfVPpW-FZkEch"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youtu.be/rfVPpW-FZkEch"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www.youtube.com/watch?v=fgPU9FZK_NU&amp;ab_channel=recordsky"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6.xml.rels><?xml version="1.0" encoding="UTF-8" standalone="yes"?>
<Relationships xmlns="http://schemas.openxmlformats.org/package/2006/relationships"><Relationship Id="rId3" Type="http://schemas.openxmlformats.org/officeDocument/2006/relationships/hyperlink" Target="https://doi.org/10.1111/cdev.12189"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www.annualreviews.org/doi/pdf/10.1146/annurev-psych-010814-015221" TargetMode="External"/><Relationship Id="rId4" Type="http://schemas.openxmlformats.org/officeDocument/2006/relationships/hyperlink" Target="https://doi.org/10.1080/03004430.2014.952634"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measuringsel.casel.org/wp-content/uploads/2018/11/Frameworks-DevSEL.pdf"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hyperlink" Target="https://journals.lww.com/iycjournal/Fulltext/2013/10000/Developmental_Science_and_Preventive_Interventions.2.aspx" TargetMode="External"/><Relationship Id="rId4" Type="http://schemas.openxmlformats.org/officeDocument/2006/relationships/hyperlink" Target="https://journals.lww.com/iycjournal/Fulltext/2018/04000/Teacher_Decision_Factors_That_Lead_to_Preschool.2.aspx"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www.aaidd.org/intellectual-disability/definition"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s://www.asha.org/public/speech/development/chart/"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study.sagepub.com/walleranddavis3e/student-resources/child-observation-video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hyperlink" Target="https://www.cdc.gov/ncbddd/actearly/milestones/index.html" TargetMode="External"/><Relationship Id="rId4" Type="http://schemas.openxmlformats.org/officeDocument/2006/relationships/hyperlink" Target="http://beforefirstwords.upf.edu/precursors-of-language/joint-atten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evelopingchild.harvard.edu/resources/inbrief-the-science-of-early-childhood-developmen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velopingchild.harvard.edu/resources/inbrief-the-science-of-early-childhood-developmen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www.youtube.com/watch?app=desktop&amp;v=fgPU9FZK_NU&amp;feature=youtu.be" TargetMode="External"/><Relationship Id="rId5" Type="http://schemas.openxmlformats.org/officeDocument/2006/relationships/hyperlink" Target="https://www.youtube.com/watch?app=desktop&amp;v=_n8rDUhJMQ4&amp;feature=youtu.be" TargetMode="External"/><Relationship Id="rId4" Type="http://schemas.openxmlformats.org/officeDocument/2006/relationships/hyperlink" Target="https://developingchild.harvard.edu/resources/stress-and-resilience-how-toxic-stress-affects-us-and-what-we-can-do-about-it/"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O-CB2nsqTA"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youtu.be/WO-CB2nsqTA" TargetMode="Externa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ct val="100000"/>
              <a:buFont typeface="Calibri"/>
              <a:buNone/>
            </a:pPr>
            <a:r>
              <a:rPr lang="en-US" sz="3600" b="1" dirty="0"/>
              <a:t>Child Development and Early Learning: </a:t>
            </a:r>
            <a:br>
              <a:rPr lang="en-US" sz="3600" b="1" dirty="0"/>
            </a:br>
            <a:r>
              <a:rPr lang="en-US" sz="3600" dirty="0"/>
              <a:t>Early Learning &amp; Development Theory &amp; Philosophy</a:t>
            </a:r>
            <a:endParaRPr sz="3600" dirty="0"/>
          </a:p>
        </p:txBody>
      </p:sp>
      <p:sp>
        <p:nvSpPr>
          <p:cNvPr id="64" name="Google Shape;64;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dirty="0"/>
              <a:t>Initial Practice Based Professional Standards for Early Interventionists/Early Childhood Special Educators (EI/ECSE) </a:t>
            </a:r>
            <a:endParaRPr dirty="0"/>
          </a:p>
          <a:p>
            <a:pPr marL="0" lvl="0" indent="0" algn="ctr" rtl="0">
              <a:lnSpc>
                <a:spcPct val="90000"/>
              </a:lnSpc>
              <a:spcBef>
                <a:spcPts val="1000"/>
              </a:spcBef>
              <a:spcAft>
                <a:spcPts val="0"/>
              </a:spcAft>
              <a:buClr>
                <a:schemeClr val="dk1"/>
              </a:buClr>
              <a:buSzPts val="2400"/>
              <a:buNone/>
            </a:pPr>
            <a:r>
              <a:rPr lang="en-US" dirty="0"/>
              <a:t>1.2</a:t>
            </a:r>
            <a:endParaRPr dirty="0"/>
          </a:p>
          <a:p>
            <a:pPr marL="0" lvl="0" indent="0" algn="ctr" rtl="0">
              <a:lnSpc>
                <a:spcPct val="90000"/>
              </a:lnSpc>
              <a:spcBef>
                <a:spcPts val="1000"/>
              </a:spcBef>
              <a:spcAft>
                <a:spcPts val="0"/>
              </a:spcAft>
              <a:buClr>
                <a:schemeClr val="dk1"/>
              </a:buClr>
              <a:buSzPts val="24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Developmental Domains</a:t>
            </a:r>
            <a:endParaRPr dirty="0"/>
          </a:p>
        </p:txBody>
      </p:sp>
      <p:sp>
        <p:nvSpPr>
          <p:cNvPr id="117" name="Google Shape;117;p9"/>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Normative milestone tools are valuable for understanding what typical development looks like at any given age across developmental domains:</a:t>
            </a:r>
            <a:endParaRPr dirty="0"/>
          </a:p>
          <a:p>
            <a:pPr marL="228600" lvl="0" indent="-228600" algn="l" rtl="0">
              <a:lnSpc>
                <a:spcPct val="150000"/>
              </a:lnSpc>
              <a:spcBef>
                <a:spcPts val="1000"/>
              </a:spcBef>
              <a:spcAft>
                <a:spcPts val="0"/>
              </a:spcAft>
              <a:buClr>
                <a:schemeClr val="dk1"/>
              </a:buClr>
              <a:buSzPts val="2800"/>
              <a:buChar char="•"/>
            </a:pPr>
            <a:r>
              <a:rPr lang="en-US" dirty="0"/>
              <a:t> </a:t>
            </a:r>
            <a:r>
              <a:rPr lang="en-US" u="sng" dirty="0">
                <a:solidFill>
                  <a:schemeClr val="hlink"/>
                </a:solidFill>
                <a:hlinkClick r:id="rId3"/>
              </a:rPr>
              <a:t>CDC Developmental Milestones</a:t>
            </a:r>
            <a:endParaRPr dirty="0"/>
          </a:p>
          <a:p>
            <a:pPr marL="0" lvl="0" indent="0" algn="l" rtl="0">
              <a:lnSpc>
                <a:spcPct val="150000"/>
              </a:lnSpc>
              <a:spcBef>
                <a:spcPts val="1000"/>
              </a:spcBef>
              <a:spcAft>
                <a:spcPts val="0"/>
              </a:spcAft>
              <a:buClr>
                <a:schemeClr val="dk1"/>
              </a:buClr>
              <a:buSzPts val="2800"/>
              <a:buNone/>
            </a:pPr>
            <a:endParaRPr dirty="0"/>
          </a:p>
          <a:p>
            <a:pPr marL="228600" lvl="0" indent="-50800" algn="l" rtl="0">
              <a:lnSpc>
                <a:spcPct val="150000"/>
              </a:lnSpc>
              <a:spcBef>
                <a:spcPts val="1000"/>
              </a:spcBef>
              <a:spcAft>
                <a:spcPts val="0"/>
              </a:spcAft>
              <a:buClr>
                <a:schemeClr val="dk1"/>
              </a:buClr>
              <a:buSzPts val="2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Developmental Domains</a:t>
            </a:r>
            <a:endParaRPr/>
          </a:p>
        </p:txBody>
      </p:sp>
      <p:grpSp>
        <p:nvGrpSpPr>
          <p:cNvPr id="124" name="Google Shape;124;p10"/>
          <p:cNvGrpSpPr/>
          <p:nvPr/>
        </p:nvGrpSpPr>
        <p:grpSpPr>
          <a:xfrm>
            <a:off x="628650" y="2206342"/>
            <a:ext cx="7886699" cy="3203972"/>
            <a:chOff x="0" y="766648"/>
            <a:chExt cx="7886699" cy="3203972"/>
          </a:xfrm>
        </p:grpSpPr>
        <p:sp>
          <p:nvSpPr>
            <p:cNvPr id="125" name="Google Shape;125;p10"/>
            <p:cNvSpPr/>
            <p:nvPr/>
          </p:nvSpPr>
          <p:spPr>
            <a:xfrm>
              <a:off x="0" y="782974"/>
              <a:ext cx="2464593" cy="14787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0"/>
            <p:cNvSpPr txBox="1"/>
            <p:nvPr/>
          </p:nvSpPr>
          <p:spPr>
            <a:xfrm>
              <a:off x="0" y="782974"/>
              <a:ext cx="2464593" cy="1478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Communication:</a:t>
              </a:r>
              <a:endParaRPr/>
            </a:p>
            <a:p>
              <a:pPr marL="0" marR="0" lvl="0" indent="0" algn="ctr" rtl="0">
                <a:lnSpc>
                  <a:spcPct val="90000"/>
                </a:lnSpc>
                <a:spcBef>
                  <a:spcPts val="840"/>
                </a:spcBef>
                <a:spcAft>
                  <a:spcPts val="0"/>
                </a:spcAft>
                <a:buClr>
                  <a:schemeClr val="lt1"/>
                </a:buClr>
                <a:buSzPts val="2400"/>
                <a:buFont typeface="Calibri"/>
                <a:buNone/>
              </a:pPr>
              <a:r>
                <a:rPr lang="en-US" sz="2400" i="1">
                  <a:solidFill>
                    <a:schemeClr val="lt1"/>
                  </a:solidFill>
                  <a:latin typeface="Calibri"/>
                  <a:ea typeface="Calibri"/>
                  <a:cs typeface="Calibri"/>
                  <a:sym typeface="Calibri"/>
                </a:rPr>
                <a:t>Comm</a:t>
              </a:r>
              <a:r>
                <a:rPr lang="en-US" sz="2400" b="0" i="1" u="none" strike="noStrike" cap="none">
                  <a:solidFill>
                    <a:schemeClr val="lt1"/>
                  </a:solidFill>
                  <a:latin typeface="Calibri"/>
                  <a:ea typeface="Calibri"/>
                  <a:cs typeface="Calibri"/>
                  <a:sym typeface="Calibri"/>
                </a:rPr>
                <a:t>Receptive</a:t>
              </a:r>
              <a:endParaRPr/>
            </a:p>
            <a:p>
              <a:pPr marL="0" marR="0" lvl="0" indent="0" algn="ctr" rtl="0">
                <a:lnSpc>
                  <a:spcPct val="90000"/>
                </a:lnSpc>
                <a:spcBef>
                  <a:spcPts val="840"/>
                </a:spcBef>
                <a:spcAft>
                  <a:spcPts val="0"/>
                </a:spcAft>
                <a:buClr>
                  <a:schemeClr val="lt1"/>
                </a:buClr>
                <a:buSzPts val="2400"/>
                <a:buFont typeface="Calibri"/>
                <a:buNone/>
              </a:pPr>
              <a:r>
                <a:rPr lang="en-US" sz="2400" b="0" i="1" u="none" strike="noStrike" cap="none">
                  <a:solidFill>
                    <a:schemeClr val="lt1"/>
                  </a:solidFill>
                  <a:latin typeface="Calibri"/>
                  <a:ea typeface="Calibri"/>
                  <a:cs typeface="Calibri"/>
                  <a:sym typeface="Calibri"/>
                </a:rPr>
                <a:t>Expressive</a:t>
              </a:r>
              <a:endParaRPr/>
            </a:p>
          </p:txBody>
        </p:sp>
        <p:sp>
          <p:nvSpPr>
            <p:cNvPr id="127" name="Google Shape;127;p10"/>
            <p:cNvSpPr/>
            <p:nvPr/>
          </p:nvSpPr>
          <p:spPr>
            <a:xfrm>
              <a:off x="2711053" y="766648"/>
              <a:ext cx="2464593" cy="14787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0"/>
            <p:cNvSpPr txBox="1"/>
            <p:nvPr/>
          </p:nvSpPr>
          <p:spPr>
            <a:xfrm>
              <a:off x="2711053" y="766648"/>
              <a:ext cx="2464593" cy="1478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Social-Emotional Development</a:t>
              </a:r>
              <a:endParaRPr/>
            </a:p>
          </p:txBody>
        </p:sp>
        <p:sp>
          <p:nvSpPr>
            <p:cNvPr id="129" name="Google Shape;129;p10"/>
            <p:cNvSpPr/>
            <p:nvPr/>
          </p:nvSpPr>
          <p:spPr>
            <a:xfrm>
              <a:off x="5422106" y="766648"/>
              <a:ext cx="2464593" cy="14787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0"/>
            <p:cNvSpPr txBox="1"/>
            <p:nvPr/>
          </p:nvSpPr>
          <p:spPr>
            <a:xfrm>
              <a:off x="5422106" y="766648"/>
              <a:ext cx="2464593" cy="1478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Cognitive Development</a:t>
              </a:r>
              <a:endParaRPr/>
            </a:p>
          </p:txBody>
        </p:sp>
        <p:sp>
          <p:nvSpPr>
            <p:cNvPr id="131" name="Google Shape;131;p10"/>
            <p:cNvSpPr/>
            <p:nvPr/>
          </p:nvSpPr>
          <p:spPr>
            <a:xfrm>
              <a:off x="1355526" y="2491864"/>
              <a:ext cx="2464593" cy="14787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0"/>
            <p:cNvSpPr txBox="1"/>
            <p:nvPr/>
          </p:nvSpPr>
          <p:spPr>
            <a:xfrm>
              <a:off x="1355526" y="2491864"/>
              <a:ext cx="2464593" cy="1478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Motor:</a:t>
              </a:r>
              <a:endParaRPr/>
            </a:p>
            <a:p>
              <a:pPr marL="0" marR="0" lvl="0" indent="0" algn="ctr" rtl="0">
                <a:lnSpc>
                  <a:spcPct val="90000"/>
                </a:lnSpc>
                <a:spcBef>
                  <a:spcPts val="840"/>
                </a:spcBef>
                <a:spcAft>
                  <a:spcPts val="0"/>
                </a:spcAft>
                <a:buClr>
                  <a:schemeClr val="lt1"/>
                </a:buClr>
                <a:buSzPts val="2400"/>
                <a:buFont typeface="Calibri"/>
                <a:buNone/>
              </a:pPr>
              <a:r>
                <a:rPr lang="en-US" sz="2400" b="0" i="1" u="none" strike="noStrike" cap="none">
                  <a:solidFill>
                    <a:schemeClr val="lt1"/>
                  </a:solidFill>
                  <a:latin typeface="Calibri"/>
                  <a:ea typeface="Calibri"/>
                  <a:cs typeface="Calibri"/>
                  <a:sym typeface="Calibri"/>
                </a:rPr>
                <a:t>Fine motor</a:t>
              </a:r>
              <a:endParaRPr/>
            </a:p>
            <a:p>
              <a:pPr marL="0" marR="0" lvl="0" indent="0" algn="ctr" rtl="0">
                <a:lnSpc>
                  <a:spcPct val="90000"/>
                </a:lnSpc>
                <a:spcBef>
                  <a:spcPts val="840"/>
                </a:spcBef>
                <a:spcAft>
                  <a:spcPts val="0"/>
                </a:spcAft>
                <a:buClr>
                  <a:schemeClr val="lt1"/>
                </a:buClr>
                <a:buSzPts val="2400"/>
                <a:buFont typeface="Calibri"/>
                <a:buNone/>
              </a:pPr>
              <a:r>
                <a:rPr lang="en-US" sz="2400" b="0" i="1" u="none" strike="noStrike" cap="none">
                  <a:solidFill>
                    <a:schemeClr val="lt1"/>
                  </a:solidFill>
                  <a:latin typeface="Calibri"/>
                  <a:ea typeface="Calibri"/>
                  <a:cs typeface="Calibri"/>
                  <a:sym typeface="Calibri"/>
                </a:rPr>
                <a:t>Gross motor</a:t>
              </a:r>
              <a:endParaRPr/>
            </a:p>
          </p:txBody>
        </p:sp>
        <p:sp>
          <p:nvSpPr>
            <p:cNvPr id="133" name="Google Shape;133;p10"/>
            <p:cNvSpPr/>
            <p:nvPr/>
          </p:nvSpPr>
          <p:spPr>
            <a:xfrm>
              <a:off x="4066579" y="2491864"/>
              <a:ext cx="2464593" cy="1478756"/>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0"/>
            <p:cNvSpPr txBox="1"/>
            <p:nvPr/>
          </p:nvSpPr>
          <p:spPr>
            <a:xfrm>
              <a:off x="4066579" y="2491864"/>
              <a:ext cx="2464593" cy="1478756"/>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Adaptive Development</a:t>
              </a:r>
              <a:endParaRPr/>
            </a:p>
          </p:txBody>
        </p:sp>
      </p:grpSp>
      <p:sp>
        <p:nvSpPr>
          <p:cNvPr id="135" name="Google Shape;135;p10"/>
          <p:cNvSpPr txBox="1"/>
          <p:nvPr/>
        </p:nvSpPr>
        <p:spPr>
          <a:xfrm flipH="1">
            <a:off x="779925" y="2855050"/>
            <a:ext cx="20604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000" b="1">
                <a:latin typeface="Calibri"/>
                <a:ea typeface="Calibri"/>
                <a:cs typeface="Calibri"/>
                <a:sym typeface="Calibri"/>
              </a:rPr>
              <a:t>Communication</a:t>
            </a:r>
            <a:endParaRPr sz="2000" b="1">
              <a:latin typeface="Calibri"/>
              <a:ea typeface="Calibri"/>
              <a:cs typeface="Calibri"/>
              <a:sym typeface="Calibri"/>
            </a:endParaRPr>
          </a:p>
        </p:txBody>
      </p:sp>
      <p:sp>
        <p:nvSpPr>
          <p:cNvPr id="136" name="Google Shape;136;p10"/>
          <p:cNvSpPr txBox="1"/>
          <p:nvPr/>
        </p:nvSpPr>
        <p:spPr>
          <a:xfrm>
            <a:off x="3738200" y="2884475"/>
            <a:ext cx="14568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000" b="1">
                <a:latin typeface="Calibri"/>
                <a:ea typeface="Calibri"/>
                <a:cs typeface="Calibri"/>
                <a:sym typeface="Calibri"/>
              </a:rPr>
              <a:t>Cognition</a:t>
            </a:r>
            <a:endParaRPr sz="2000" b="1">
              <a:latin typeface="Calibri"/>
              <a:ea typeface="Calibri"/>
              <a:cs typeface="Calibri"/>
              <a:sym typeface="Calibri"/>
            </a:endParaRPr>
          </a:p>
        </p:txBody>
      </p:sp>
      <p:sp>
        <p:nvSpPr>
          <p:cNvPr id="137" name="Google Shape;137;p10"/>
          <p:cNvSpPr txBox="1"/>
          <p:nvPr/>
        </p:nvSpPr>
        <p:spPr>
          <a:xfrm>
            <a:off x="6092875" y="2884475"/>
            <a:ext cx="22074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000" b="1">
                <a:latin typeface="Calibri"/>
                <a:ea typeface="Calibri"/>
                <a:cs typeface="Calibri"/>
                <a:sym typeface="Calibri"/>
              </a:rPr>
              <a:t>Social-Emotional</a:t>
            </a:r>
            <a:endParaRPr sz="2000" b="1">
              <a:latin typeface="Calibri"/>
              <a:ea typeface="Calibri"/>
              <a:cs typeface="Calibri"/>
              <a:sym typeface="Calibri"/>
            </a:endParaRPr>
          </a:p>
        </p:txBody>
      </p:sp>
      <p:sp>
        <p:nvSpPr>
          <p:cNvPr id="138" name="Google Shape;138;p10"/>
          <p:cNvSpPr txBox="1"/>
          <p:nvPr/>
        </p:nvSpPr>
        <p:spPr>
          <a:xfrm>
            <a:off x="2546000" y="4562200"/>
            <a:ext cx="11922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000" b="1">
                <a:latin typeface="Calibri"/>
                <a:ea typeface="Calibri"/>
                <a:cs typeface="Calibri"/>
                <a:sym typeface="Calibri"/>
              </a:rPr>
              <a:t>Motor</a:t>
            </a:r>
            <a:endParaRPr sz="2000" b="1">
              <a:latin typeface="Calibri"/>
              <a:ea typeface="Calibri"/>
              <a:cs typeface="Calibri"/>
              <a:sym typeface="Calibri"/>
            </a:endParaRPr>
          </a:p>
        </p:txBody>
      </p:sp>
      <p:sp>
        <p:nvSpPr>
          <p:cNvPr id="139" name="Google Shape;139;p10"/>
          <p:cNvSpPr txBox="1"/>
          <p:nvPr/>
        </p:nvSpPr>
        <p:spPr>
          <a:xfrm>
            <a:off x="5298025" y="4665200"/>
            <a:ext cx="1324500" cy="4926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sz="2000" b="1">
                <a:latin typeface="Calibri"/>
                <a:ea typeface="Calibri"/>
                <a:cs typeface="Calibri"/>
                <a:sym typeface="Calibri"/>
              </a:rPr>
              <a:t>Adaptive</a:t>
            </a:r>
            <a:endParaRPr sz="20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br>
              <a:rPr lang="en-US" sz="3600" dirty="0"/>
            </a:br>
            <a:r>
              <a:rPr lang="en-US" sz="3600" dirty="0"/>
              <a:t>Inter-Related Domains</a:t>
            </a:r>
            <a:endParaRPr dirty="0"/>
          </a:p>
        </p:txBody>
      </p:sp>
      <p:sp>
        <p:nvSpPr>
          <p:cNvPr id="146" name="Google Shape;146;p11"/>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In partners or groups, discuss </a:t>
            </a:r>
            <a:r>
              <a:rPr lang="en-US" b="1" dirty="0"/>
              <a:t>which domains </a:t>
            </a:r>
            <a:r>
              <a:rPr lang="en-US" dirty="0"/>
              <a:t>the following milestone encompasses:</a:t>
            </a:r>
            <a:endParaRPr dirty="0"/>
          </a:p>
          <a:p>
            <a:pPr marL="0" lvl="0" indent="0" algn="ctr" rtl="0">
              <a:lnSpc>
                <a:spcPct val="150000"/>
              </a:lnSpc>
              <a:spcBef>
                <a:spcPts val="1000"/>
              </a:spcBef>
              <a:spcAft>
                <a:spcPts val="0"/>
              </a:spcAft>
              <a:buClr>
                <a:schemeClr val="dk1"/>
              </a:buClr>
              <a:buSzPts val="2800"/>
              <a:buNone/>
            </a:pPr>
            <a:r>
              <a:rPr lang="en-US" dirty="0"/>
              <a:t> </a:t>
            </a:r>
            <a:r>
              <a:rPr lang="en-US" i="1" dirty="0"/>
              <a:t>Follows a two-step direction</a:t>
            </a:r>
            <a:endParaRPr dirty="0"/>
          </a:p>
          <a:p>
            <a:pPr marL="228600" lvl="0" indent="-228600" algn="l" rtl="0">
              <a:lnSpc>
                <a:spcPct val="150000"/>
              </a:lnSpc>
              <a:spcBef>
                <a:spcPts val="1000"/>
              </a:spcBef>
              <a:spcAft>
                <a:spcPts val="0"/>
              </a:spcAft>
              <a:buClr>
                <a:schemeClr val="dk1"/>
              </a:buClr>
              <a:buSzPts val="2800"/>
              <a:buChar char="•"/>
            </a:pPr>
            <a:r>
              <a:rPr lang="en-US" dirty="0"/>
              <a:t>What </a:t>
            </a:r>
            <a:r>
              <a:rPr lang="en-US" b="1" dirty="0"/>
              <a:t>considerations</a:t>
            </a:r>
            <a:r>
              <a:rPr lang="en-US" dirty="0"/>
              <a:t> might you want to consider when deciding how a child may demonstrate this milestone or not?</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a:t>Domains of Development</a:t>
            </a:r>
            <a:endParaRPr/>
          </a:p>
        </p:txBody>
      </p:sp>
      <p:sp>
        <p:nvSpPr>
          <p:cNvPr id="153" name="Google Shape;153;p1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a:t>Communication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Language Learning Begins at Birth</a:t>
            </a:r>
            <a:br>
              <a:rPr lang="en-US" sz="3600" dirty="0"/>
            </a:br>
            <a:r>
              <a:rPr lang="en-US" sz="2000" dirty="0"/>
              <a:t>(Adamson et al., 2014)</a:t>
            </a:r>
            <a:endParaRPr dirty="0"/>
          </a:p>
        </p:txBody>
      </p:sp>
      <p:sp>
        <p:nvSpPr>
          <p:cNvPr id="160" name="Google Shape;160;p13"/>
          <p:cNvSpPr txBox="1">
            <a:spLocks noGrp="1"/>
          </p:cNvSpPr>
          <p:nvPr>
            <p:ph idx="1"/>
          </p:nvPr>
        </p:nvSpPr>
        <p:spPr>
          <a:xfrm>
            <a:off x="628650" y="1507787"/>
            <a:ext cx="7886700" cy="4211976"/>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400"/>
              <a:buChar char="•"/>
            </a:pPr>
            <a:r>
              <a:rPr lang="en-US" sz="2400" dirty="0"/>
              <a:t>From birth, we “shower” babies with language, sounds, expressions, gestures and affect</a:t>
            </a:r>
            <a:endParaRPr dirty="0"/>
          </a:p>
          <a:p>
            <a:pPr marL="228600" lvl="0" indent="-228600" algn="l" rtl="0">
              <a:lnSpc>
                <a:spcPct val="150000"/>
              </a:lnSpc>
              <a:spcBef>
                <a:spcPts val="1000"/>
              </a:spcBef>
              <a:spcAft>
                <a:spcPts val="0"/>
              </a:spcAft>
              <a:buClr>
                <a:schemeClr val="dk1"/>
              </a:buClr>
              <a:buSzPts val="2400"/>
              <a:buChar char="•"/>
            </a:pPr>
            <a:r>
              <a:rPr lang="en-US" sz="2400" dirty="0"/>
              <a:t>We imitate them, reinforcing their sounds and actions as communication</a:t>
            </a:r>
            <a:endParaRPr dirty="0"/>
          </a:p>
          <a:p>
            <a:pPr marL="228600" lvl="0" indent="-228600" algn="l" rtl="0">
              <a:lnSpc>
                <a:spcPct val="150000"/>
              </a:lnSpc>
              <a:spcBef>
                <a:spcPts val="1000"/>
              </a:spcBef>
              <a:spcAft>
                <a:spcPts val="0"/>
              </a:spcAft>
              <a:buClr>
                <a:schemeClr val="dk1"/>
              </a:buClr>
              <a:buSzPts val="2400"/>
              <a:buChar char="•"/>
            </a:pPr>
            <a:r>
              <a:rPr lang="en-US" sz="2400" dirty="0"/>
              <a:t>Adults naturally “teach” in the context of what the infant is focused on (more knowledgeable other, proximal zone of development)</a:t>
            </a:r>
            <a:endParaRPr dirty="0"/>
          </a:p>
          <a:p>
            <a:pPr marL="0" lvl="0" indent="0" algn="l" rtl="0">
              <a:lnSpc>
                <a:spcPct val="90000"/>
              </a:lnSpc>
              <a:spcBef>
                <a:spcPts val="1000"/>
              </a:spcBef>
              <a:spcAft>
                <a:spcPts val="0"/>
              </a:spcAft>
              <a:buClr>
                <a:schemeClr val="dk1"/>
              </a:buClr>
              <a:buSzPts val="1950"/>
              <a:buNone/>
            </a:pPr>
            <a:endParaRPr sz="19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4400"/>
            </a:pPr>
            <a:r>
              <a:rPr lang="en-US" sz="3600" dirty="0"/>
              <a:t>Video: The Importance of Early Interactions</a:t>
            </a:r>
            <a:endParaRPr sz="3600" dirty="0"/>
          </a:p>
        </p:txBody>
      </p:sp>
      <p:sp>
        <p:nvSpPr>
          <p:cNvPr id="173" name="Google Shape;173;p1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How does the reality that language emerges from simple, positive, face-to-face interactions support your work in EI/ECSE? Is it just for babies?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Video: The Importance of Early Interactions</a:t>
            </a:r>
            <a:endParaRPr dirty="0"/>
          </a:p>
        </p:txBody>
      </p:sp>
      <p:sp>
        <p:nvSpPr>
          <p:cNvPr id="5" name="TextBox 4"/>
          <p:cNvSpPr txBox="1"/>
          <p:nvPr/>
        </p:nvSpPr>
        <p:spPr>
          <a:xfrm>
            <a:off x="2305455" y="5622587"/>
            <a:ext cx="4533090" cy="430887"/>
          </a:xfrm>
          <a:prstGeom prst="rect">
            <a:avLst/>
          </a:prstGeom>
          <a:noFill/>
        </p:spPr>
        <p:txBody>
          <a:bodyPr wrap="square" rtlCol="0">
            <a:spAutoFit/>
          </a:bodyPr>
          <a:lstStyle/>
          <a:p>
            <a:pPr algn="ctr"/>
            <a:r>
              <a:rPr lang="en-US" sz="1100" u="sng" dirty="0">
                <a:solidFill>
                  <a:schemeClr val="hlink"/>
                </a:solidFill>
                <a:hlinkClick r:id="rId3"/>
              </a:rPr>
              <a:t>https://youtu.be/m_5u8-QSh6A</a:t>
            </a:r>
            <a:endParaRPr lang="en-US" sz="1100" dirty="0"/>
          </a:p>
          <a:p>
            <a:pPr algn="ctr"/>
            <a:endParaRPr lang="en-US" sz="1100"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812" y="1690689"/>
            <a:ext cx="6508376" cy="36576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dirty="0"/>
              <a:t>Early Sounds</a:t>
            </a:r>
            <a:endParaRPr dirty="0"/>
          </a:p>
        </p:txBody>
      </p:sp>
      <p:sp>
        <p:nvSpPr>
          <p:cNvPr id="179" name="Google Shape;179;p16"/>
          <p:cNvSpPr txBox="1">
            <a:spLocks noGrp="1"/>
          </p:cNvSpPr>
          <p:nvPr>
            <p:ph idx="1"/>
          </p:nvPr>
        </p:nvSpPr>
        <p:spPr>
          <a:xfrm>
            <a:off x="628650" y="1400783"/>
            <a:ext cx="7886700" cy="477618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ts val="2800"/>
              <a:buChar char="•"/>
            </a:pPr>
            <a:r>
              <a:rPr lang="en-US" dirty="0"/>
              <a:t>Babies begin producing their own sounds, and listening to them, from birth</a:t>
            </a:r>
            <a:endParaRPr dirty="0"/>
          </a:p>
          <a:p>
            <a:pPr marL="228600" lvl="0" indent="-228600" algn="l" rtl="0">
              <a:lnSpc>
                <a:spcPct val="150000"/>
              </a:lnSpc>
              <a:spcBef>
                <a:spcPts val="1000"/>
              </a:spcBef>
              <a:spcAft>
                <a:spcPts val="0"/>
              </a:spcAft>
              <a:buClr>
                <a:schemeClr val="dk1"/>
              </a:buClr>
              <a:buSzPts val="2800"/>
              <a:buChar char="•"/>
            </a:pPr>
            <a:r>
              <a:rPr lang="en-US" dirty="0"/>
              <a:t>Begin with open-mouthed sounds </a:t>
            </a:r>
            <a:endParaRPr dirty="0"/>
          </a:p>
          <a:p>
            <a:pPr marL="228600" lvl="0" indent="-228600" algn="l" rtl="0">
              <a:lnSpc>
                <a:spcPct val="150000"/>
              </a:lnSpc>
              <a:spcBef>
                <a:spcPts val="1000"/>
              </a:spcBef>
              <a:spcAft>
                <a:spcPts val="0"/>
              </a:spcAft>
              <a:buClr>
                <a:schemeClr val="dk1"/>
              </a:buClr>
              <a:buSzPts val="2800"/>
              <a:buChar char="•"/>
            </a:pPr>
            <a:r>
              <a:rPr lang="en-US" dirty="0"/>
              <a:t>As they grow, these sounds become more variable and more expressive </a:t>
            </a:r>
            <a:endParaRPr dirty="0"/>
          </a:p>
          <a:p>
            <a:pPr marL="228600" lvl="0" indent="-228600" algn="l" rtl="0">
              <a:lnSpc>
                <a:spcPct val="150000"/>
              </a:lnSpc>
              <a:spcBef>
                <a:spcPts val="1000"/>
              </a:spcBef>
              <a:spcAft>
                <a:spcPts val="0"/>
              </a:spcAft>
              <a:buClr>
                <a:schemeClr val="dk1"/>
              </a:buClr>
              <a:buSzPts val="2800"/>
              <a:buChar char="•"/>
            </a:pPr>
            <a:r>
              <a:rPr lang="en-US" dirty="0"/>
              <a:t>Babies attend to the sounds they make </a:t>
            </a:r>
            <a:endParaRPr dirty="0"/>
          </a:p>
          <a:p>
            <a:pPr marL="228600" lvl="0" indent="-228600" algn="l" rtl="0">
              <a:lnSpc>
                <a:spcPct val="150000"/>
              </a:lnSpc>
              <a:spcBef>
                <a:spcPts val="1000"/>
              </a:spcBef>
              <a:spcAft>
                <a:spcPts val="0"/>
              </a:spcAft>
              <a:buClr>
                <a:schemeClr val="dk1"/>
              </a:buClr>
              <a:buSzPts val="2800"/>
              <a:buChar char="•"/>
            </a:pPr>
            <a:r>
              <a:rPr lang="en-US" dirty="0"/>
              <a:t>Attend to the sounds of their native language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Babbling: 6-9 Months</a:t>
            </a:r>
            <a:endParaRPr dirty="0"/>
          </a:p>
        </p:txBody>
      </p:sp>
      <p:sp>
        <p:nvSpPr>
          <p:cNvPr id="185" name="Google Shape;185;p17"/>
          <p:cNvSpPr txBox="1">
            <a:spLocks noGrp="1"/>
          </p:cNvSpPr>
          <p:nvPr>
            <p:ph idx="1"/>
          </p:nvPr>
        </p:nvSpPr>
        <p:spPr>
          <a:xfrm>
            <a:off x="628650" y="1342417"/>
            <a:ext cx="7886700" cy="483454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60000"/>
              </a:lnSpc>
              <a:spcBef>
                <a:spcPts val="0"/>
              </a:spcBef>
              <a:spcAft>
                <a:spcPts val="0"/>
              </a:spcAft>
              <a:buClr>
                <a:schemeClr val="dk1"/>
              </a:buClr>
              <a:buSzPct val="100000"/>
              <a:buChar char="•"/>
            </a:pPr>
            <a:r>
              <a:rPr lang="en-US" dirty="0"/>
              <a:t>Now produce vowels and combine them with a consonant like “da,” “ma”, “</a:t>
            </a:r>
            <a:r>
              <a:rPr lang="en-US" dirty="0" err="1"/>
              <a:t>ba</a:t>
            </a:r>
            <a:r>
              <a:rPr lang="en-US" dirty="0"/>
              <a:t>” or “</a:t>
            </a:r>
            <a:r>
              <a:rPr lang="en-US" dirty="0" err="1"/>
              <a:t>ga</a:t>
            </a:r>
            <a:r>
              <a:rPr lang="en-US" dirty="0"/>
              <a:t>”</a:t>
            </a:r>
            <a:endParaRPr dirty="0"/>
          </a:p>
          <a:p>
            <a:pPr marL="228600" lvl="0" indent="-228600" algn="l" rtl="0">
              <a:lnSpc>
                <a:spcPct val="160000"/>
              </a:lnSpc>
              <a:spcBef>
                <a:spcPts val="1000"/>
              </a:spcBef>
              <a:spcAft>
                <a:spcPts val="0"/>
              </a:spcAft>
              <a:buClr>
                <a:schemeClr val="dk1"/>
              </a:buClr>
              <a:buSzPct val="100000"/>
              <a:buChar char="•"/>
            </a:pPr>
            <a:r>
              <a:rPr lang="en-US" dirty="0"/>
              <a:t>Repeat these in long strings, like “</a:t>
            </a:r>
            <a:r>
              <a:rPr lang="en-US" dirty="0" err="1"/>
              <a:t>dadadada</a:t>
            </a:r>
            <a:r>
              <a:rPr lang="en-US" dirty="0"/>
              <a:t>”</a:t>
            </a:r>
            <a:endParaRPr dirty="0"/>
          </a:p>
          <a:p>
            <a:pPr marL="228600" lvl="0" indent="-228600" algn="l" rtl="0">
              <a:lnSpc>
                <a:spcPct val="160000"/>
              </a:lnSpc>
              <a:spcBef>
                <a:spcPts val="1000"/>
              </a:spcBef>
              <a:spcAft>
                <a:spcPts val="0"/>
              </a:spcAft>
              <a:buClr>
                <a:schemeClr val="dk1"/>
              </a:buClr>
              <a:buSzPct val="100000"/>
              <a:buChar char="•"/>
            </a:pPr>
            <a:r>
              <a:rPr lang="en-US" dirty="0"/>
              <a:t>Produce similar first syllables in all languages</a:t>
            </a:r>
            <a:endParaRPr dirty="0"/>
          </a:p>
          <a:p>
            <a:pPr marL="228600" lvl="0" indent="-228600" algn="l" rtl="0">
              <a:lnSpc>
                <a:spcPct val="160000"/>
              </a:lnSpc>
              <a:spcBef>
                <a:spcPts val="1000"/>
              </a:spcBef>
              <a:spcAft>
                <a:spcPts val="0"/>
              </a:spcAft>
              <a:buClr>
                <a:schemeClr val="dk1"/>
              </a:buClr>
              <a:buSzPct val="100000"/>
              <a:buChar char="•"/>
            </a:pPr>
            <a:r>
              <a:rPr lang="en-US" dirty="0"/>
              <a:t>Similarity between language groups disappears as babbling becomes more organized at around ten months</a:t>
            </a:r>
            <a:endParaRPr dirty="0"/>
          </a:p>
          <a:p>
            <a:pPr marL="228600" lvl="0" indent="-228600" algn="l" rtl="0">
              <a:lnSpc>
                <a:spcPct val="160000"/>
              </a:lnSpc>
              <a:spcBef>
                <a:spcPts val="1000"/>
              </a:spcBef>
              <a:spcAft>
                <a:spcPts val="0"/>
              </a:spcAft>
              <a:buClr>
                <a:schemeClr val="dk1"/>
              </a:buClr>
              <a:buSzPct val="100000"/>
              <a:buChar char="•"/>
            </a:pPr>
            <a:r>
              <a:rPr lang="en-US" dirty="0"/>
              <a:t>Babies who are deaf and cared for by adults who use ASL-  babble with their hands in similar patterns</a:t>
            </a:r>
            <a:endParaRPr dirty="0"/>
          </a:p>
          <a:p>
            <a:pPr marL="228600" lvl="0" indent="-774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Emerging Language and Joint Attention</a:t>
            </a:r>
            <a:endParaRPr dirty="0"/>
          </a:p>
        </p:txBody>
      </p:sp>
      <p:sp>
        <p:nvSpPr>
          <p:cNvPr id="192" name="Google Shape;192;p18"/>
          <p:cNvSpPr txBox="1">
            <a:spLocks noGrp="1"/>
          </p:cNvSpPr>
          <p:nvPr>
            <p:ph idx="1"/>
          </p:nvPr>
        </p:nvSpPr>
        <p:spPr>
          <a:xfrm>
            <a:off x="628650" y="1352145"/>
            <a:ext cx="7886700" cy="4824818"/>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As infants’ motor skills grow, they engage in more complicated social learning, which anchors and motivates functional language</a:t>
            </a:r>
            <a:endParaRPr dirty="0"/>
          </a:p>
          <a:p>
            <a:pPr marL="228600" lvl="0" indent="-228600" algn="l" rtl="0">
              <a:lnSpc>
                <a:spcPct val="150000"/>
              </a:lnSpc>
              <a:spcBef>
                <a:spcPts val="1000"/>
              </a:spcBef>
              <a:spcAft>
                <a:spcPts val="0"/>
              </a:spcAft>
              <a:buClr>
                <a:schemeClr val="dk1"/>
              </a:buClr>
              <a:buSzPts val="2800"/>
              <a:buChar char="•"/>
            </a:pPr>
            <a:r>
              <a:rPr lang="en-US" dirty="0"/>
              <a:t>They become increasingly mobile, now active explorers as they gain increased access to their surroundings and the </a:t>
            </a:r>
            <a:r>
              <a:rPr lang="en-US" b="1" i="1" dirty="0"/>
              <a:t>objects </a:t>
            </a:r>
            <a:r>
              <a:rPr lang="en-US" dirty="0"/>
              <a:t>they find there</a:t>
            </a:r>
            <a:endParaRPr dirty="0"/>
          </a:p>
          <a:p>
            <a:pPr marL="0" lvl="0" indent="0" algn="l" rtl="0">
              <a:lnSpc>
                <a:spcPct val="90000"/>
              </a:lnSpc>
              <a:spcBef>
                <a:spcPts val="1000"/>
              </a:spcBef>
              <a:spcAft>
                <a:spcPts val="0"/>
              </a:spcAft>
              <a:buClr>
                <a:schemeClr val="dk1"/>
              </a:buClr>
              <a:buSzPts val="1350"/>
              <a:buNone/>
            </a:pPr>
            <a:endParaRPr sz="13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dirty="0"/>
              <a:t>Standard 1</a:t>
            </a:r>
            <a:endParaRPr sz="3600" dirty="0"/>
          </a:p>
        </p:txBody>
      </p:sp>
      <p:sp>
        <p:nvSpPr>
          <p:cNvPr id="70" name="Google Shape;70;p2"/>
          <p:cNvSpPr txBox="1">
            <a:spLocks noGrp="1"/>
          </p:cNvSpPr>
          <p:nvPr>
            <p:ph idx="1"/>
          </p:nvPr>
        </p:nvSpPr>
        <p:spPr>
          <a:xfrm>
            <a:off x="628650" y="1402080"/>
            <a:ext cx="7886700" cy="477488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000"/>
              <a:buNone/>
            </a:pPr>
            <a:r>
              <a:rPr lang="en-US" sz="2000" dirty="0"/>
              <a:t>Candidates understand the impact of different theories and philosophies of early learning and development on assessment, curriculum, instruction, and intervention decisions. Candidates apply knowledge of normative developmental sequences and variations, individual differences within and across the range of abilities, including developmental delays and disabilities, and other direct and indirect contextual features that support or constrain children’s development and learning. These contextual factors as well as social, cultural, and linguistic diversity are considered when facilitating meaningful learning experiences and individualizing intervention and instruction across contexts.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dirty="0"/>
              <a:t>Joint Attention</a:t>
            </a:r>
            <a:endParaRPr sz="3600" dirty="0"/>
          </a:p>
        </p:txBody>
      </p:sp>
      <p:sp>
        <p:nvSpPr>
          <p:cNvPr id="199" name="Google Shape;199;p19"/>
          <p:cNvSpPr txBox="1">
            <a:spLocks noGrp="1"/>
          </p:cNvSpPr>
          <p:nvPr>
            <p:ph idx="1"/>
          </p:nvPr>
        </p:nvSpPr>
        <p:spPr>
          <a:xfrm>
            <a:off x="628650" y="1449421"/>
            <a:ext cx="7886700" cy="4727542"/>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dirty="0"/>
              <a:t>When two people share attention to - and actively engage with - the same object or event of interest, they are sharing </a:t>
            </a:r>
            <a:r>
              <a:rPr lang="en-US" b="1" i="1" dirty="0"/>
              <a:t>joint attention</a:t>
            </a:r>
            <a:endParaRPr dirty="0"/>
          </a:p>
          <a:p>
            <a:pPr marL="228600" lvl="0" indent="-228600" algn="l" rtl="0">
              <a:lnSpc>
                <a:spcPct val="150000"/>
              </a:lnSpc>
              <a:spcBef>
                <a:spcPts val="1000"/>
              </a:spcBef>
              <a:spcAft>
                <a:spcPts val="0"/>
              </a:spcAft>
              <a:buClr>
                <a:schemeClr val="dk1"/>
              </a:buClr>
              <a:buSzPct val="100000"/>
              <a:buChar char="•"/>
            </a:pPr>
            <a:r>
              <a:rPr lang="en-US" dirty="0"/>
              <a:t>Interact with adult or older peers to share an understanding of and labels for of objects/events</a:t>
            </a:r>
            <a:endParaRPr dirty="0"/>
          </a:p>
          <a:p>
            <a:pPr marL="228600" lvl="0" indent="-228600" algn="l" rtl="0">
              <a:lnSpc>
                <a:spcPct val="150000"/>
              </a:lnSpc>
              <a:spcBef>
                <a:spcPts val="1000"/>
              </a:spcBef>
              <a:spcAft>
                <a:spcPts val="0"/>
              </a:spcAft>
              <a:buClr>
                <a:schemeClr val="dk1"/>
              </a:buClr>
              <a:buSzPct val="100000"/>
              <a:buChar char="•"/>
            </a:pPr>
            <a:r>
              <a:rPr lang="en-US" dirty="0"/>
              <a:t>They start to use </a:t>
            </a:r>
            <a:r>
              <a:rPr lang="en-US" b="1" i="1" dirty="0"/>
              <a:t>communicative gestures </a:t>
            </a:r>
            <a:r>
              <a:rPr lang="en-US" dirty="0"/>
              <a:t>in the context of joint attention – </a:t>
            </a:r>
            <a:r>
              <a:rPr lang="en-US" b="1" i="1" dirty="0"/>
              <a:t>pointing, showing, imitating</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Activity: Joint Attention</a:t>
            </a:r>
            <a:endParaRPr/>
          </a:p>
        </p:txBody>
      </p:sp>
      <p:sp>
        <p:nvSpPr>
          <p:cNvPr id="213" name="Google Shape;213;p21"/>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Watch the video on the next slide before discussing the following questions</a:t>
            </a:r>
          </a:p>
          <a:p>
            <a:pPr marL="228600" lvl="0" indent="-228600" algn="l" rtl="0">
              <a:lnSpc>
                <a:spcPct val="90000"/>
              </a:lnSpc>
              <a:spcBef>
                <a:spcPts val="0"/>
              </a:spcBef>
              <a:spcAft>
                <a:spcPts val="0"/>
              </a:spcAft>
              <a:buClr>
                <a:schemeClr val="dk1"/>
              </a:buClr>
              <a:buSzPts val="2800"/>
              <a:buChar char="•"/>
            </a:pPr>
            <a:r>
              <a:rPr lang="en-US" dirty="0"/>
              <a:t>How might the knowledge that humans engage in joint attention first, before using words, inform your practice with children with disabilities who are pre- or non-verbal?</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0"/>
          <p:cNvSpPr txBox="1">
            <a:spLocks noGrp="1"/>
          </p:cNvSpPr>
          <p:nvPr>
            <p:ph type="title"/>
          </p:nvPr>
        </p:nvSpPr>
        <p:spPr>
          <a:xfrm>
            <a:off x="645459" y="22501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 Joint Attention</a:t>
            </a:r>
            <a:endParaRPr dirty="0"/>
          </a:p>
        </p:txBody>
      </p:sp>
      <p:sp>
        <p:nvSpPr>
          <p:cNvPr id="206" name="Google Shape;206;p20"/>
          <p:cNvSpPr txBox="1">
            <a:spLocks noGrp="1"/>
          </p:cNvSpPr>
          <p:nvPr>
            <p:ph idx="1"/>
          </p:nvPr>
        </p:nvSpPr>
        <p:spPr>
          <a:xfrm>
            <a:off x="645459" y="1027907"/>
            <a:ext cx="7886700" cy="44097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50000"/>
              </a:lnSpc>
              <a:spcBef>
                <a:spcPts val="0"/>
              </a:spcBef>
              <a:spcAft>
                <a:spcPts val="0"/>
              </a:spcAft>
              <a:buClr>
                <a:schemeClr val="dk1"/>
              </a:buClr>
              <a:buSzPts val="2800"/>
              <a:buNone/>
            </a:pPr>
            <a:r>
              <a:rPr lang="en-US" sz="2000" u="sng" dirty="0">
                <a:solidFill>
                  <a:schemeClr val="hlink"/>
                </a:solidFill>
                <a:hlinkClick r:id="rId3"/>
              </a:rPr>
              <a:t>Joint attention | Before their first words (upf.edu)</a:t>
            </a:r>
            <a:endParaRPr sz="2000" dirty="0"/>
          </a:p>
        </p:txBody>
      </p:sp>
      <p:pic>
        <p:nvPicPr>
          <p:cNvPr id="4" name="Picture 3">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t="12394" b="12074"/>
          <a:stretch/>
        </p:blipFill>
        <p:spPr>
          <a:xfrm>
            <a:off x="931208" y="1831798"/>
            <a:ext cx="7315200" cy="3580219"/>
          </a:xfrm>
          <a:prstGeom prst="rect">
            <a:avLst/>
          </a:prstGeom>
        </p:spPr>
      </p:pic>
      <p:sp>
        <p:nvSpPr>
          <p:cNvPr id="5" name="Rectangle 4"/>
          <p:cNvSpPr/>
          <p:nvPr/>
        </p:nvSpPr>
        <p:spPr>
          <a:xfrm>
            <a:off x="2951982" y="5693242"/>
            <a:ext cx="3089307" cy="246221"/>
          </a:xfrm>
          <a:prstGeom prst="rect">
            <a:avLst/>
          </a:prstGeom>
        </p:spPr>
        <p:txBody>
          <a:bodyPr wrap="none">
            <a:spAutoFit/>
          </a:bodyPr>
          <a:lstStyle/>
          <a:p>
            <a:r>
              <a:rPr lang="en-US" sz="1000" dirty="0">
                <a:hlinkClick r:id="rId4"/>
              </a:rPr>
              <a:t>https://www.youtube.com/watch?v=1Aea8BH-PCs</a:t>
            </a:r>
            <a:r>
              <a:rPr lang="en-US" sz="1000" dirty="0"/>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First Words</a:t>
            </a:r>
            <a:endParaRPr dirty="0"/>
          </a:p>
        </p:txBody>
      </p:sp>
      <p:sp>
        <p:nvSpPr>
          <p:cNvPr id="219" name="Google Shape;219;p22"/>
          <p:cNvSpPr txBox="1">
            <a:spLocks noGrp="1"/>
          </p:cNvSpPr>
          <p:nvPr>
            <p:ph idx="1"/>
          </p:nvPr>
        </p:nvSpPr>
        <p:spPr>
          <a:xfrm>
            <a:off x="628650" y="1342417"/>
            <a:ext cx="7886700" cy="4834546"/>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en-US" dirty="0"/>
              <a:t>Around the time of their first birthdays, children begin to produce sounds that adults recognize as words in the language(s) that they use</a:t>
            </a:r>
            <a:endParaRPr dirty="0"/>
          </a:p>
          <a:p>
            <a:pPr marL="228600" lvl="0" indent="-228600" algn="l" rtl="0">
              <a:lnSpc>
                <a:spcPct val="150000"/>
              </a:lnSpc>
              <a:spcBef>
                <a:spcPts val="1000"/>
              </a:spcBef>
              <a:spcAft>
                <a:spcPts val="0"/>
              </a:spcAft>
              <a:buClr>
                <a:schemeClr val="dk1"/>
              </a:buClr>
              <a:buSzPct val="100000"/>
              <a:buChar char="•"/>
            </a:pPr>
            <a:r>
              <a:rPr lang="en-US" dirty="0"/>
              <a:t>These words are most often </a:t>
            </a:r>
            <a:r>
              <a:rPr lang="en-US" i="1" dirty="0"/>
              <a:t>approximations </a:t>
            </a:r>
            <a:r>
              <a:rPr lang="en-US" dirty="0"/>
              <a:t>of words, using sounds that they have already been using for babbling</a:t>
            </a:r>
            <a:endParaRPr dirty="0"/>
          </a:p>
          <a:p>
            <a:pPr marL="228600" lvl="0" indent="-228600" algn="l" rtl="0">
              <a:lnSpc>
                <a:spcPct val="150000"/>
              </a:lnSpc>
              <a:spcBef>
                <a:spcPts val="1000"/>
              </a:spcBef>
              <a:spcAft>
                <a:spcPts val="0"/>
              </a:spcAft>
              <a:buClr>
                <a:schemeClr val="dk1"/>
              </a:buClr>
              <a:buSzPct val="100000"/>
              <a:buChar char="•"/>
            </a:pPr>
            <a:r>
              <a:rPr lang="en-US" dirty="0"/>
              <a:t>These early words are an extension of their babbling in that they begin with a consonant and end with a vowel, and most often involves repetition of that sound </a:t>
            </a:r>
            <a:endParaRPr dirty="0"/>
          </a:p>
          <a:p>
            <a:pPr marL="228600" lvl="0" indent="-77470" algn="l" rtl="0">
              <a:lnSpc>
                <a:spcPct val="150000"/>
              </a:lnSpc>
              <a:spcBef>
                <a:spcPts val="1000"/>
              </a:spcBef>
              <a:spcAft>
                <a:spcPts val="0"/>
              </a:spcAft>
              <a:buClr>
                <a:schemeClr val="dk1"/>
              </a:buClr>
              <a:buSzPct val="100000"/>
              <a:buNone/>
            </a:pPr>
            <a:endParaRPr dirty="0"/>
          </a:p>
          <a:p>
            <a:pPr marL="228600" lvl="0" indent="-77470" algn="l" rtl="0">
              <a:lnSpc>
                <a:spcPct val="150000"/>
              </a:lnSpc>
              <a:spcBef>
                <a:spcPts val="1000"/>
              </a:spcBef>
              <a:spcAft>
                <a:spcPts val="0"/>
              </a:spcAft>
              <a:buClr>
                <a:schemeClr val="dk1"/>
              </a:buClr>
              <a:buSzPct val="100000"/>
              <a:buNone/>
            </a:pPr>
            <a:endParaRPr dirty="0"/>
          </a:p>
          <a:p>
            <a:pPr marL="228600" lvl="0" indent="-77470" algn="l" rtl="0">
              <a:lnSpc>
                <a:spcPct val="150000"/>
              </a:lnSpc>
              <a:spcBef>
                <a:spcPts val="1000"/>
              </a:spcBef>
              <a:spcAft>
                <a:spcPts val="0"/>
              </a:spcAft>
              <a:buClr>
                <a:schemeClr val="dk1"/>
              </a:buClr>
              <a:buSzPct val="100000"/>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Communication and Language Milestones by the End of the First Year</a:t>
            </a:r>
            <a:endParaRPr dirty="0"/>
          </a:p>
        </p:txBody>
      </p:sp>
      <p:sp>
        <p:nvSpPr>
          <p:cNvPr id="226" name="Google Shape;226;p23"/>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Understands words for common items</a:t>
            </a:r>
            <a:endParaRPr dirty="0"/>
          </a:p>
          <a:p>
            <a:pPr marL="228600" lvl="0" indent="-228600" algn="l" rtl="0">
              <a:lnSpc>
                <a:spcPct val="150000"/>
              </a:lnSpc>
              <a:spcBef>
                <a:spcPts val="1000"/>
              </a:spcBef>
              <a:spcAft>
                <a:spcPts val="0"/>
              </a:spcAft>
              <a:buClr>
                <a:schemeClr val="dk1"/>
              </a:buClr>
              <a:buSzPts val="2800"/>
              <a:buChar char="•"/>
            </a:pPr>
            <a:r>
              <a:rPr lang="en-US" dirty="0"/>
              <a:t>Responds to simple words and requests</a:t>
            </a:r>
            <a:endParaRPr dirty="0"/>
          </a:p>
          <a:p>
            <a:pPr marL="228600" lvl="0" indent="-228600" algn="l" rtl="0">
              <a:lnSpc>
                <a:spcPct val="150000"/>
              </a:lnSpc>
              <a:spcBef>
                <a:spcPts val="1000"/>
              </a:spcBef>
              <a:spcAft>
                <a:spcPts val="0"/>
              </a:spcAft>
              <a:buClr>
                <a:schemeClr val="dk1"/>
              </a:buClr>
              <a:buSzPts val="2800"/>
              <a:buChar char="•"/>
            </a:pPr>
            <a:r>
              <a:rPr lang="en-US" dirty="0"/>
              <a:t>Plays simple interactional games (peek-a-boo)</a:t>
            </a:r>
            <a:endParaRPr dirty="0"/>
          </a:p>
          <a:p>
            <a:pPr marL="228600" lvl="0" indent="-228600" algn="l" rtl="0">
              <a:lnSpc>
                <a:spcPct val="150000"/>
              </a:lnSpc>
              <a:spcBef>
                <a:spcPts val="1000"/>
              </a:spcBef>
              <a:spcAft>
                <a:spcPts val="0"/>
              </a:spcAft>
              <a:buClr>
                <a:schemeClr val="dk1"/>
              </a:buClr>
              <a:buSzPts val="2800"/>
              <a:buChar char="•"/>
            </a:pPr>
            <a:r>
              <a:rPr lang="en-US" dirty="0"/>
              <a:t>Points to objects and shows them to others</a:t>
            </a:r>
            <a:endParaRPr dirty="0"/>
          </a:p>
          <a:p>
            <a:pPr marL="228600" lvl="0" indent="-228600" algn="l" rtl="0">
              <a:lnSpc>
                <a:spcPct val="150000"/>
              </a:lnSpc>
              <a:spcBef>
                <a:spcPts val="1000"/>
              </a:spcBef>
              <a:spcAft>
                <a:spcPts val="0"/>
              </a:spcAft>
              <a:buClr>
                <a:schemeClr val="dk1"/>
              </a:buClr>
              <a:buSzPts val="2800"/>
              <a:buChar char="•"/>
            </a:pPr>
            <a:r>
              <a:rPr lang="en-US" dirty="0"/>
              <a:t>Says 1-2 words – not yet well articulated</a:t>
            </a:r>
            <a:endParaRPr dirty="0"/>
          </a:p>
          <a:p>
            <a:pPr marL="228600" lvl="0" indent="-228600" algn="l" rtl="0">
              <a:lnSpc>
                <a:spcPct val="150000"/>
              </a:lnSpc>
              <a:spcBef>
                <a:spcPts val="1000"/>
              </a:spcBef>
              <a:spcAft>
                <a:spcPts val="0"/>
              </a:spcAft>
              <a:buClr>
                <a:schemeClr val="dk1"/>
              </a:buClr>
              <a:buSzPts val="2800"/>
              <a:buChar char="•"/>
            </a:pPr>
            <a:r>
              <a:rPr lang="en-US" u="sng" dirty="0">
                <a:solidFill>
                  <a:schemeClr val="hlink"/>
                </a:solidFill>
                <a:hlinkClick r:id="rId3"/>
              </a:rPr>
              <a:t>Communication milestones in the first year</a:t>
            </a: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4"/>
          <p:cNvSpPr txBox="1">
            <a:spLocks noGrp="1"/>
          </p:cNvSpPr>
          <p:nvPr>
            <p:ph type="title"/>
          </p:nvPr>
        </p:nvSpPr>
        <p:spPr>
          <a:xfrm>
            <a:off x="628650" y="398834"/>
            <a:ext cx="7931690" cy="9630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dirty="0"/>
              <a:t>2-3 Years</a:t>
            </a:r>
            <a:endParaRPr sz="3600" dirty="0"/>
          </a:p>
        </p:txBody>
      </p:sp>
      <p:sp>
        <p:nvSpPr>
          <p:cNvPr id="233" name="Google Shape;233;p24"/>
          <p:cNvSpPr txBox="1">
            <a:spLocks noGrp="1"/>
          </p:cNvSpPr>
          <p:nvPr>
            <p:ph idx="1"/>
          </p:nvPr>
        </p:nvSpPr>
        <p:spPr>
          <a:xfrm>
            <a:off x="628650" y="1429966"/>
            <a:ext cx="7931690" cy="4464996"/>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dirty="0"/>
              <a:t>Begins by combining words to describe objects </a:t>
            </a:r>
            <a:endParaRPr dirty="0"/>
          </a:p>
          <a:p>
            <a:pPr marL="228600" lvl="0" indent="-228600" algn="l" rtl="0">
              <a:lnSpc>
                <a:spcPct val="150000"/>
              </a:lnSpc>
              <a:spcBef>
                <a:spcPts val="1000"/>
              </a:spcBef>
              <a:spcAft>
                <a:spcPts val="0"/>
              </a:spcAft>
              <a:buClr>
                <a:schemeClr val="dk1"/>
              </a:buClr>
              <a:buSzPct val="100000"/>
              <a:buChar char="•"/>
            </a:pPr>
            <a:r>
              <a:rPr lang="en-US" dirty="0"/>
              <a:t>As they grow:</a:t>
            </a:r>
            <a:endParaRPr dirty="0"/>
          </a:p>
          <a:p>
            <a:pPr marL="685800" lvl="1" indent="-228600" algn="l" rtl="0">
              <a:lnSpc>
                <a:spcPct val="150000"/>
              </a:lnSpc>
              <a:spcBef>
                <a:spcPts val="500"/>
              </a:spcBef>
              <a:spcAft>
                <a:spcPts val="0"/>
              </a:spcAft>
              <a:buClr>
                <a:schemeClr val="dk1"/>
              </a:buClr>
              <a:buSzPct val="100000"/>
              <a:buChar char="•"/>
            </a:pPr>
            <a:r>
              <a:rPr lang="en-US" dirty="0"/>
              <a:t>Incorporate action words</a:t>
            </a:r>
            <a:endParaRPr dirty="0"/>
          </a:p>
          <a:p>
            <a:pPr marL="685800" lvl="1" indent="-228600" algn="l" rtl="0">
              <a:lnSpc>
                <a:spcPct val="150000"/>
              </a:lnSpc>
              <a:spcBef>
                <a:spcPts val="500"/>
              </a:spcBef>
              <a:spcAft>
                <a:spcPts val="0"/>
              </a:spcAft>
              <a:buClr>
                <a:schemeClr val="dk1"/>
              </a:buClr>
              <a:buSzPct val="100000"/>
              <a:buChar char="•"/>
            </a:pPr>
            <a:r>
              <a:rPr lang="en-US" dirty="0"/>
              <a:t>Use words to describe location</a:t>
            </a:r>
            <a:endParaRPr dirty="0"/>
          </a:p>
          <a:p>
            <a:pPr marL="685800" lvl="1" indent="-228600" algn="l" rtl="0">
              <a:lnSpc>
                <a:spcPct val="150000"/>
              </a:lnSpc>
              <a:spcBef>
                <a:spcPts val="500"/>
              </a:spcBef>
              <a:spcAft>
                <a:spcPts val="0"/>
              </a:spcAft>
              <a:buClr>
                <a:schemeClr val="dk1"/>
              </a:buClr>
              <a:buSzPct val="100000"/>
              <a:buChar char="•"/>
            </a:pPr>
            <a:r>
              <a:rPr lang="en-US" dirty="0"/>
              <a:t>Combine 3 words or more</a:t>
            </a:r>
            <a:endParaRPr dirty="0"/>
          </a:p>
          <a:p>
            <a:pPr marL="685800" lvl="1" indent="-228600" algn="l" rtl="0">
              <a:lnSpc>
                <a:spcPct val="150000"/>
              </a:lnSpc>
              <a:spcBef>
                <a:spcPts val="500"/>
              </a:spcBef>
              <a:spcAft>
                <a:spcPts val="0"/>
              </a:spcAft>
              <a:buClr>
                <a:schemeClr val="dk1"/>
              </a:buClr>
              <a:buSzPct val="100000"/>
              <a:buChar char="•"/>
            </a:pPr>
            <a:r>
              <a:rPr lang="en-US" dirty="0"/>
              <a:t>Understand words that describe opposites</a:t>
            </a:r>
            <a:endParaRPr dirty="0"/>
          </a:p>
          <a:p>
            <a:pPr marL="685800" lvl="1" indent="-228600" algn="l" rtl="0">
              <a:lnSpc>
                <a:spcPct val="150000"/>
              </a:lnSpc>
              <a:spcBef>
                <a:spcPts val="500"/>
              </a:spcBef>
              <a:spcAft>
                <a:spcPts val="0"/>
              </a:spcAft>
              <a:buClr>
                <a:schemeClr val="dk1"/>
              </a:buClr>
              <a:buSzPct val="100000"/>
              <a:buChar char="•"/>
            </a:pPr>
            <a:r>
              <a:rPr lang="en-US" dirty="0"/>
              <a:t>Follows 2-step directions</a:t>
            </a:r>
            <a:endParaRPr dirty="0"/>
          </a:p>
          <a:p>
            <a:pPr marL="228600" lvl="0" indent="-228600" algn="l" rtl="0">
              <a:lnSpc>
                <a:spcPct val="150000"/>
              </a:lnSpc>
              <a:spcBef>
                <a:spcPts val="1000"/>
              </a:spcBef>
              <a:spcAft>
                <a:spcPts val="0"/>
              </a:spcAft>
              <a:buClr>
                <a:schemeClr val="dk1"/>
              </a:buClr>
              <a:buSzPct val="100000"/>
              <a:buChar char="•"/>
            </a:pPr>
            <a:r>
              <a:rPr lang="en-US" u="sng" dirty="0">
                <a:solidFill>
                  <a:schemeClr val="hlink"/>
                </a:solidFill>
                <a:hlinkClick r:id="rId3"/>
              </a:rPr>
              <a:t>Communication milestones from 2-3</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3-4 Years</a:t>
            </a:r>
            <a:endParaRPr dirty="0"/>
          </a:p>
        </p:txBody>
      </p:sp>
      <p:sp>
        <p:nvSpPr>
          <p:cNvPr id="240" name="Google Shape;240;p25"/>
          <p:cNvSpPr txBox="1">
            <a:spLocks noGrp="1"/>
          </p:cNvSpPr>
          <p:nvPr>
            <p:ph idx="1"/>
          </p:nvPr>
        </p:nvSpPr>
        <p:spPr>
          <a:xfrm>
            <a:off x="628650" y="1342417"/>
            <a:ext cx="7886700" cy="4834546"/>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Char char="•"/>
            </a:pPr>
            <a:r>
              <a:rPr lang="en-US" dirty="0"/>
              <a:t>Articulation improves, can understand most of what they say</a:t>
            </a:r>
            <a:endParaRPr dirty="0"/>
          </a:p>
          <a:p>
            <a:pPr marL="228600" lvl="0" indent="-228600" algn="l" rtl="0">
              <a:lnSpc>
                <a:spcPct val="150000"/>
              </a:lnSpc>
              <a:spcBef>
                <a:spcPts val="1000"/>
              </a:spcBef>
              <a:spcAft>
                <a:spcPts val="0"/>
              </a:spcAft>
              <a:buClr>
                <a:schemeClr val="dk1"/>
              </a:buClr>
              <a:buSzPct val="100000"/>
              <a:buChar char="•"/>
            </a:pPr>
            <a:r>
              <a:rPr lang="en-US" dirty="0"/>
              <a:t>Can use some words for some colors, numbers, or shapes</a:t>
            </a:r>
            <a:endParaRPr dirty="0"/>
          </a:p>
          <a:p>
            <a:pPr marL="228600" lvl="0" indent="-228600" algn="l" rtl="0">
              <a:lnSpc>
                <a:spcPct val="150000"/>
              </a:lnSpc>
              <a:spcBef>
                <a:spcPts val="1000"/>
              </a:spcBef>
              <a:spcAft>
                <a:spcPts val="0"/>
              </a:spcAft>
              <a:buClr>
                <a:schemeClr val="dk1"/>
              </a:buClr>
              <a:buSzPct val="100000"/>
              <a:buChar char="•"/>
            </a:pPr>
            <a:r>
              <a:rPr lang="en-US" dirty="0"/>
              <a:t>Answers simple </a:t>
            </a:r>
            <a:r>
              <a:rPr lang="en-US" i="1" dirty="0"/>
              <a:t>who</a:t>
            </a:r>
            <a:r>
              <a:rPr lang="en-US" dirty="0"/>
              <a:t>,</a:t>
            </a:r>
            <a:r>
              <a:rPr lang="en-US" i="1" dirty="0"/>
              <a:t> what, </a:t>
            </a:r>
            <a:r>
              <a:rPr lang="en-US" dirty="0"/>
              <a:t>and </a:t>
            </a:r>
            <a:r>
              <a:rPr lang="en-US" i="1" dirty="0"/>
              <a:t>where</a:t>
            </a:r>
            <a:r>
              <a:rPr lang="en-US" dirty="0"/>
              <a:t> questions</a:t>
            </a:r>
            <a:endParaRPr dirty="0"/>
          </a:p>
          <a:p>
            <a:pPr marL="228600" lvl="0" indent="-228600" algn="l" rtl="0">
              <a:lnSpc>
                <a:spcPct val="150000"/>
              </a:lnSpc>
              <a:spcBef>
                <a:spcPts val="1000"/>
              </a:spcBef>
              <a:spcAft>
                <a:spcPts val="0"/>
              </a:spcAft>
              <a:buClr>
                <a:schemeClr val="dk1"/>
              </a:buClr>
              <a:buSzPct val="100000"/>
              <a:buChar char="•"/>
            </a:pPr>
            <a:r>
              <a:rPr lang="en-US" dirty="0"/>
              <a:t>Uses pronouns, many plural words, puts four words together</a:t>
            </a:r>
            <a:endParaRPr dirty="0"/>
          </a:p>
          <a:p>
            <a:pPr marL="0" lvl="0" indent="0" algn="l" rtl="0">
              <a:lnSpc>
                <a:spcPct val="150000"/>
              </a:lnSpc>
              <a:spcBef>
                <a:spcPts val="1000"/>
              </a:spcBef>
              <a:spcAft>
                <a:spcPts val="0"/>
              </a:spcAft>
              <a:buClr>
                <a:schemeClr val="dk1"/>
              </a:buClr>
              <a:buSzPct val="100000"/>
              <a:buNone/>
            </a:pPr>
            <a:r>
              <a:rPr lang="en-US" dirty="0"/>
              <a:t>As they grow:</a:t>
            </a:r>
            <a:endParaRPr dirty="0"/>
          </a:p>
          <a:p>
            <a:pPr marL="228600" lvl="0" indent="-228600" algn="l" rtl="0">
              <a:lnSpc>
                <a:spcPct val="150000"/>
              </a:lnSpc>
              <a:spcBef>
                <a:spcPts val="1000"/>
              </a:spcBef>
              <a:spcAft>
                <a:spcPts val="0"/>
              </a:spcAft>
              <a:buClr>
                <a:schemeClr val="dk1"/>
              </a:buClr>
              <a:buSzPct val="100000"/>
              <a:buChar char="•"/>
            </a:pPr>
            <a:r>
              <a:rPr lang="en-US" dirty="0"/>
              <a:t>Begins to ask </a:t>
            </a:r>
            <a:r>
              <a:rPr lang="en-US" i="1" dirty="0"/>
              <a:t>when</a:t>
            </a:r>
            <a:r>
              <a:rPr lang="en-US" dirty="0"/>
              <a:t> and</a:t>
            </a:r>
            <a:r>
              <a:rPr lang="en-US" i="1" dirty="0"/>
              <a:t> how </a:t>
            </a:r>
            <a:r>
              <a:rPr lang="en-US" dirty="0"/>
              <a:t>questions</a:t>
            </a:r>
            <a:endParaRPr dirty="0"/>
          </a:p>
          <a:p>
            <a:pPr marL="228600" lvl="0" indent="-228600" algn="l" rtl="0">
              <a:lnSpc>
                <a:spcPct val="150000"/>
              </a:lnSpc>
              <a:spcBef>
                <a:spcPts val="1000"/>
              </a:spcBef>
              <a:spcAft>
                <a:spcPts val="0"/>
              </a:spcAft>
              <a:buClr>
                <a:schemeClr val="dk1"/>
              </a:buClr>
              <a:buSzPct val="100000"/>
              <a:buChar char="•"/>
            </a:pPr>
            <a:r>
              <a:rPr lang="en-US" dirty="0"/>
              <a:t>Can at times talk about what happened during the day – can use about four sentences at a time</a:t>
            </a:r>
            <a:endParaRPr dirty="0"/>
          </a:p>
          <a:p>
            <a:pPr marL="228600" lvl="0" indent="-228600" algn="l" rtl="0">
              <a:lnSpc>
                <a:spcPct val="150000"/>
              </a:lnSpc>
              <a:spcBef>
                <a:spcPts val="1000"/>
              </a:spcBef>
              <a:spcAft>
                <a:spcPts val="0"/>
              </a:spcAft>
              <a:buClr>
                <a:schemeClr val="dk1"/>
              </a:buClr>
              <a:buSzPct val="100000"/>
              <a:buChar char="•"/>
            </a:pPr>
            <a:r>
              <a:rPr lang="en-US" u="sng" dirty="0">
                <a:solidFill>
                  <a:schemeClr val="hlink"/>
                </a:solidFill>
                <a:hlinkClick r:id="rId3"/>
              </a:rPr>
              <a:t>Communication milestones from 3-4</a:t>
            </a:r>
            <a:endParaRPr dirty="0"/>
          </a:p>
          <a:p>
            <a:pPr marL="228600" lvl="0" indent="-104140" algn="l" rtl="0">
              <a:lnSpc>
                <a:spcPct val="150000"/>
              </a:lnSpc>
              <a:spcBef>
                <a:spcPts val="1000"/>
              </a:spcBef>
              <a:spcAft>
                <a:spcPts val="0"/>
              </a:spcAft>
              <a:buClr>
                <a:schemeClr val="dk1"/>
              </a:buClr>
              <a:buSzPct val="100000"/>
              <a:buNone/>
            </a:pPr>
            <a:endParaRPr dirty="0"/>
          </a:p>
          <a:p>
            <a:pPr marL="228600" lvl="0" indent="-10414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6"/>
          <p:cNvSpPr txBox="1">
            <a:spLocks noGrp="1"/>
          </p:cNvSpPr>
          <p:nvPr>
            <p:ph type="title"/>
          </p:nvPr>
        </p:nvSpPr>
        <p:spPr>
          <a:xfrm>
            <a:off x="628650" y="291830"/>
            <a:ext cx="7746865" cy="105058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4-5 Years </a:t>
            </a:r>
            <a:endParaRPr dirty="0"/>
          </a:p>
        </p:txBody>
      </p:sp>
      <p:sp>
        <p:nvSpPr>
          <p:cNvPr id="247" name="Google Shape;247;p26"/>
          <p:cNvSpPr txBox="1">
            <a:spLocks noGrp="1"/>
          </p:cNvSpPr>
          <p:nvPr>
            <p:ph idx="1"/>
          </p:nvPr>
        </p:nvSpPr>
        <p:spPr>
          <a:xfrm>
            <a:off x="628650" y="1235413"/>
            <a:ext cx="7746865" cy="4254560"/>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000"/>
              <a:buChar char="•"/>
            </a:pPr>
            <a:r>
              <a:rPr lang="en-US" sz="2000" dirty="0"/>
              <a:t>Relatively fluent language speakers – use all speech sounds</a:t>
            </a:r>
            <a:endParaRPr dirty="0"/>
          </a:p>
          <a:p>
            <a:pPr marL="228600" lvl="0" indent="-228600" algn="l" rtl="0">
              <a:lnSpc>
                <a:spcPct val="150000"/>
              </a:lnSpc>
              <a:spcBef>
                <a:spcPts val="1000"/>
              </a:spcBef>
              <a:spcAft>
                <a:spcPts val="0"/>
              </a:spcAft>
              <a:buClr>
                <a:schemeClr val="dk1"/>
              </a:buClr>
              <a:buSzPts val="2000"/>
              <a:buChar char="•"/>
            </a:pPr>
            <a:r>
              <a:rPr lang="en-US" sz="2000" dirty="0"/>
              <a:t>Understands words for order (first, next) and time (yesterday, today)</a:t>
            </a:r>
            <a:endParaRPr dirty="0"/>
          </a:p>
          <a:p>
            <a:pPr marL="228600" lvl="0" indent="-228600" algn="l" rtl="0">
              <a:lnSpc>
                <a:spcPct val="150000"/>
              </a:lnSpc>
              <a:spcBef>
                <a:spcPts val="1000"/>
              </a:spcBef>
              <a:spcAft>
                <a:spcPts val="0"/>
              </a:spcAft>
              <a:buClr>
                <a:schemeClr val="dk1"/>
              </a:buClr>
              <a:buSzPts val="2000"/>
              <a:buChar char="•"/>
            </a:pPr>
            <a:r>
              <a:rPr lang="en-US" sz="2000" dirty="0"/>
              <a:t>Tells a short story, can keep a conversation going</a:t>
            </a:r>
            <a:endParaRPr dirty="0"/>
          </a:p>
          <a:p>
            <a:pPr marL="228600" lvl="0" indent="-228600" algn="l" rtl="0">
              <a:lnSpc>
                <a:spcPct val="150000"/>
              </a:lnSpc>
              <a:spcBef>
                <a:spcPts val="1000"/>
              </a:spcBef>
              <a:spcAft>
                <a:spcPts val="0"/>
              </a:spcAft>
              <a:buClr>
                <a:schemeClr val="dk1"/>
              </a:buClr>
              <a:buSzPts val="2000"/>
              <a:buChar char="•"/>
            </a:pPr>
            <a:r>
              <a:rPr lang="en-US" sz="2000" dirty="0"/>
              <a:t>Understands most of what he or she hears at home or school</a:t>
            </a:r>
            <a:endParaRPr dirty="0"/>
          </a:p>
          <a:p>
            <a:pPr marL="228600" lvl="0" indent="-228600" algn="l" rtl="0">
              <a:lnSpc>
                <a:spcPct val="150000"/>
              </a:lnSpc>
              <a:spcBef>
                <a:spcPts val="1000"/>
              </a:spcBef>
              <a:spcAft>
                <a:spcPts val="0"/>
              </a:spcAft>
              <a:buClr>
                <a:schemeClr val="dk1"/>
              </a:buClr>
              <a:buSzPts val="2000"/>
              <a:buChar char="•"/>
            </a:pPr>
            <a:r>
              <a:rPr lang="en-US" sz="2000" dirty="0"/>
              <a:t>Ask a lot of “when” and “how” questions as they begin to figure out details of time, space, and other abstract concepts in the context of interactions</a:t>
            </a:r>
            <a:endParaRPr dirty="0"/>
          </a:p>
          <a:p>
            <a:pPr marL="228600" lvl="0" indent="-228600" algn="l" rtl="0">
              <a:lnSpc>
                <a:spcPct val="150000"/>
              </a:lnSpc>
              <a:spcBef>
                <a:spcPts val="1000"/>
              </a:spcBef>
              <a:spcAft>
                <a:spcPts val="0"/>
              </a:spcAft>
              <a:buClr>
                <a:schemeClr val="dk1"/>
              </a:buClr>
              <a:buSzPts val="2000"/>
              <a:buChar char="•"/>
            </a:pPr>
            <a:r>
              <a:rPr lang="en-US" sz="2000" u="sng" dirty="0">
                <a:solidFill>
                  <a:schemeClr val="hlink"/>
                </a:solidFill>
                <a:hlinkClick r:id="rId3"/>
              </a:rPr>
              <a:t>Communication milestones from 4-5</a:t>
            </a:r>
            <a:endParaRPr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Bilingual Language Acquisition</a:t>
            </a:r>
            <a:endParaRPr dirty="0"/>
          </a:p>
        </p:txBody>
      </p:sp>
      <p:sp>
        <p:nvSpPr>
          <p:cNvPr id="254" name="Google Shape;254;p27"/>
          <p:cNvSpPr txBox="1">
            <a:spLocks noGrp="1"/>
          </p:cNvSpPr>
          <p:nvPr>
            <p:ph idx="1"/>
          </p:nvPr>
        </p:nvSpPr>
        <p:spPr>
          <a:xfrm>
            <a:off x="628650" y="1459149"/>
            <a:ext cx="7886700" cy="4717814"/>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dirty="0"/>
              <a:t>Young children well-equipped to learn multiple languages </a:t>
            </a:r>
            <a:endParaRPr dirty="0"/>
          </a:p>
          <a:p>
            <a:pPr marL="228600" lvl="0" indent="-228600" algn="l" rtl="0">
              <a:lnSpc>
                <a:spcPct val="150000"/>
              </a:lnSpc>
              <a:spcBef>
                <a:spcPts val="1000"/>
              </a:spcBef>
              <a:spcAft>
                <a:spcPts val="0"/>
              </a:spcAft>
              <a:buClr>
                <a:schemeClr val="dk1"/>
              </a:buClr>
              <a:buSzPct val="100000"/>
              <a:buChar char="•"/>
            </a:pPr>
            <a:r>
              <a:rPr lang="en-US" dirty="0"/>
              <a:t>Language development is not negatively impacted when young children learn more than one language!</a:t>
            </a:r>
            <a:endParaRPr dirty="0"/>
          </a:p>
          <a:p>
            <a:pPr marL="228600" lvl="0" indent="-228600" algn="l" rtl="0">
              <a:lnSpc>
                <a:spcPct val="150000"/>
              </a:lnSpc>
              <a:spcBef>
                <a:spcPts val="1000"/>
              </a:spcBef>
              <a:spcAft>
                <a:spcPts val="0"/>
              </a:spcAft>
              <a:buClr>
                <a:schemeClr val="dk1"/>
              </a:buClr>
              <a:buSzPct val="100000"/>
              <a:buChar char="•"/>
            </a:pPr>
            <a:r>
              <a:rPr lang="en-US" u="sng" dirty="0">
                <a:solidFill>
                  <a:schemeClr val="hlink"/>
                </a:solidFill>
                <a:hlinkClick r:id="rId3"/>
              </a:rPr>
              <a:t>Bilingual language development </a:t>
            </a:r>
            <a:r>
              <a:rPr lang="en-US" dirty="0"/>
              <a:t>is a gift that a child will carry for a lifetime – improves brain functionality into old age</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Language Development Milestones</a:t>
            </a:r>
            <a:endParaRPr/>
          </a:p>
        </p:txBody>
      </p:sp>
      <p:graphicFrame>
        <p:nvGraphicFramePr>
          <p:cNvPr id="261" name="Google Shape;261;p28"/>
          <p:cNvGraphicFramePr/>
          <p:nvPr/>
        </p:nvGraphicFramePr>
        <p:xfrm>
          <a:off x="628650" y="1462089"/>
          <a:ext cx="7886700" cy="4522410"/>
        </p:xfrm>
        <a:graphic>
          <a:graphicData uri="http://schemas.openxmlformats.org/drawingml/2006/table">
            <a:tbl>
              <a:tblPr firstRow="1" bandRow="1">
                <a:noFill/>
                <a:tableStyleId>{10FAA11C-2F3C-4402-A847-E4A7689F152E}</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31445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1314450">
                  <a:extLst>
                    <a:ext uri="{9D8B030D-6E8A-4147-A177-3AD203B41FA5}">
                      <a16:colId xmlns:a16="http://schemas.microsoft.com/office/drawing/2014/main" val="20005"/>
                    </a:ext>
                  </a:extLst>
                </a:gridCol>
              </a:tblGrid>
              <a:tr h="383725">
                <a:tc>
                  <a:txBody>
                    <a:bodyPr/>
                    <a:lstStyle/>
                    <a:p>
                      <a:pPr marL="0" marR="0" lvl="0" indent="0" algn="ctr" rtl="0">
                        <a:spcBef>
                          <a:spcPts val="0"/>
                        </a:spcBef>
                        <a:spcAft>
                          <a:spcPts val="0"/>
                        </a:spcAft>
                        <a:buNone/>
                      </a:pPr>
                      <a:r>
                        <a:rPr lang="en-US" sz="1100" u="none" strike="noStrike" cap="none"/>
                        <a:t>Birth to 3 months</a:t>
                      </a:r>
                      <a:endParaRPr/>
                    </a:p>
                  </a:txBody>
                  <a:tcPr marL="91450" marR="91450" marT="45725" marB="45725" anchor="ctr"/>
                </a:tc>
                <a:tc>
                  <a:txBody>
                    <a:bodyPr/>
                    <a:lstStyle/>
                    <a:p>
                      <a:pPr marL="0" marR="0" lvl="0" indent="0" algn="ctr" rtl="0">
                        <a:spcBef>
                          <a:spcPts val="0"/>
                        </a:spcBef>
                        <a:spcAft>
                          <a:spcPts val="0"/>
                        </a:spcAft>
                        <a:buNone/>
                      </a:pPr>
                      <a:r>
                        <a:rPr lang="en-US" sz="1100" u="none" strike="noStrike" cap="none"/>
                        <a:t>4 to 6 months</a:t>
                      </a:r>
                      <a:endParaRPr/>
                    </a:p>
                  </a:txBody>
                  <a:tcPr marL="91450" marR="91450" marT="45725" marB="45725" anchor="ctr"/>
                </a:tc>
                <a:tc>
                  <a:txBody>
                    <a:bodyPr/>
                    <a:lstStyle/>
                    <a:p>
                      <a:pPr marL="0" marR="0" lvl="0" indent="0" algn="ctr" rtl="0">
                        <a:spcBef>
                          <a:spcPts val="0"/>
                        </a:spcBef>
                        <a:spcAft>
                          <a:spcPts val="0"/>
                        </a:spcAft>
                        <a:buNone/>
                      </a:pPr>
                      <a:r>
                        <a:rPr lang="en-US" sz="1100" u="none" strike="noStrike" cap="none"/>
                        <a:t>7 months to 1 year</a:t>
                      </a:r>
                      <a:endParaRPr/>
                    </a:p>
                  </a:txBody>
                  <a:tcPr marL="91450" marR="91450" marT="45725" marB="45725" anchor="ctr"/>
                </a:tc>
                <a:tc>
                  <a:txBody>
                    <a:bodyPr/>
                    <a:lstStyle/>
                    <a:p>
                      <a:pPr marL="0" marR="0" lvl="0" indent="0" algn="ctr" rtl="0">
                        <a:spcBef>
                          <a:spcPts val="0"/>
                        </a:spcBef>
                        <a:spcAft>
                          <a:spcPts val="0"/>
                        </a:spcAft>
                        <a:buNone/>
                      </a:pPr>
                      <a:r>
                        <a:rPr lang="en-US" sz="1100" u="none" strike="noStrike" cap="none"/>
                        <a:t>1 to 2 years</a:t>
                      </a:r>
                      <a:endParaRPr sz="1100" u="none" strike="noStrike" cap="none"/>
                    </a:p>
                  </a:txBody>
                  <a:tcPr marL="91450" marR="91450" marT="45725" marB="45725" anchor="ctr"/>
                </a:tc>
                <a:tc>
                  <a:txBody>
                    <a:bodyPr/>
                    <a:lstStyle/>
                    <a:p>
                      <a:pPr marL="0" marR="0" lvl="0" indent="0" algn="ctr" rtl="0">
                        <a:spcBef>
                          <a:spcPts val="0"/>
                        </a:spcBef>
                        <a:spcAft>
                          <a:spcPts val="0"/>
                        </a:spcAft>
                        <a:buNone/>
                      </a:pPr>
                      <a:r>
                        <a:rPr lang="en-US" sz="1100" u="none" strike="noStrike" cap="none"/>
                        <a:t>2 to 3 years</a:t>
                      </a:r>
                      <a:endParaRPr sz="11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100"/>
                        <a:buFont typeface="Calibri"/>
                        <a:buNone/>
                      </a:pPr>
                      <a:r>
                        <a:rPr lang="en-US" sz="1100" u="none" strike="noStrike" cap="none"/>
                        <a:t>4 to 5 years</a:t>
                      </a:r>
                      <a:endParaRPr sz="1100" u="none" strike="noStrike" cap="none"/>
                    </a:p>
                  </a:txBody>
                  <a:tcPr marL="91450" marR="91450" marT="45725" marB="45725" anchor="ctr"/>
                </a:tc>
                <a:extLst>
                  <a:ext uri="{0D108BD9-81ED-4DB2-BD59-A6C34878D82A}">
                    <a16:rowId xmlns:a16="http://schemas.microsoft.com/office/drawing/2014/main" val="10000"/>
                  </a:ext>
                </a:extLst>
              </a:tr>
              <a:tr h="537200">
                <a:tc>
                  <a:txBody>
                    <a:bodyPr/>
                    <a:lstStyle/>
                    <a:p>
                      <a:pPr marL="0" marR="0" lvl="0" indent="0" algn="l" rtl="0">
                        <a:spcBef>
                          <a:spcPts val="0"/>
                        </a:spcBef>
                        <a:spcAft>
                          <a:spcPts val="0"/>
                        </a:spcAft>
                        <a:buNone/>
                      </a:pPr>
                      <a:r>
                        <a:rPr lang="en-US" sz="1100" u="none" strike="noStrike" cap="none"/>
                        <a:t>Reacts to loud sounds</a:t>
                      </a:r>
                      <a:endParaRPr/>
                    </a:p>
                  </a:txBody>
                  <a:tcPr marL="91450" marR="91450" marT="45725" marB="45725"/>
                </a:tc>
                <a:tc>
                  <a:txBody>
                    <a:bodyPr/>
                    <a:lstStyle/>
                    <a:p>
                      <a:pPr marL="0" marR="0" lvl="0" indent="0" algn="l" rtl="0">
                        <a:spcBef>
                          <a:spcPts val="0"/>
                        </a:spcBef>
                        <a:spcAft>
                          <a:spcPts val="0"/>
                        </a:spcAft>
                        <a:buNone/>
                      </a:pPr>
                      <a:r>
                        <a:rPr lang="en-US" sz="1100"/>
                        <a:t>Follow sounds with eyes</a:t>
                      </a:r>
                      <a:endParaRPr/>
                    </a:p>
                  </a:txBody>
                  <a:tcPr marL="91450" marR="91450" marT="45725" marB="45725"/>
                </a:tc>
                <a:tc>
                  <a:txBody>
                    <a:bodyPr/>
                    <a:lstStyle/>
                    <a:p>
                      <a:pPr marL="0" marR="0" lvl="0" indent="0" algn="l" rtl="0">
                        <a:spcBef>
                          <a:spcPts val="0"/>
                        </a:spcBef>
                        <a:spcAft>
                          <a:spcPts val="0"/>
                        </a:spcAft>
                        <a:buNone/>
                      </a:pPr>
                      <a:r>
                        <a:rPr lang="en-US" sz="1100"/>
                        <a:t>Enjoys peek-a-boo</a:t>
                      </a:r>
                      <a:endParaRPr/>
                    </a:p>
                  </a:txBody>
                  <a:tcPr marL="91450" marR="91450" marT="45725" marB="45725"/>
                </a:tc>
                <a:tc>
                  <a:txBody>
                    <a:bodyPr/>
                    <a:lstStyle/>
                    <a:p>
                      <a:pPr marL="0" marR="0" lvl="0" indent="0" algn="l" rtl="0">
                        <a:spcBef>
                          <a:spcPts val="0"/>
                        </a:spcBef>
                        <a:spcAft>
                          <a:spcPts val="0"/>
                        </a:spcAft>
                        <a:buNone/>
                      </a:pPr>
                      <a:r>
                        <a:rPr lang="en-US" sz="1100"/>
                        <a:t>Can point to a few body parts when asked</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Has a word for almost everything</a:t>
                      </a:r>
                      <a:endParaRPr sz="1100"/>
                    </a:p>
                  </a:txBody>
                  <a:tcPr marL="91450" marR="91450" marT="45725" marB="45725"/>
                </a:tc>
                <a:tc>
                  <a:txBody>
                    <a:bodyPr/>
                    <a:lstStyle/>
                    <a:p>
                      <a:pPr marL="0" marR="0" lvl="0" indent="0" algn="l" rtl="0">
                        <a:spcBef>
                          <a:spcPts val="0"/>
                        </a:spcBef>
                        <a:spcAft>
                          <a:spcPts val="0"/>
                        </a:spcAft>
                        <a:buNone/>
                      </a:pPr>
                      <a:r>
                        <a:rPr lang="en-US" sz="1100"/>
                        <a:t>Pays attention to a short story and answers simple questions </a:t>
                      </a:r>
                      <a:endParaRPr sz="1100"/>
                    </a:p>
                  </a:txBody>
                  <a:tcPr marL="91450" marR="91450" marT="45725" marB="45725"/>
                </a:tc>
                <a:extLst>
                  <a:ext uri="{0D108BD9-81ED-4DB2-BD59-A6C34878D82A}">
                    <a16:rowId xmlns:a16="http://schemas.microsoft.com/office/drawing/2014/main" val="10001"/>
                  </a:ext>
                </a:extLst>
              </a:tr>
              <a:tr h="844175">
                <a:tc>
                  <a:txBody>
                    <a:bodyPr/>
                    <a:lstStyle/>
                    <a:p>
                      <a:pPr marL="0" marR="0" lvl="0" indent="0" algn="l" rtl="0">
                        <a:spcBef>
                          <a:spcPts val="0"/>
                        </a:spcBef>
                        <a:spcAft>
                          <a:spcPts val="0"/>
                        </a:spcAft>
                        <a:buNone/>
                      </a:pPr>
                      <a:r>
                        <a:rPr lang="en-US" sz="1100"/>
                        <a:t>Calms down or smiles when spoken to</a:t>
                      </a:r>
                      <a:endParaRPr sz="1100"/>
                    </a:p>
                  </a:txBody>
                  <a:tcPr marL="91450" marR="91450" marT="45725" marB="45725"/>
                </a:tc>
                <a:tc>
                  <a:txBody>
                    <a:bodyPr/>
                    <a:lstStyle/>
                    <a:p>
                      <a:pPr marL="0" marR="0" lvl="0" indent="0" algn="l" rtl="0">
                        <a:spcBef>
                          <a:spcPts val="0"/>
                        </a:spcBef>
                        <a:spcAft>
                          <a:spcPts val="0"/>
                        </a:spcAft>
                        <a:buNone/>
                      </a:pPr>
                      <a:r>
                        <a:rPr lang="en-US" sz="1100"/>
                        <a:t>Responds to changes in the tone of your voice</a:t>
                      </a:r>
                      <a:endParaRPr sz="1100"/>
                    </a:p>
                  </a:txBody>
                  <a:tcPr marL="91450" marR="91450" marT="45725" marB="45725"/>
                </a:tc>
                <a:tc>
                  <a:txBody>
                    <a:bodyPr/>
                    <a:lstStyle/>
                    <a:p>
                      <a:pPr marL="0" marR="0" lvl="0" indent="0" algn="l" rtl="0">
                        <a:spcBef>
                          <a:spcPts val="0"/>
                        </a:spcBef>
                        <a:spcAft>
                          <a:spcPts val="0"/>
                        </a:spcAft>
                        <a:buNone/>
                      </a:pPr>
                      <a:r>
                        <a:rPr lang="en-US" sz="1100"/>
                        <a:t>Turns and looks to sounds</a:t>
                      </a:r>
                      <a:endParaRPr/>
                    </a:p>
                  </a:txBody>
                  <a:tcPr marL="91450" marR="91450" marT="45725" marB="45725"/>
                </a:tc>
                <a:tc>
                  <a:txBody>
                    <a:bodyPr/>
                    <a:lstStyle/>
                    <a:p>
                      <a:pPr marL="0" marR="0" lvl="0" indent="0" algn="l" rtl="0">
                        <a:spcBef>
                          <a:spcPts val="0"/>
                        </a:spcBef>
                        <a:spcAft>
                          <a:spcPts val="0"/>
                        </a:spcAft>
                        <a:buNone/>
                      </a:pPr>
                      <a:r>
                        <a:rPr lang="en-US" sz="1100"/>
                        <a:t>Follows simple commands</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Uses two- or three-word phrases to talk about and ask for things</a:t>
                      </a:r>
                      <a:endParaRPr sz="1100"/>
                    </a:p>
                  </a:txBody>
                  <a:tcPr marL="91450" marR="91450" marT="45725" marB="45725"/>
                </a:tc>
                <a:tc>
                  <a:txBody>
                    <a:bodyPr/>
                    <a:lstStyle/>
                    <a:p>
                      <a:pPr marL="0" marR="0" lvl="0" indent="0" algn="l" rtl="0">
                        <a:spcBef>
                          <a:spcPts val="0"/>
                        </a:spcBef>
                        <a:spcAft>
                          <a:spcPts val="0"/>
                        </a:spcAft>
                        <a:buNone/>
                      </a:pPr>
                      <a:r>
                        <a:rPr lang="en-US" sz="1100"/>
                        <a:t>Hears and understands what is communicated in school and home</a:t>
                      </a:r>
                      <a:endParaRPr sz="1100"/>
                    </a:p>
                  </a:txBody>
                  <a:tcPr marL="91450" marR="91450" marT="45725" marB="45725"/>
                </a:tc>
                <a:extLst>
                  <a:ext uri="{0D108BD9-81ED-4DB2-BD59-A6C34878D82A}">
                    <a16:rowId xmlns:a16="http://schemas.microsoft.com/office/drawing/2014/main" val="10002"/>
                  </a:ext>
                </a:extLst>
              </a:tr>
              <a:tr h="690675">
                <a:tc>
                  <a:txBody>
                    <a:bodyPr/>
                    <a:lstStyle/>
                    <a:p>
                      <a:pPr marL="0" marR="0" lvl="0" indent="0" algn="l" rtl="0">
                        <a:spcBef>
                          <a:spcPts val="0"/>
                        </a:spcBef>
                        <a:spcAft>
                          <a:spcPts val="0"/>
                        </a:spcAft>
                        <a:buNone/>
                      </a:pPr>
                      <a:r>
                        <a:rPr lang="en-US" sz="1100"/>
                        <a:t>Recognizes familiar voice and clams down, crying</a:t>
                      </a:r>
                      <a:endParaRPr sz="1100"/>
                    </a:p>
                  </a:txBody>
                  <a:tcPr marL="91450" marR="91450" marT="45725" marB="45725"/>
                </a:tc>
                <a:tc>
                  <a:txBody>
                    <a:bodyPr/>
                    <a:lstStyle/>
                    <a:p>
                      <a:pPr marL="0" marR="0" lvl="0" indent="0" algn="l" rtl="0">
                        <a:spcBef>
                          <a:spcPts val="0"/>
                        </a:spcBef>
                        <a:spcAft>
                          <a:spcPts val="0"/>
                        </a:spcAft>
                        <a:buNone/>
                      </a:pPr>
                      <a:r>
                        <a:rPr lang="en-US" sz="1100"/>
                        <a:t>Babbles in a speech-like way</a:t>
                      </a:r>
                      <a:endParaRPr sz="1100"/>
                    </a:p>
                  </a:txBody>
                  <a:tcPr marL="91450" marR="91450" marT="45725" marB="45725"/>
                </a:tc>
                <a:tc>
                  <a:txBody>
                    <a:bodyPr/>
                    <a:lstStyle/>
                    <a:p>
                      <a:pPr marL="0" marR="0" lvl="0" indent="0" algn="l" rtl="0">
                        <a:spcBef>
                          <a:spcPts val="0"/>
                        </a:spcBef>
                        <a:spcAft>
                          <a:spcPts val="0"/>
                        </a:spcAft>
                        <a:buNone/>
                      </a:pPr>
                      <a:r>
                        <a:rPr lang="en-US" sz="1100"/>
                        <a:t>Listens when spoken to</a:t>
                      </a:r>
                      <a:endParaRPr/>
                    </a:p>
                  </a:txBody>
                  <a:tcPr marL="91450" marR="91450" marT="45725" marB="45725"/>
                </a:tc>
                <a:tc>
                  <a:txBody>
                    <a:bodyPr/>
                    <a:lstStyle/>
                    <a:p>
                      <a:pPr marL="0" marR="0" lvl="0" indent="0" algn="l" rtl="0">
                        <a:spcBef>
                          <a:spcPts val="0"/>
                        </a:spcBef>
                        <a:spcAft>
                          <a:spcPts val="0"/>
                        </a:spcAft>
                        <a:buNone/>
                      </a:pPr>
                      <a:r>
                        <a:rPr lang="en-US" sz="1100"/>
                        <a:t>Enjoys simple stories, songs, and rhymes</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Uses k, g, f, t, d, and n sounds</a:t>
                      </a:r>
                      <a:endParaRPr sz="1100"/>
                    </a:p>
                  </a:txBody>
                  <a:tcPr marL="91450" marR="91450" marT="45725" marB="45725"/>
                </a:tc>
                <a:tc>
                  <a:txBody>
                    <a:bodyPr/>
                    <a:lstStyle/>
                    <a:p>
                      <a:pPr marL="0" marR="0" lvl="0" indent="0" algn="l" rtl="0">
                        <a:spcBef>
                          <a:spcPts val="0"/>
                        </a:spcBef>
                        <a:spcAft>
                          <a:spcPts val="0"/>
                        </a:spcAft>
                        <a:buNone/>
                      </a:pPr>
                      <a:r>
                        <a:rPr lang="en-US" sz="1100"/>
                        <a:t>Tells stories that stay of topic</a:t>
                      </a:r>
                      <a:endParaRPr sz="1100"/>
                    </a:p>
                  </a:txBody>
                  <a:tcPr marL="91450" marR="91450" marT="45725" marB="45725"/>
                </a:tc>
                <a:extLst>
                  <a:ext uri="{0D108BD9-81ED-4DB2-BD59-A6C34878D82A}">
                    <a16:rowId xmlns:a16="http://schemas.microsoft.com/office/drawing/2014/main" val="10003"/>
                  </a:ext>
                </a:extLst>
              </a:tr>
              <a:tr h="844175">
                <a:tc>
                  <a:txBody>
                    <a:bodyPr/>
                    <a:lstStyle/>
                    <a:p>
                      <a:pPr marL="0" marR="0" lvl="0" indent="0" algn="l" rtl="0">
                        <a:spcBef>
                          <a:spcPts val="0"/>
                        </a:spcBef>
                        <a:spcAft>
                          <a:spcPts val="0"/>
                        </a:spcAft>
                        <a:buNone/>
                      </a:pPr>
                      <a:r>
                        <a:rPr lang="en-US" sz="1100"/>
                        <a:t>Smiles to a familiar face</a:t>
                      </a:r>
                      <a:endParaRPr sz="1100"/>
                    </a:p>
                  </a:txBody>
                  <a:tcPr marL="91450" marR="91450" marT="45725" marB="45725"/>
                </a:tc>
                <a:tc>
                  <a:txBody>
                    <a:bodyPr/>
                    <a:lstStyle/>
                    <a:p>
                      <a:pPr marL="0" marR="0" lvl="0" indent="0" algn="l" rtl="0">
                        <a:spcBef>
                          <a:spcPts val="0"/>
                        </a:spcBef>
                        <a:spcAft>
                          <a:spcPts val="0"/>
                        </a:spcAft>
                        <a:buNone/>
                      </a:pPr>
                      <a:r>
                        <a:rPr lang="en-US" sz="1100"/>
                        <a:t>Laughs</a:t>
                      </a:r>
                      <a:endParaRPr/>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Responds to requests (“Come here”)</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Acquires new words on a regular basis</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Speaks in a way that is understood by family members and friends</a:t>
                      </a:r>
                      <a:endParaRPr sz="1100"/>
                    </a:p>
                  </a:txBody>
                  <a:tcPr marL="91450" marR="91450" marT="45725" marB="45725"/>
                </a:tc>
                <a:tc>
                  <a:txBody>
                    <a:bodyPr/>
                    <a:lstStyle/>
                    <a:p>
                      <a:pPr marL="0" marR="0" lvl="0" indent="0" algn="l" rtl="0">
                        <a:spcBef>
                          <a:spcPts val="0"/>
                        </a:spcBef>
                        <a:spcAft>
                          <a:spcPts val="0"/>
                        </a:spcAft>
                        <a:buNone/>
                      </a:pPr>
                      <a:r>
                        <a:rPr lang="en-US" sz="1100"/>
                        <a:t>Uses rhyming words</a:t>
                      </a:r>
                      <a:endParaRPr sz="1100"/>
                    </a:p>
                  </a:txBody>
                  <a:tcPr marL="91450" marR="91450" marT="45725" marB="45725"/>
                </a:tc>
                <a:extLst>
                  <a:ext uri="{0D108BD9-81ED-4DB2-BD59-A6C34878D82A}">
                    <a16:rowId xmlns:a16="http://schemas.microsoft.com/office/drawing/2014/main" val="10004"/>
                  </a:ext>
                </a:extLst>
              </a:tr>
              <a:tr h="997650">
                <a:tc>
                  <a:txBody>
                    <a:bodyPr/>
                    <a:lstStyle/>
                    <a:p>
                      <a:pPr marL="0" marR="0" lvl="0" indent="0" algn="l" rtl="0">
                        <a:spcBef>
                          <a:spcPts val="0"/>
                        </a:spcBef>
                        <a:spcAft>
                          <a:spcPts val="0"/>
                        </a:spcAft>
                        <a:buNone/>
                      </a:pPr>
                      <a:r>
                        <a:rPr lang="en-US" sz="1100" b="0">
                          <a:solidFill>
                            <a:schemeClr val="dk1"/>
                          </a:solidFill>
                        </a:rPr>
                        <a:t>Coos and makes pleasure sounds</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Babbles when excited or unhappy</a:t>
                      </a:r>
                      <a:endParaRPr sz="1100"/>
                    </a:p>
                  </a:txBody>
                  <a:tcPr marL="91450" marR="91450" marT="45725" marB="45725"/>
                </a:tc>
                <a:tc>
                  <a:txBody>
                    <a:bodyPr/>
                    <a:lstStyle/>
                    <a:p>
                      <a:pPr marL="0" marR="0" lvl="0" indent="0" algn="l" rtl="0">
                        <a:lnSpc>
                          <a:spcPct val="100000"/>
                        </a:lnSpc>
                        <a:spcBef>
                          <a:spcPts val="0"/>
                        </a:spcBef>
                        <a:spcAft>
                          <a:spcPts val="0"/>
                        </a:spcAft>
                        <a:buClr>
                          <a:schemeClr val="dk1"/>
                        </a:buClr>
                        <a:buSzPts val="1100"/>
                        <a:buFont typeface="Calibri"/>
                        <a:buNone/>
                      </a:pPr>
                      <a:r>
                        <a:rPr lang="en-US" sz="1100"/>
                        <a:t>Babbles using long and short group sounds</a:t>
                      </a:r>
                      <a:endParaRPr sz="1100"/>
                    </a:p>
                    <a:p>
                      <a:pPr marL="0" marR="0" lvl="0" indent="0" algn="l" rtl="0">
                        <a:spcBef>
                          <a:spcPts val="0"/>
                        </a:spcBef>
                        <a:spcAft>
                          <a:spcPts val="0"/>
                        </a:spcAft>
                        <a:buNone/>
                      </a:pP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Uses some one- or two-word questions (“Where kitty?” or “Go bye-bye?”)</a:t>
                      </a:r>
                      <a:endParaRPr sz="1100"/>
                    </a:p>
                  </a:txBody>
                  <a:tcPr marL="91450" marR="91450" marT="45725" marB="45725"/>
                </a:tc>
                <a:tc>
                  <a:txBody>
                    <a:bodyPr/>
                    <a:lstStyle/>
                    <a:p>
                      <a:pPr marL="0" marR="0" lvl="0" indent="0" algn="l" rtl="0">
                        <a:spcBef>
                          <a:spcPts val="0"/>
                        </a:spcBef>
                        <a:spcAft>
                          <a:spcPts val="0"/>
                        </a:spcAft>
                        <a:buNone/>
                      </a:pPr>
                      <a:r>
                        <a:rPr lang="en-US" sz="1100" b="0">
                          <a:solidFill>
                            <a:schemeClr val="dk1"/>
                          </a:solidFill>
                        </a:rPr>
                        <a:t>Names objects to ask for them or to direct attention to them</a:t>
                      </a:r>
                      <a:endParaRPr sz="1100"/>
                    </a:p>
                  </a:txBody>
                  <a:tcPr marL="91450" marR="91450" marT="45725" marB="45725"/>
                </a:tc>
                <a:tc>
                  <a:txBody>
                    <a:bodyPr/>
                    <a:lstStyle/>
                    <a:p>
                      <a:pPr marL="0" marR="0" lvl="0" indent="0" algn="l" rtl="0">
                        <a:spcBef>
                          <a:spcPts val="0"/>
                        </a:spcBef>
                        <a:spcAft>
                          <a:spcPts val="0"/>
                        </a:spcAft>
                        <a:buNone/>
                      </a:pPr>
                      <a:r>
                        <a:rPr lang="en-US" sz="1100"/>
                        <a:t>Uses adult grammar</a:t>
                      </a:r>
                      <a:endParaRPr sz="1100"/>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600" dirty="0"/>
              <a:t>Component 1.2 </a:t>
            </a:r>
            <a:endParaRPr sz="3600" dirty="0"/>
          </a:p>
        </p:txBody>
      </p:sp>
      <p:sp>
        <p:nvSpPr>
          <p:cNvPr id="77" name="Google Shape;77;p3"/>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Candidates apply knowledge of normative sequences of early development, individual differences, and families’ social, cultural, and linguistic diversity to support each child’s development and learning across contexts.  </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Activity (Video)</a:t>
            </a:r>
            <a:endParaRPr/>
          </a:p>
        </p:txBody>
      </p:sp>
      <p:sp>
        <p:nvSpPr>
          <p:cNvPr id="268" name="Google Shape;268;p29"/>
          <p:cNvSpPr txBox="1">
            <a:spLocks noGrp="1"/>
          </p:cNvSpPr>
          <p:nvPr>
            <p:ph idx="1"/>
          </p:nvPr>
        </p:nvSpPr>
        <p:spPr>
          <a:xfrm>
            <a:off x="628650" y="1459149"/>
            <a:ext cx="7886700" cy="4717814"/>
          </a:xfrm>
          <a:prstGeom prst="rect">
            <a:avLst/>
          </a:prstGeom>
          <a:noFill/>
          <a:ln>
            <a:noFill/>
          </a:ln>
        </p:spPr>
        <p:txBody>
          <a:bodyPr spcFirstLastPara="1" wrap="square" lIns="91425" tIns="45700" rIns="91425" bIns="45700" anchor="t" anchorCtr="0">
            <a:normAutofit fontScale="92500" lnSpcReduction="20000"/>
          </a:bodyPr>
          <a:lstStyle/>
          <a:p>
            <a:pPr marL="0" indent="0">
              <a:lnSpc>
                <a:spcPct val="150000"/>
              </a:lnSpc>
              <a:buClr>
                <a:schemeClr val="dk1"/>
              </a:buClr>
              <a:buSzPct val="100000"/>
              <a:buNone/>
            </a:pPr>
            <a:r>
              <a:rPr lang="en-US" dirty="0"/>
              <a:t>After watching the video on the following slide, discuss the following; </a:t>
            </a:r>
          </a:p>
          <a:p>
            <a:pPr>
              <a:lnSpc>
                <a:spcPct val="150000"/>
              </a:lnSpc>
              <a:buClr>
                <a:schemeClr val="dk1"/>
              </a:buClr>
              <a:buSzPct val="100000"/>
            </a:pPr>
            <a:r>
              <a:rPr lang="en-US" dirty="0"/>
              <a:t>Using the information from this section, and the language development milestones chart, discuss the developmental age level you think is reflected by the skills you see Joseph use in this interaction (although in reality, we need more information!)</a:t>
            </a:r>
            <a:endParaRPr dirty="0"/>
          </a:p>
          <a:p>
            <a:pPr marL="228600" lvl="0" indent="-228600" algn="l" rtl="0">
              <a:lnSpc>
                <a:spcPct val="150000"/>
              </a:lnSpc>
              <a:spcBef>
                <a:spcPts val="1000"/>
              </a:spcBef>
              <a:spcAft>
                <a:spcPts val="0"/>
              </a:spcAft>
              <a:buClr>
                <a:schemeClr val="dk1"/>
              </a:buClr>
              <a:buSzPct val="100000"/>
              <a:buChar char="•"/>
            </a:pPr>
            <a:r>
              <a:rPr lang="en-US" dirty="0"/>
              <a:t>Be prepared to provide the rationale for your answer</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1" cy="1381328"/>
          </a:xfrm>
        </p:spPr>
        <p:txBody>
          <a:bodyPr>
            <a:normAutofit/>
          </a:bodyPr>
          <a:lstStyle/>
          <a:p>
            <a:pPr algn="ctr"/>
            <a:r>
              <a:rPr lang="en-US" sz="3600" dirty="0"/>
              <a:t>Video: </a:t>
            </a:r>
            <a:br>
              <a:rPr lang="en-US" sz="3600" dirty="0"/>
            </a:br>
            <a:r>
              <a:rPr lang="en-US" sz="3600" dirty="0"/>
              <a:t>Joseph Reading “The Three Little Pigs”</a:t>
            </a:r>
          </a:p>
        </p:txBody>
      </p:sp>
      <p:pic>
        <p:nvPicPr>
          <p:cNvPr id="7" name="Content Placeholder 6">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767487" y="1381329"/>
            <a:ext cx="5609024" cy="4206240"/>
          </a:xfrm>
        </p:spPr>
      </p:pic>
      <p:sp>
        <p:nvSpPr>
          <p:cNvPr id="8" name="Rectangle 7"/>
          <p:cNvSpPr/>
          <p:nvPr/>
        </p:nvSpPr>
        <p:spPr>
          <a:xfrm>
            <a:off x="1512649" y="5696583"/>
            <a:ext cx="6118700" cy="246221"/>
          </a:xfrm>
          <a:prstGeom prst="rect">
            <a:avLst/>
          </a:prstGeom>
        </p:spPr>
        <p:txBody>
          <a:bodyPr wrap="square">
            <a:spAutoFit/>
          </a:bodyPr>
          <a:lstStyle/>
          <a:p>
            <a:pPr algn="ctr"/>
            <a:r>
              <a:rPr lang="en-US" sz="1000" dirty="0">
                <a:hlinkClick r:id="rId3"/>
              </a:rPr>
              <a:t>https://www.cde.state.co.us/sites/default/files/video/resultsmatter/JosephReadingTheThreeLittlePigs.mp4</a:t>
            </a:r>
            <a:r>
              <a:rPr lang="en-US" sz="1000" dirty="0"/>
              <a:t> </a:t>
            </a:r>
          </a:p>
        </p:txBody>
      </p:sp>
    </p:spTree>
    <p:extLst>
      <p:ext uri="{BB962C8B-B14F-4D97-AF65-F5344CB8AC3E}">
        <p14:creationId xmlns:p14="http://schemas.microsoft.com/office/powerpoint/2010/main" val="2368007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1"/>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Domains of Development</a:t>
            </a:r>
            <a:endParaRPr dirty="0"/>
          </a:p>
        </p:txBody>
      </p:sp>
      <p:sp>
        <p:nvSpPr>
          <p:cNvPr id="281" name="Google Shape;281;p31"/>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a:t>Cognitive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2"/>
          <p:cNvSpPr txBox="1">
            <a:spLocks noGrp="1"/>
          </p:cNvSpPr>
          <p:nvPr>
            <p:ph type="title"/>
          </p:nvPr>
        </p:nvSpPr>
        <p:spPr>
          <a:xfrm>
            <a:off x="628650" y="365126"/>
            <a:ext cx="7886700" cy="87200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What is Cognitive Development?</a:t>
            </a:r>
            <a:endParaRPr/>
          </a:p>
        </p:txBody>
      </p:sp>
      <p:sp>
        <p:nvSpPr>
          <p:cNvPr id="288" name="Google Shape;288;p32"/>
          <p:cNvSpPr txBox="1">
            <a:spLocks noGrp="1"/>
          </p:cNvSpPr>
          <p:nvPr>
            <p:ph idx="1"/>
          </p:nvPr>
        </p:nvSpPr>
        <p:spPr>
          <a:xfrm>
            <a:off x="628650" y="1237129"/>
            <a:ext cx="7886700" cy="4939834"/>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I</a:t>
            </a:r>
            <a:r>
              <a:rPr lang="en-US" dirty="0">
                <a:solidFill>
                  <a:schemeClr val="dk1"/>
                </a:solidFill>
              </a:rPr>
              <a:t>ncludes these higher-order mental processes that are mediated by the </a:t>
            </a:r>
            <a:r>
              <a:rPr lang="en-US" b="1" i="1" dirty="0">
                <a:solidFill>
                  <a:schemeClr val="dk1"/>
                </a:solidFill>
              </a:rPr>
              <a:t>pre-frontal cortex</a:t>
            </a:r>
            <a:r>
              <a:rPr lang="en-US" dirty="0">
                <a:solidFill>
                  <a:schemeClr val="dk1"/>
                </a:solidFill>
              </a:rPr>
              <a:t>:</a:t>
            </a:r>
            <a:endParaRPr dirty="0"/>
          </a:p>
          <a:p>
            <a:pPr marL="685800" lvl="1" indent="-228600" algn="l" rtl="0">
              <a:lnSpc>
                <a:spcPct val="150000"/>
              </a:lnSpc>
              <a:spcBef>
                <a:spcPts val="500"/>
              </a:spcBef>
              <a:spcAft>
                <a:spcPts val="0"/>
              </a:spcAft>
              <a:buClr>
                <a:schemeClr val="dk1"/>
              </a:buClr>
              <a:buSzPts val="2400"/>
              <a:buChar char="•"/>
            </a:pPr>
            <a:r>
              <a:rPr lang="en-US" b="1" i="1" dirty="0"/>
              <a:t>P</a:t>
            </a:r>
            <a:r>
              <a:rPr lang="en-US" b="1" i="1" dirty="0">
                <a:solidFill>
                  <a:schemeClr val="dk1"/>
                </a:solidFill>
              </a:rPr>
              <a:t>roblem solving, reasoning, creating, conceptualizing, categorizing, remembering, and planning</a:t>
            </a:r>
            <a:endParaRPr dirty="0"/>
          </a:p>
          <a:p>
            <a:pPr marL="685800" lvl="1" indent="-228600" algn="l" rtl="0">
              <a:lnSpc>
                <a:spcPct val="150000"/>
              </a:lnSpc>
              <a:spcBef>
                <a:spcPts val="500"/>
              </a:spcBef>
              <a:spcAft>
                <a:spcPts val="0"/>
              </a:spcAft>
              <a:buClr>
                <a:schemeClr val="dk1"/>
              </a:buClr>
              <a:buSzPts val="2400"/>
              <a:buChar char="•"/>
            </a:pPr>
            <a:r>
              <a:rPr lang="en-US" dirty="0"/>
              <a:t>Prefrontal cortex activity requires access to a regulated state </a:t>
            </a:r>
            <a:endParaRPr dirty="0"/>
          </a:p>
          <a:p>
            <a:pPr marL="685800" lvl="1" indent="-228600" algn="l" rtl="0">
              <a:lnSpc>
                <a:spcPct val="150000"/>
              </a:lnSpc>
              <a:spcBef>
                <a:spcPts val="500"/>
              </a:spcBef>
              <a:spcAft>
                <a:spcPts val="0"/>
              </a:spcAft>
              <a:buClr>
                <a:schemeClr val="dk1"/>
              </a:buClr>
              <a:buSzPts val="2400"/>
              <a:buChar char="•"/>
            </a:pPr>
            <a:r>
              <a:rPr lang="en-US" dirty="0">
                <a:solidFill>
                  <a:schemeClr val="dk1"/>
                </a:solidFill>
              </a:rPr>
              <a:t>Fight, flight and freeze shuts down these higher-order processes</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3"/>
          <p:cNvSpPr txBox="1">
            <a:spLocks noGrp="1"/>
          </p:cNvSpPr>
          <p:nvPr>
            <p:ph type="title"/>
          </p:nvPr>
        </p:nvSpPr>
        <p:spPr>
          <a:xfrm>
            <a:off x="1304364" y="365126"/>
            <a:ext cx="7210985"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Primary Elements of Cognition</a:t>
            </a:r>
            <a:r>
              <a:rPr lang="en-US" sz="3600" dirty="0">
                <a:solidFill>
                  <a:srgbClr val="FFFFFF"/>
                </a:solidFill>
              </a:rPr>
              <a:t> </a:t>
            </a:r>
            <a:r>
              <a:rPr lang="en-US" dirty="0">
                <a:solidFill>
                  <a:srgbClr val="FFFFFF"/>
                </a:solidFill>
              </a:rPr>
              <a:t>of cognition</a:t>
            </a:r>
            <a:endParaRPr dirty="0"/>
          </a:p>
        </p:txBody>
      </p:sp>
      <p:grpSp>
        <p:nvGrpSpPr>
          <p:cNvPr id="295" name="Google Shape;295;p33"/>
          <p:cNvGrpSpPr/>
          <p:nvPr/>
        </p:nvGrpSpPr>
        <p:grpSpPr>
          <a:xfrm>
            <a:off x="1294090" y="1388816"/>
            <a:ext cx="6555819" cy="4097387"/>
            <a:chOff x="665440" y="3769"/>
            <a:chExt cx="6555819" cy="4097387"/>
          </a:xfrm>
        </p:grpSpPr>
        <p:sp>
          <p:nvSpPr>
            <p:cNvPr id="296" name="Google Shape;296;p33"/>
            <p:cNvSpPr/>
            <p:nvPr/>
          </p:nvSpPr>
          <p:spPr>
            <a:xfrm>
              <a:off x="665440" y="3769"/>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txBox="1"/>
            <p:nvPr/>
          </p:nvSpPr>
          <p:spPr>
            <a:xfrm>
              <a:off x="665440" y="3769"/>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Cause and effect</a:t>
              </a:r>
              <a:endParaRPr/>
            </a:p>
          </p:txBody>
        </p:sp>
        <p:sp>
          <p:nvSpPr>
            <p:cNvPr id="298" name="Google Shape;298;p33"/>
            <p:cNvSpPr/>
            <p:nvPr/>
          </p:nvSpPr>
          <p:spPr>
            <a:xfrm>
              <a:off x="2919003" y="3769"/>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txBox="1"/>
            <p:nvPr/>
          </p:nvSpPr>
          <p:spPr>
            <a:xfrm>
              <a:off x="2919003" y="3769"/>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Spatial relationships</a:t>
              </a:r>
              <a:endParaRPr/>
            </a:p>
          </p:txBody>
        </p:sp>
        <p:sp>
          <p:nvSpPr>
            <p:cNvPr id="300" name="Google Shape;300;p33"/>
            <p:cNvSpPr/>
            <p:nvPr/>
          </p:nvSpPr>
          <p:spPr>
            <a:xfrm>
              <a:off x="5172566" y="3769"/>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txBox="1"/>
            <p:nvPr/>
          </p:nvSpPr>
          <p:spPr>
            <a:xfrm>
              <a:off x="5172566" y="3769"/>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Problem Solving</a:t>
              </a:r>
              <a:endParaRPr/>
            </a:p>
          </p:txBody>
        </p:sp>
        <p:sp>
          <p:nvSpPr>
            <p:cNvPr id="302" name="Google Shape;302;p33"/>
            <p:cNvSpPr/>
            <p:nvPr/>
          </p:nvSpPr>
          <p:spPr>
            <a:xfrm>
              <a:off x="665440" y="1437854"/>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txBox="1"/>
            <p:nvPr/>
          </p:nvSpPr>
          <p:spPr>
            <a:xfrm>
              <a:off x="665440" y="1437854"/>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Imitation</a:t>
              </a:r>
              <a:endParaRPr/>
            </a:p>
          </p:txBody>
        </p:sp>
        <p:sp>
          <p:nvSpPr>
            <p:cNvPr id="304" name="Google Shape;304;p33"/>
            <p:cNvSpPr/>
            <p:nvPr/>
          </p:nvSpPr>
          <p:spPr>
            <a:xfrm>
              <a:off x="2919003" y="1437854"/>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txBox="1"/>
            <p:nvPr/>
          </p:nvSpPr>
          <p:spPr>
            <a:xfrm>
              <a:off x="2919003" y="1437854"/>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Memory</a:t>
              </a:r>
              <a:endParaRPr/>
            </a:p>
          </p:txBody>
        </p:sp>
        <p:sp>
          <p:nvSpPr>
            <p:cNvPr id="306" name="Google Shape;306;p33"/>
            <p:cNvSpPr/>
            <p:nvPr/>
          </p:nvSpPr>
          <p:spPr>
            <a:xfrm>
              <a:off x="5172566" y="1437854"/>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txBox="1"/>
            <p:nvPr/>
          </p:nvSpPr>
          <p:spPr>
            <a:xfrm>
              <a:off x="5172566" y="1437854"/>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Classification</a:t>
              </a:r>
              <a:endParaRPr/>
            </a:p>
          </p:txBody>
        </p:sp>
        <p:sp>
          <p:nvSpPr>
            <p:cNvPr id="308" name="Google Shape;308;p33"/>
            <p:cNvSpPr/>
            <p:nvPr/>
          </p:nvSpPr>
          <p:spPr>
            <a:xfrm>
              <a:off x="1792221" y="2871940"/>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txBox="1"/>
            <p:nvPr/>
          </p:nvSpPr>
          <p:spPr>
            <a:xfrm>
              <a:off x="1792221" y="2871940"/>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Symbolic Play</a:t>
              </a:r>
              <a:endParaRPr/>
            </a:p>
          </p:txBody>
        </p:sp>
        <p:sp>
          <p:nvSpPr>
            <p:cNvPr id="310" name="Google Shape;310;p33"/>
            <p:cNvSpPr/>
            <p:nvPr/>
          </p:nvSpPr>
          <p:spPr>
            <a:xfrm>
              <a:off x="4045784" y="2871940"/>
              <a:ext cx="2048693" cy="1229216"/>
            </a:xfrm>
            <a:prstGeom prst="rect">
              <a:avLst/>
            </a:prstGeom>
            <a:solidFill>
              <a:schemeClr val="dk2"/>
            </a:solidFill>
            <a:ln w="1270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txBox="1"/>
            <p:nvPr/>
          </p:nvSpPr>
          <p:spPr>
            <a:xfrm>
              <a:off x="4045784" y="2871940"/>
              <a:ext cx="2048693" cy="1229216"/>
            </a:xfrm>
            <a:prstGeom prst="rect">
              <a:avLst/>
            </a:prstGeom>
            <a:noFill/>
            <a:ln>
              <a:noFill/>
            </a:ln>
          </p:spPr>
          <p:txBody>
            <a:bodyPr spcFirstLastPara="1" wrap="square" lIns="102850" tIns="102850" rIns="102850" bIns="102850" anchor="ctr" anchorCtr="0">
              <a:noAutofit/>
            </a:bodyPr>
            <a:lstStyle/>
            <a:p>
              <a:pPr marL="0" marR="0" lvl="0" indent="0" algn="ctr" rtl="0">
                <a:lnSpc>
                  <a:spcPct val="90000"/>
                </a:lnSpc>
                <a:spcBef>
                  <a:spcPts val="0"/>
                </a:spcBef>
                <a:spcAft>
                  <a:spcPts val="0"/>
                </a:spcAft>
                <a:buClr>
                  <a:schemeClr val="lt1"/>
                </a:buClr>
                <a:buSzPts val="2700"/>
                <a:buFont typeface="Calibri"/>
                <a:buNone/>
              </a:pPr>
              <a:r>
                <a:rPr lang="en-US" sz="2700" b="0" i="0" u="none" strike="noStrike" cap="none">
                  <a:solidFill>
                    <a:schemeClr val="lt1"/>
                  </a:solidFill>
                  <a:latin typeface="Calibri"/>
                  <a:ea typeface="Calibri"/>
                  <a:cs typeface="Calibri"/>
                  <a:sym typeface="Calibri"/>
                </a:rPr>
                <a:t>Attention</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Cognitive Development and Jean Piaget:</a:t>
            </a:r>
            <a:br>
              <a:rPr lang="en-US" sz="3600" dirty="0"/>
            </a:br>
            <a:r>
              <a:rPr lang="en-US" sz="3600" dirty="0"/>
              <a:t>3 Basic Concepts</a:t>
            </a:r>
            <a:endParaRPr dirty="0"/>
          </a:p>
        </p:txBody>
      </p:sp>
      <p:grpSp>
        <p:nvGrpSpPr>
          <p:cNvPr id="318" name="Google Shape;318;p34"/>
          <p:cNvGrpSpPr/>
          <p:nvPr/>
        </p:nvGrpSpPr>
        <p:grpSpPr>
          <a:xfrm>
            <a:off x="628650" y="1826132"/>
            <a:ext cx="7886700" cy="4158523"/>
            <a:chOff x="0" y="507"/>
            <a:chExt cx="7886700" cy="4158523"/>
          </a:xfrm>
        </p:grpSpPr>
        <p:sp>
          <p:nvSpPr>
            <p:cNvPr id="319" name="Google Shape;319;p34"/>
            <p:cNvSpPr/>
            <p:nvPr/>
          </p:nvSpPr>
          <p:spPr>
            <a:xfrm>
              <a:off x="0" y="56338"/>
              <a:ext cx="7886700" cy="11881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a:off x="359415" y="267841"/>
              <a:ext cx="653482" cy="65348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a:off x="1372312" y="507"/>
              <a:ext cx="6514387" cy="1188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4"/>
            <p:cNvSpPr txBox="1"/>
            <p:nvPr/>
          </p:nvSpPr>
          <p:spPr>
            <a:xfrm>
              <a:off x="1372312" y="507"/>
              <a:ext cx="6514387" cy="118814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1" u="none" strike="noStrike" cap="none">
                  <a:solidFill>
                    <a:schemeClr val="dk1"/>
                  </a:solidFill>
                  <a:latin typeface="Calibri"/>
                  <a:ea typeface="Calibri"/>
                  <a:cs typeface="Calibri"/>
                  <a:sym typeface="Calibri"/>
                </a:rPr>
                <a:t>Schema</a:t>
              </a:r>
              <a:r>
                <a:rPr lang="en-US" sz="2500" b="0" i="0" u="none" strike="noStrike" cap="none">
                  <a:solidFill>
                    <a:schemeClr val="dk1"/>
                  </a:solidFill>
                  <a:latin typeface="Calibri"/>
                  <a:ea typeface="Calibri"/>
                  <a:cs typeface="Calibri"/>
                  <a:sym typeface="Calibri"/>
                </a:rPr>
                <a:t>: a mental structure we use to organize our perceptions and memories</a:t>
              </a:r>
              <a:endParaRPr/>
            </a:p>
          </p:txBody>
        </p:sp>
        <p:sp>
          <p:nvSpPr>
            <p:cNvPr id="323" name="Google Shape;323;p34"/>
            <p:cNvSpPr/>
            <p:nvPr/>
          </p:nvSpPr>
          <p:spPr>
            <a:xfrm>
              <a:off x="0" y="1485694"/>
              <a:ext cx="7886700" cy="11881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4"/>
            <p:cNvSpPr/>
            <p:nvPr/>
          </p:nvSpPr>
          <p:spPr>
            <a:xfrm>
              <a:off x="359415" y="1753028"/>
              <a:ext cx="653482" cy="65348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4"/>
            <p:cNvSpPr/>
            <p:nvPr/>
          </p:nvSpPr>
          <p:spPr>
            <a:xfrm>
              <a:off x="1372312" y="1485694"/>
              <a:ext cx="6514387" cy="1188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4"/>
            <p:cNvSpPr txBox="1"/>
            <p:nvPr/>
          </p:nvSpPr>
          <p:spPr>
            <a:xfrm>
              <a:off x="1372312" y="1485694"/>
              <a:ext cx="6514387" cy="118814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1" u="none" strike="noStrike" cap="none">
                  <a:solidFill>
                    <a:schemeClr val="dk1"/>
                  </a:solidFill>
                  <a:latin typeface="Calibri"/>
                  <a:ea typeface="Calibri"/>
                  <a:cs typeface="Calibri"/>
                  <a:sym typeface="Calibri"/>
                </a:rPr>
                <a:t>Assimilation</a:t>
              </a:r>
              <a:r>
                <a:rPr lang="en-US" sz="2500" b="0" i="0" u="none" strike="noStrike" cap="none">
                  <a:solidFill>
                    <a:schemeClr val="dk1"/>
                  </a:solidFill>
                  <a:latin typeface="Calibri"/>
                  <a:ea typeface="Calibri"/>
                  <a:cs typeface="Calibri"/>
                  <a:sym typeface="Calibri"/>
                </a:rPr>
                <a:t>: use of existing schemas to build on our stores of knowledge and skills</a:t>
              </a:r>
              <a:endParaRPr/>
            </a:p>
          </p:txBody>
        </p:sp>
        <p:sp>
          <p:nvSpPr>
            <p:cNvPr id="327" name="Google Shape;327;p34"/>
            <p:cNvSpPr/>
            <p:nvPr/>
          </p:nvSpPr>
          <p:spPr>
            <a:xfrm>
              <a:off x="0" y="2970881"/>
              <a:ext cx="7886700" cy="11881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4"/>
            <p:cNvSpPr/>
            <p:nvPr/>
          </p:nvSpPr>
          <p:spPr>
            <a:xfrm>
              <a:off x="359415" y="3238215"/>
              <a:ext cx="653482" cy="65348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4"/>
            <p:cNvSpPr/>
            <p:nvPr/>
          </p:nvSpPr>
          <p:spPr>
            <a:xfrm>
              <a:off x="1372312" y="2970881"/>
              <a:ext cx="6514387" cy="118814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4"/>
            <p:cNvSpPr txBox="1"/>
            <p:nvPr/>
          </p:nvSpPr>
          <p:spPr>
            <a:xfrm>
              <a:off x="1372312" y="2970881"/>
              <a:ext cx="6514387" cy="1188149"/>
            </a:xfrm>
            <a:prstGeom prst="rect">
              <a:avLst/>
            </a:prstGeom>
            <a:noFill/>
            <a:ln>
              <a:noFill/>
            </a:ln>
          </p:spPr>
          <p:txBody>
            <a:bodyPr spcFirstLastPara="1" wrap="square" lIns="125725" tIns="125725" rIns="125725" bIns="125725" anchor="ctr" anchorCtr="0">
              <a:noAutofit/>
            </a:bodyPr>
            <a:lstStyle/>
            <a:p>
              <a:pPr marL="0" marR="0" lvl="0" indent="0" algn="l" rtl="0">
                <a:lnSpc>
                  <a:spcPct val="90000"/>
                </a:lnSpc>
                <a:spcBef>
                  <a:spcPts val="0"/>
                </a:spcBef>
                <a:spcAft>
                  <a:spcPts val="0"/>
                </a:spcAft>
                <a:buClr>
                  <a:schemeClr val="dk1"/>
                </a:buClr>
                <a:buSzPts val="2500"/>
                <a:buFont typeface="Calibri"/>
                <a:buNone/>
              </a:pPr>
              <a:r>
                <a:rPr lang="en-US" sz="2500" b="0" i="1" u="none" strike="noStrike" cap="none">
                  <a:solidFill>
                    <a:schemeClr val="dk1"/>
                  </a:solidFill>
                  <a:latin typeface="Calibri"/>
                  <a:ea typeface="Calibri"/>
                  <a:cs typeface="Calibri"/>
                  <a:sym typeface="Calibri"/>
                </a:rPr>
                <a:t>Accommodation</a:t>
              </a:r>
              <a:r>
                <a:rPr lang="en-US" sz="2500" b="0" i="0" u="none" strike="noStrike" cap="none">
                  <a:solidFill>
                    <a:schemeClr val="dk1"/>
                  </a:solidFill>
                  <a:latin typeface="Calibri"/>
                  <a:ea typeface="Calibri"/>
                  <a:cs typeface="Calibri"/>
                  <a:sym typeface="Calibri"/>
                </a:rPr>
                <a:t>: “building” or creating new schemas (involves deeper change)</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Schemas</a:t>
            </a:r>
            <a:endParaRPr/>
          </a:p>
        </p:txBody>
      </p:sp>
      <p:sp>
        <p:nvSpPr>
          <p:cNvPr id="337" name="Google Shape;337;p35"/>
          <p:cNvSpPr txBox="1">
            <a:spLocks noGrp="1"/>
          </p:cNvSpPr>
          <p:nvPr>
            <p:ph idx="1"/>
          </p:nvPr>
        </p:nvSpPr>
        <p:spPr>
          <a:xfrm>
            <a:off x="628650" y="1331259"/>
            <a:ext cx="7886700" cy="484570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dirty="0"/>
              <a:t>A pattern of repeated actions</a:t>
            </a:r>
            <a:endParaRPr dirty="0"/>
          </a:p>
          <a:p>
            <a:pPr marL="228600" lvl="0" indent="-228600" algn="l" rtl="0">
              <a:lnSpc>
                <a:spcPct val="150000"/>
              </a:lnSpc>
              <a:spcBef>
                <a:spcPts val="1000"/>
              </a:spcBef>
              <a:spcAft>
                <a:spcPts val="0"/>
              </a:spcAft>
              <a:buClr>
                <a:schemeClr val="dk1"/>
              </a:buClr>
              <a:buSzPct val="100000"/>
              <a:buChar char="•"/>
            </a:pPr>
            <a:r>
              <a:rPr lang="en-US" dirty="0"/>
              <a:t>Clusters of schemas develop into increasingly more abstract concepts</a:t>
            </a:r>
            <a:endParaRPr dirty="0"/>
          </a:p>
          <a:p>
            <a:pPr marL="228600" lvl="0" indent="-228600" algn="l" rtl="0">
              <a:lnSpc>
                <a:spcPct val="150000"/>
              </a:lnSpc>
              <a:spcBef>
                <a:spcPts val="1000"/>
              </a:spcBef>
              <a:spcAft>
                <a:spcPts val="0"/>
              </a:spcAft>
              <a:buClr>
                <a:schemeClr val="dk1"/>
              </a:buClr>
              <a:buSzPct val="100000"/>
              <a:buChar char="•"/>
            </a:pPr>
            <a:r>
              <a:rPr lang="en-US" dirty="0"/>
              <a:t>Children practice familiar schemas, like banging, throwing, dropping, filling, transporting, enclosing, many others</a:t>
            </a:r>
            <a:endParaRPr dirty="0"/>
          </a:p>
          <a:p>
            <a:pPr marL="228600" lvl="0" indent="-228600" algn="l" rtl="0">
              <a:lnSpc>
                <a:spcPct val="150000"/>
              </a:lnSpc>
              <a:spcBef>
                <a:spcPts val="1000"/>
              </a:spcBef>
              <a:spcAft>
                <a:spcPts val="0"/>
              </a:spcAft>
              <a:buClr>
                <a:schemeClr val="dk1"/>
              </a:buClr>
              <a:buSzPct val="100000"/>
              <a:buChar char="•"/>
            </a:pPr>
            <a:r>
              <a:rPr lang="en-US" dirty="0"/>
              <a:t>Begin over time to combine schemas which become the foundation upon which new knowledge is acquired</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Activity</a:t>
            </a:r>
            <a:endParaRPr/>
          </a:p>
        </p:txBody>
      </p:sp>
      <p:sp>
        <p:nvSpPr>
          <p:cNvPr id="344" name="Google Shape;344;p36"/>
          <p:cNvSpPr txBox="1">
            <a:spLocks noGrp="1"/>
          </p:cNvSpPr>
          <p:nvPr>
            <p:ph idx="1"/>
          </p:nvPr>
        </p:nvSpPr>
        <p:spPr>
          <a:xfrm>
            <a:off x="628650" y="1371600"/>
            <a:ext cx="78867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u="sng" dirty="0">
                <a:solidFill>
                  <a:schemeClr val="hlink"/>
                </a:solidFill>
                <a:hlinkClick r:id="rId3"/>
              </a:rPr>
              <a:t>https://study.sagepub.com/walleranddavis3e/student-resources/child-observation-videos</a:t>
            </a:r>
            <a:endParaRPr dirty="0"/>
          </a:p>
          <a:p>
            <a:pPr marL="228600" lvl="0" indent="-228600" algn="l" rtl="0">
              <a:lnSpc>
                <a:spcPct val="150000"/>
              </a:lnSpc>
              <a:spcBef>
                <a:spcPts val="1000"/>
              </a:spcBef>
              <a:spcAft>
                <a:spcPts val="0"/>
              </a:spcAft>
              <a:buClr>
                <a:schemeClr val="dk1"/>
              </a:buClr>
              <a:buSzPts val="2800"/>
              <a:buChar char="•"/>
            </a:pPr>
            <a:r>
              <a:rPr lang="en-US" dirty="0"/>
              <a:t>What schema or schemas did you see this child use? </a:t>
            </a:r>
            <a:endParaRPr dirty="0"/>
          </a:p>
          <a:p>
            <a:pPr marL="228600" lvl="0" indent="-228600" algn="l" rtl="0">
              <a:lnSpc>
                <a:spcPct val="150000"/>
              </a:lnSpc>
              <a:spcBef>
                <a:spcPts val="1000"/>
              </a:spcBef>
              <a:spcAft>
                <a:spcPts val="0"/>
              </a:spcAft>
              <a:buClr>
                <a:schemeClr val="dk1"/>
              </a:buClr>
              <a:buSzPts val="2800"/>
              <a:buChar char="•"/>
            </a:pPr>
            <a:r>
              <a:rPr lang="en-US" dirty="0"/>
              <a:t>Did she combine schemas?</a:t>
            </a:r>
            <a:endParaRPr dirty="0"/>
          </a:p>
          <a:p>
            <a:pPr marL="228600" lvl="0" indent="-228600" algn="l" rtl="0">
              <a:lnSpc>
                <a:spcPct val="150000"/>
              </a:lnSpc>
              <a:spcBef>
                <a:spcPts val="1000"/>
              </a:spcBef>
              <a:spcAft>
                <a:spcPts val="0"/>
              </a:spcAft>
              <a:buClr>
                <a:schemeClr val="dk1"/>
              </a:buClr>
              <a:buSzPts val="2800"/>
              <a:buChar char="•"/>
            </a:pPr>
            <a:r>
              <a:rPr lang="en-US" dirty="0"/>
              <a:t>What might be a next step in the complexity of her use of schemas?</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graphicFrame>
        <p:nvGraphicFramePr>
          <p:cNvPr id="350" name="Google Shape;350;p37"/>
          <p:cNvGraphicFramePr/>
          <p:nvPr/>
        </p:nvGraphicFramePr>
        <p:xfrm>
          <a:off x="730045" y="1487055"/>
          <a:ext cx="7422150" cy="4478700"/>
        </p:xfrm>
        <a:graphic>
          <a:graphicData uri="http://schemas.openxmlformats.org/drawingml/2006/table">
            <a:tbl>
              <a:tblPr firstRow="1" bandRow="1">
                <a:noFill/>
                <a:tableStyleId>{10FAA11C-2F3C-4402-A847-E4A7689F152E}</a:tableStyleId>
              </a:tblPr>
              <a:tblGrid>
                <a:gridCol w="2474050">
                  <a:extLst>
                    <a:ext uri="{9D8B030D-6E8A-4147-A177-3AD203B41FA5}">
                      <a16:colId xmlns:a16="http://schemas.microsoft.com/office/drawing/2014/main" val="20000"/>
                    </a:ext>
                  </a:extLst>
                </a:gridCol>
                <a:gridCol w="2474050">
                  <a:extLst>
                    <a:ext uri="{9D8B030D-6E8A-4147-A177-3AD203B41FA5}">
                      <a16:colId xmlns:a16="http://schemas.microsoft.com/office/drawing/2014/main" val="20001"/>
                    </a:ext>
                  </a:extLst>
                </a:gridCol>
                <a:gridCol w="2474050">
                  <a:extLst>
                    <a:ext uri="{9D8B030D-6E8A-4147-A177-3AD203B41FA5}">
                      <a16:colId xmlns:a16="http://schemas.microsoft.com/office/drawing/2014/main" val="20002"/>
                    </a:ext>
                  </a:extLst>
                </a:gridCol>
              </a:tblGrid>
              <a:tr h="559825">
                <a:tc>
                  <a:txBody>
                    <a:bodyPr/>
                    <a:lstStyle/>
                    <a:p>
                      <a:pPr marL="0" marR="0" lvl="0" indent="0" algn="l" rtl="0">
                        <a:spcBef>
                          <a:spcPts val="0"/>
                        </a:spcBef>
                        <a:spcAft>
                          <a:spcPts val="0"/>
                        </a:spcAft>
                        <a:buNone/>
                      </a:pPr>
                      <a:r>
                        <a:rPr lang="en-US" sz="1400"/>
                        <a:t>STAGE</a:t>
                      </a:r>
                      <a:endParaRPr/>
                    </a:p>
                  </a:txBody>
                  <a:tcPr marL="68575" marR="68575" marT="34300" marB="34300"/>
                </a:tc>
                <a:tc>
                  <a:txBody>
                    <a:bodyPr/>
                    <a:lstStyle/>
                    <a:p>
                      <a:pPr marL="0" marR="0" lvl="0" indent="0" algn="l" rtl="0">
                        <a:spcBef>
                          <a:spcPts val="0"/>
                        </a:spcBef>
                        <a:spcAft>
                          <a:spcPts val="0"/>
                        </a:spcAft>
                        <a:buNone/>
                      </a:pPr>
                      <a:r>
                        <a:rPr lang="en-US" sz="1400"/>
                        <a:t>PERIOD OF DEVELOPMENT</a:t>
                      </a:r>
                      <a:endParaRPr/>
                    </a:p>
                  </a:txBody>
                  <a:tcPr marL="68575" marR="68575" marT="34300" marB="34300"/>
                </a:tc>
                <a:tc>
                  <a:txBody>
                    <a:bodyPr/>
                    <a:lstStyle/>
                    <a:p>
                      <a:pPr marL="0" marR="0" lvl="0" indent="0" algn="l" rtl="0">
                        <a:spcBef>
                          <a:spcPts val="0"/>
                        </a:spcBef>
                        <a:spcAft>
                          <a:spcPts val="0"/>
                        </a:spcAft>
                        <a:buNone/>
                      </a:pPr>
                      <a:r>
                        <a:rPr lang="en-US" sz="1400"/>
                        <a:t>DESCRIPTION</a:t>
                      </a:r>
                      <a:endParaRPr/>
                    </a:p>
                  </a:txBody>
                  <a:tcPr marL="68575" marR="68575" marT="34300" marB="34300"/>
                </a:tc>
                <a:extLst>
                  <a:ext uri="{0D108BD9-81ED-4DB2-BD59-A6C34878D82A}">
                    <a16:rowId xmlns:a16="http://schemas.microsoft.com/office/drawing/2014/main" val="10000"/>
                  </a:ext>
                </a:extLst>
              </a:tr>
              <a:tr h="1279625">
                <a:tc>
                  <a:txBody>
                    <a:bodyPr/>
                    <a:lstStyle/>
                    <a:p>
                      <a:pPr marL="0" marR="0" lvl="0" indent="0" algn="l" rtl="0">
                        <a:spcBef>
                          <a:spcPts val="0"/>
                        </a:spcBef>
                        <a:spcAft>
                          <a:spcPts val="0"/>
                        </a:spcAft>
                        <a:buNone/>
                      </a:pPr>
                      <a:r>
                        <a:rPr lang="en-US" sz="1400"/>
                        <a:t>Sensorimotor</a:t>
                      </a:r>
                      <a:endParaRPr/>
                    </a:p>
                  </a:txBody>
                  <a:tcPr marL="68575" marR="68575" marT="34300" marB="34300"/>
                </a:tc>
                <a:tc>
                  <a:txBody>
                    <a:bodyPr/>
                    <a:lstStyle/>
                    <a:p>
                      <a:pPr marL="0" marR="0" lvl="0" indent="0" algn="l" rtl="0">
                        <a:spcBef>
                          <a:spcPts val="0"/>
                        </a:spcBef>
                        <a:spcAft>
                          <a:spcPts val="0"/>
                        </a:spcAft>
                        <a:buNone/>
                      </a:pPr>
                      <a:r>
                        <a:rPr lang="en-US" sz="1400"/>
                        <a:t>Birth – 2 years</a:t>
                      </a:r>
                      <a:endParaRPr sz="1400"/>
                    </a:p>
                  </a:txBody>
                  <a:tcPr marL="68575" marR="68575" marT="34300" marB="34300"/>
                </a:tc>
                <a:tc>
                  <a:txBody>
                    <a:bodyPr/>
                    <a:lstStyle/>
                    <a:p>
                      <a:pPr marL="0" marR="0" lvl="0" indent="0" algn="l" rtl="0">
                        <a:spcBef>
                          <a:spcPts val="0"/>
                        </a:spcBef>
                        <a:spcAft>
                          <a:spcPts val="0"/>
                        </a:spcAft>
                        <a:buNone/>
                      </a:pPr>
                      <a:r>
                        <a:rPr lang="en-US" sz="1400"/>
                        <a:t>Explores with all senses, hands, mouth. Works out making things happen, finding hidden objects, filling and emptying</a:t>
                      </a:r>
                      <a:endParaRPr sz="1400"/>
                    </a:p>
                  </a:txBody>
                  <a:tcPr marL="68575" marR="68575" marT="34300" marB="34300"/>
                </a:tc>
                <a:extLst>
                  <a:ext uri="{0D108BD9-81ED-4DB2-BD59-A6C34878D82A}">
                    <a16:rowId xmlns:a16="http://schemas.microsoft.com/office/drawing/2014/main" val="10001"/>
                  </a:ext>
                </a:extLst>
              </a:tr>
              <a:tr h="799775">
                <a:tc>
                  <a:txBody>
                    <a:bodyPr/>
                    <a:lstStyle/>
                    <a:p>
                      <a:pPr marL="0" marR="0" lvl="0" indent="0" algn="l" rtl="0">
                        <a:spcBef>
                          <a:spcPts val="0"/>
                        </a:spcBef>
                        <a:spcAft>
                          <a:spcPts val="0"/>
                        </a:spcAft>
                        <a:buNone/>
                      </a:pPr>
                      <a:r>
                        <a:rPr lang="en-US" sz="1400"/>
                        <a:t>Preoperational</a:t>
                      </a:r>
                      <a:endParaRPr/>
                    </a:p>
                  </a:txBody>
                  <a:tcPr marL="68575" marR="68575" marT="34300" marB="34300"/>
                </a:tc>
                <a:tc>
                  <a:txBody>
                    <a:bodyPr/>
                    <a:lstStyle/>
                    <a:p>
                      <a:pPr marL="0" marR="0" lvl="0" indent="0" algn="l" rtl="0">
                        <a:spcBef>
                          <a:spcPts val="0"/>
                        </a:spcBef>
                        <a:spcAft>
                          <a:spcPts val="0"/>
                        </a:spcAft>
                        <a:buNone/>
                      </a:pPr>
                      <a:r>
                        <a:rPr lang="en-US" sz="1400"/>
                        <a:t>2-7 years</a:t>
                      </a:r>
                      <a:endParaRPr/>
                    </a:p>
                  </a:txBody>
                  <a:tcPr marL="68575" marR="68575" marT="34300" marB="34300"/>
                </a:tc>
                <a:tc>
                  <a:txBody>
                    <a:bodyPr/>
                    <a:lstStyle/>
                    <a:p>
                      <a:pPr marL="0" marR="0" lvl="0" indent="0" algn="l" rtl="0">
                        <a:spcBef>
                          <a:spcPts val="0"/>
                        </a:spcBef>
                        <a:spcAft>
                          <a:spcPts val="0"/>
                        </a:spcAft>
                        <a:buNone/>
                      </a:pPr>
                      <a:r>
                        <a:rPr lang="en-US" sz="1400"/>
                        <a:t>Beings to use symbols and language, pretending, story-telling</a:t>
                      </a:r>
                      <a:endParaRPr sz="1400"/>
                    </a:p>
                  </a:txBody>
                  <a:tcPr marL="68575" marR="68575" marT="34300" marB="34300"/>
                </a:tc>
                <a:extLst>
                  <a:ext uri="{0D108BD9-81ED-4DB2-BD59-A6C34878D82A}">
                    <a16:rowId xmlns:a16="http://schemas.microsoft.com/office/drawing/2014/main" val="10002"/>
                  </a:ext>
                </a:extLst>
              </a:tr>
              <a:tr h="1039700">
                <a:tc>
                  <a:txBody>
                    <a:bodyPr/>
                    <a:lstStyle/>
                    <a:p>
                      <a:pPr marL="0" marR="0" lvl="0" indent="0" algn="l" rtl="0">
                        <a:spcBef>
                          <a:spcPts val="0"/>
                        </a:spcBef>
                        <a:spcAft>
                          <a:spcPts val="0"/>
                        </a:spcAft>
                        <a:buNone/>
                      </a:pPr>
                      <a:r>
                        <a:rPr lang="en-US" sz="1400"/>
                        <a:t>Concrete Operational</a:t>
                      </a:r>
                      <a:endParaRPr/>
                    </a:p>
                  </a:txBody>
                  <a:tcPr marL="68575" marR="68575" marT="34300" marB="34300"/>
                </a:tc>
                <a:tc>
                  <a:txBody>
                    <a:bodyPr/>
                    <a:lstStyle/>
                    <a:p>
                      <a:pPr marL="0" marR="0" lvl="0" indent="0" algn="l" rtl="0">
                        <a:spcBef>
                          <a:spcPts val="0"/>
                        </a:spcBef>
                        <a:spcAft>
                          <a:spcPts val="0"/>
                        </a:spcAft>
                        <a:buNone/>
                      </a:pPr>
                      <a:r>
                        <a:rPr lang="en-US" sz="1400"/>
                        <a:t>7-11 years</a:t>
                      </a:r>
                      <a:endParaRPr sz="1400"/>
                    </a:p>
                  </a:txBody>
                  <a:tcPr marL="68575" marR="68575" marT="34300" marB="34300"/>
                </a:tc>
                <a:tc>
                  <a:txBody>
                    <a:bodyPr/>
                    <a:lstStyle/>
                    <a:p>
                      <a:pPr marL="0" marR="0" lvl="0" indent="0" algn="l" rtl="0">
                        <a:spcBef>
                          <a:spcPts val="0"/>
                        </a:spcBef>
                        <a:spcAft>
                          <a:spcPts val="0"/>
                        </a:spcAft>
                        <a:buNone/>
                      </a:pPr>
                      <a:r>
                        <a:rPr lang="en-US" sz="1400"/>
                        <a:t>Logic and reasoning become more organized: interested in classifying objects into hierarchies</a:t>
                      </a:r>
                      <a:endParaRPr sz="1400"/>
                    </a:p>
                  </a:txBody>
                  <a:tcPr marL="68575" marR="68575" marT="34300" marB="34300"/>
                </a:tc>
                <a:extLst>
                  <a:ext uri="{0D108BD9-81ED-4DB2-BD59-A6C34878D82A}">
                    <a16:rowId xmlns:a16="http://schemas.microsoft.com/office/drawing/2014/main" val="10003"/>
                  </a:ext>
                </a:extLst>
              </a:tr>
              <a:tr h="799775">
                <a:tc>
                  <a:txBody>
                    <a:bodyPr/>
                    <a:lstStyle/>
                    <a:p>
                      <a:pPr marL="0" marR="0" lvl="0" indent="0" algn="l" rtl="0">
                        <a:spcBef>
                          <a:spcPts val="0"/>
                        </a:spcBef>
                        <a:spcAft>
                          <a:spcPts val="0"/>
                        </a:spcAft>
                        <a:buNone/>
                      </a:pPr>
                      <a:r>
                        <a:rPr lang="en-US" sz="1400"/>
                        <a:t>Formal Operational</a:t>
                      </a:r>
                      <a:endParaRPr sz="1400"/>
                    </a:p>
                  </a:txBody>
                  <a:tcPr marL="68575" marR="68575" marT="34300" marB="34300"/>
                </a:tc>
                <a:tc>
                  <a:txBody>
                    <a:bodyPr/>
                    <a:lstStyle/>
                    <a:p>
                      <a:pPr marL="0" marR="0" lvl="0" indent="0" algn="l" rtl="0">
                        <a:spcBef>
                          <a:spcPts val="0"/>
                        </a:spcBef>
                        <a:spcAft>
                          <a:spcPts val="0"/>
                        </a:spcAft>
                        <a:buNone/>
                      </a:pPr>
                      <a:r>
                        <a:rPr lang="en-US" sz="1400"/>
                        <a:t>11 +</a:t>
                      </a:r>
                      <a:endParaRPr/>
                    </a:p>
                  </a:txBody>
                  <a:tcPr marL="68575" marR="68575" marT="34300" marB="34300"/>
                </a:tc>
                <a:tc>
                  <a:txBody>
                    <a:bodyPr/>
                    <a:lstStyle/>
                    <a:p>
                      <a:pPr marL="0" marR="0" lvl="0" indent="0" algn="l" rtl="0">
                        <a:spcBef>
                          <a:spcPts val="0"/>
                        </a:spcBef>
                        <a:spcAft>
                          <a:spcPts val="0"/>
                        </a:spcAft>
                        <a:buNone/>
                      </a:pPr>
                      <a:r>
                        <a:rPr lang="en-US" sz="1400"/>
                        <a:t>Abstract and systematic thinking requiring higher-level cognitive processes</a:t>
                      </a:r>
                      <a:endParaRPr/>
                    </a:p>
                  </a:txBody>
                  <a:tcPr marL="68575" marR="68575" marT="34300" marB="34300"/>
                </a:tc>
                <a:extLst>
                  <a:ext uri="{0D108BD9-81ED-4DB2-BD59-A6C34878D82A}">
                    <a16:rowId xmlns:a16="http://schemas.microsoft.com/office/drawing/2014/main" val="10004"/>
                  </a:ext>
                </a:extLst>
              </a:tr>
            </a:tbl>
          </a:graphicData>
        </a:graphic>
      </p:graphicFrame>
      <p:sp>
        <p:nvSpPr>
          <p:cNvPr id="351" name="Google Shape;351;p3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Piaget: 4 Stages of Development</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Categories of Play</a:t>
            </a:r>
            <a:endParaRPr dirty="0"/>
          </a:p>
        </p:txBody>
      </p:sp>
      <p:sp>
        <p:nvSpPr>
          <p:cNvPr id="358" name="Google Shape;358;p38"/>
          <p:cNvSpPr txBox="1">
            <a:spLocks noGrp="1"/>
          </p:cNvSpPr>
          <p:nvPr>
            <p:ph idx="1"/>
          </p:nvPr>
        </p:nvSpPr>
        <p:spPr>
          <a:xfrm>
            <a:off x="628650" y="1452282"/>
            <a:ext cx="7886700" cy="472468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00000"/>
              <a:buNone/>
            </a:pPr>
            <a:r>
              <a:rPr lang="en-US" b="1" dirty="0"/>
              <a:t>Exploratory: Birth to 12 months</a:t>
            </a:r>
            <a:endParaRPr dirty="0"/>
          </a:p>
          <a:p>
            <a:pPr marL="228600" lvl="0" indent="-228600" algn="l" rtl="0">
              <a:lnSpc>
                <a:spcPct val="150000"/>
              </a:lnSpc>
              <a:spcBef>
                <a:spcPts val="1000"/>
              </a:spcBef>
              <a:spcAft>
                <a:spcPts val="0"/>
              </a:spcAft>
              <a:buClr>
                <a:schemeClr val="dk1"/>
              </a:buClr>
              <a:buSzPct val="100000"/>
              <a:buChar char="•"/>
            </a:pPr>
            <a:r>
              <a:rPr lang="en-US" dirty="0"/>
              <a:t>Sensorimotor play – children manipulate objects in to explore their sensory characteristics (mouthing a block, shaking a rattle, banging a toy)</a:t>
            </a:r>
            <a:endParaRPr dirty="0"/>
          </a:p>
          <a:p>
            <a:pPr marL="228600" lvl="0" indent="-228600" algn="l" rtl="0">
              <a:lnSpc>
                <a:spcPct val="150000"/>
              </a:lnSpc>
              <a:spcBef>
                <a:spcPts val="1000"/>
              </a:spcBef>
              <a:spcAft>
                <a:spcPts val="0"/>
              </a:spcAft>
              <a:buClr>
                <a:schemeClr val="dk1"/>
              </a:buClr>
              <a:buSzPct val="100000"/>
              <a:buChar char="•"/>
            </a:pPr>
            <a:r>
              <a:rPr lang="en-US" dirty="0"/>
              <a:t>Functional play – children then begin to use toys according to their functional purpose (cause and effect toys; if I push the button, the giraffe will pop up)</a:t>
            </a:r>
            <a:endParaRPr dirty="0"/>
          </a:p>
          <a:p>
            <a:pPr marL="0" lvl="0" indent="0"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Objectives</a:t>
            </a:r>
            <a:endParaRPr dirty="0"/>
          </a:p>
        </p:txBody>
      </p:sp>
      <p:sp>
        <p:nvSpPr>
          <p:cNvPr id="84" name="Google Shape;84;p4"/>
          <p:cNvSpPr txBox="1">
            <a:spLocks noGrp="1"/>
          </p:cNvSpPr>
          <p:nvPr>
            <p:ph idx="1"/>
          </p:nvPr>
        </p:nvSpPr>
        <p:spPr>
          <a:xfrm>
            <a:off x="628650" y="1264596"/>
            <a:ext cx="7886700" cy="4777431"/>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60000"/>
              </a:lnSpc>
              <a:spcBef>
                <a:spcPts val="0"/>
              </a:spcBef>
              <a:spcAft>
                <a:spcPts val="0"/>
              </a:spcAft>
              <a:buClr>
                <a:schemeClr val="dk1"/>
              </a:buClr>
              <a:buSzPct val="100000"/>
              <a:buChar char="•"/>
            </a:pPr>
            <a:r>
              <a:rPr lang="en-US" dirty="0"/>
              <a:t>Describe the sequence of developmental milestones from age birth to 5 across developmental domains.</a:t>
            </a:r>
            <a:endParaRPr dirty="0"/>
          </a:p>
          <a:p>
            <a:pPr marL="228600" lvl="0" indent="-228600" algn="l" rtl="0">
              <a:lnSpc>
                <a:spcPct val="160000"/>
              </a:lnSpc>
              <a:spcBef>
                <a:spcPts val="1000"/>
              </a:spcBef>
              <a:spcAft>
                <a:spcPts val="0"/>
              </a:spcAft>
              <a:buClr>
                <a:schemeClr val="dk1"/>
              </a:buClr>
              <a:buSzPct val="100000"/>
              <a:buChar char="•"/>
            </a:pPr>
            <a:r>
              <a:rPr lang="en-US" dirty="0"/>
              <a:t>Describe how individual differences in development affect children’s learning and development. </a:t>
            </a:r>
            <a:endParaRPr dirty="0"/>
          </a:p>
          <a:p>
            <a:pPr marL="228600" lvl="0" indent="-228600" algn="l" rtl="0">
              <a:lnSpc>
                <a:spcPct val="160000"/>
              </a:lnSpc>
              <a:spcBef>
                <a:spcPts val="1000"/>
              </a:spcBef>
              <a:spcAft>
                <a:spcPts val="0"/>
              </a:spcAft>
              <a:buClr>
                <a:schemeClr val="dk1"/>
              </a:buClr>
              <a:buSzPct val="100000"/>
              <a:buChar char="•"/>
            </a:pPr>
            <a:r>
              <a:rPr lang="en-US" dirty="0"/>
              <a:t>Describe the influence of a family’s social-cultural and linguistic diversity on child development and learning across contexts.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Categories of Play</a:t>
            </a:r>
            <a:endParaRPr dirty="0"/>
          </a:p>
        </p:txBody>
      </p:sp>
      <p:sp>
        <p:nvSpPr>
          <p:cNvPr id="365" name="Google Shape;365;p39"/>
          <p:cNvSpPr txBox="1">
            <a:spLocks noGrp="1"/>
          </p:cNvSpPr>
          <p:nvPr>
            <p:ph idx="1"/>
          </p:nvPr>
        </p:nvSpPr>
        <p:spPr>
          <a:xfrm>
            <a:off x="628650" y="1465729"/>
            <a:ext cx="7886700" cy="4765022"/>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r>
              <a:rPr lang="en-US" b="1" dirty="0"/>
              <a:t> Relational: 12-24 months</a:t>
            </a:r>
            <a:endParaRPr dirty="0"/>
          </a:p>
          <a:p>
            <a:pPr marL="228600" lvl="0" indent="-228600" algn="l" rtl="0">
              <a:lnSpc>
                <a:spcPct val="150000"/>
              </a:lnSpc>
              <a:spcBef>
                <a:spcPts val="1000"/>
              </a:spcBef>
              <a:spcAft>
                <a:spcPts val="0"/>
              </a:spcAft>
              <a:buClr>
                <a:schemeClr val="dk1"/>
              </a:buClr>
              <a:buSzPct val="100000"/>
              <a:buChar char="•"/>
            </a:pPr>
            <a:r>
              <a:rPr lang="en-US" dirty="0"/>
              <a:t>Simple pretend play: directed towards themselves</a:t>
            </a:r>
            <a:endParaRPr dirty="0"/>
          </a:p>
          <a:p>
            <a:pPr marL="228600" lvl="0" indent="-228600" algn="l" rtl="0">
              <a:lnSpc>
                <a:spcPct val="150000"/>
              </a:lnSpc>
              <a:spcBef>
                <a:spcPts val="1000"/>
              </a:spcBef>
              <a:spcAft>
                <a:spcPts val="0"/>
              </a:spcAft>
              <a:buClr>
                <a:schemeClr val="dk1"/>
              </a:buClr>
              <a:buSzPct val="100000"/>
              <a:buChar char="•"/>
            </a:pPr>
            <a:r>
              <a:rPr lang="en-US" dirty="0"/>
              <a:t>Functional play: filling/emptying, imitating direct models</a:t>
            </a:r>
            <a:endParaRPr dirty="0"/>
          </a:p>
          <a:p>
            <a:pPr marL="228600" lvl="0" indent="-228600" algn="l" rtl="0">
              <a:lnSpc>
                <a:spcPct val="150000"/>
              </a:lnSpc>
              <a:spcBef>
                <a:spcPts val="1000"/>
              </a:spcBef>
              <a:spcAft>
                <a:spcPts val="0"/>
              </a:spcAft>
              <a:buClr>
                <a:schemeClr val="dk1"/>
              </a:buClr>
              <a:buSzPct val="100000"/>
              <a:buChar char="•"/>
            </a:pPr>
            <a:r>
              <a:rPr lang="en-US" dirty="0"/>
              <a:t>Gross motor play: running, jumping, sliding</a:t>
            </a:r>
            <a:endParaRPr dirty="0"/>
          </a:p>
          <a:p>
            <a:pPr marL="228600" lvl="0" indent="-228600" algn="l" rtl="0">
              <a:lnSpc>
                <a:spcPct val="150000"/>
              </a:lnSpc>
              <a:spcBef>
                <a:spcPts val="1000"/>
              </a:spcBef>
              <a:spcAft>
                <a:spcPts val="0"/>
              </a:spcAft>
              <a:buClr>
                <a:schemeClr val="dk1"/>
              </a:buClr>
              <a:buSzPct val="100000"/>
              <a:buChar char="•"/>
            </a:pPr>
            <a:r>
              <a:rPr lang="en-US" dirty="0"/>
              <a:t>Social play: notice peers but engage in parallel play</a:t>
            </a:r>
            <a:endParaRPr dirty="0"/>
          </a:p>
          <a:p>
            <a:pPr marL="228600" lvl="0" indent="-228600" algn="l" rtl="0">
              <a:lnSpc>
                <a:spcPct val="150000"/>
              </a:lnSpc>
              <a:spcBef>
                <a:spcPts val="1000"/>
              </a:spcBef>
              <a:spcAft>
                <a:spcPts val="0"/>
              </a:spcAft>
              <a:buClr>
                <a:schemeClr val="dk1"/>
              </a:buClr>
              <a:buSzPct val="100000"/>
              <a:buChar char="•"/>
            </a:pPr>
            <a:r>
              <a:rPr lang="en-US" dirty="0"/>
              <a:t>Pretend/symbolic play: make inanimate objects perform actions, pretend that objects are real, one object symbolizes another</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Categories of Play</a:t>
            </a:r>
            <a:endParaRPr dirty="0"/>
          </a:p>
        </p:txBody>
      </p:sp>
      <p:sp>
        <p:nvSpPr>
          <p:cNvPr id="372" name="Google Shape;372;p40"/>
          <p:cNvSpPr txBox="1">
            <a:spLocks noGrp="1"/>
          </p:cNvSpPr>
          <p:nvPr>
            <p:ph idx="1"/>
          </p:nvPr>
        </p:nvSpPr>
        <p:spPr>
          <a:xfrm>
            <a:off x="628650" y="1371600"/>
            <a:ext cx="7886700" cy="4805363"/>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60000"/>
              </a:lnSpc>
              <a:spcBef>
                <a:spcPts val="0"/>
              </a:spcBef>
              <a:spcAft>
                <a:spcPts val="0"/>
              </a:spcAft>
              <a:buClr>
                <a:schemeClr val="dk1"/>
              </a:buClr>
              <a:buSzPct val="100000"/>
              <a:buNone/>
            </a:pPr>
            <a:r>
              <a:rPr lang="en-US" b="1" dirty="0"/>
              <a:t>Symbolic/Imaginary: 2-3 years</a:t>
            </a:r>
            <a:endParaRPr dirty="0"/>
          </a:p>
          <a:p>
            <a:pPr marL="228600" lvl="0" indent="-228600" algn="l" rtl="0">
              <a:lnSpc>
                <a:spcPct val="160000"/>
              </a:lnSpc>
              <a:spcBef>
                <a:spcPts val="1000"/>
              </a:spcBef>
              <a:spcAft>
                <a:spcPts val="0"/>
              </a:spcAft>
              <a:buClr>
                <a:schemeClr val="dk1"/>
              </a:buClr>
              <a:buSzPct val="100000"/>
              <a:buChar char="•"/>
            </a:pPr>
            <a:r>
              <a:rPr lang="en-US" dirty="0"/>
              <a:t>Symbolic play: Longer play sequences - children begin to play out dramatic scenes with stuffed animals or dolls</a:t>
            </a:r>
            <a:endParaRPr dirty="0"/>
          </a:p>
          <a:p>
            <a:pPr marL="228600" lvl="0" indent="-228600" algn="l" rtl="0">
              <a:lnSpc>
                <a:spcPct val="160000"/>
              </a:lnSpc>
              <a:spcBef>
                <a:spcPts val="1000"/>
              </a:spcBef>
              <a:spcAft>
                <a:spcPts val="0"/>
              </a:spcAft>
              <a:buClr>
                <a:schemeClr val="dk1"/>
              </a:buClr>
              <a:buSzPct val="100000"/>
              <a:buChar char="•"/>
            </a:pPr>
            <a:r>
              <a:rPr lang="en-US" dirty="0"/>
              <a:t>Constructive play: Completing puzzles, building, or drawing</a:t>
            </a:r>
            <a:endParaRPr dirty="0"/>
          </a:p>
          <a:p>
            <a:pPr marL="228600" lvl="0" indent="-228600" algn="l" rtl="0">
              <a:lnSpc>
                <a:spcPct val="160000"/>
              </a:lnSpc>
              <a:spcBef>
                <a:spcPts val="1000"/>
              </a:spcBef>
              <a:spcAft>
                <a:spcPts val="0"/>
              </a:spcAft>
              <a:buClr>
                <a:schemeClr val="dk1"/>
              </a:buClr>
              <a:buSzPct val="100000"/>
              <a:buChar char="•"/>
            </a:pPr>
            <a:r>
              <a:rPr lang="en-US" dirty="0"/>
              <a:t>Gross Motor play: rough-and-tumble play more intentional </a:t>
            </a:r>
            <a:endParaRPr dirty="0"/>
          </a:p>
          <a:p>
            <a:pPr marL="228600" lvl="0" indent="-228600">
              <a:lnSpc>
                <a:spcPct val="160000"/>
              </a:lnSpc>
              <a:buSzPct val="100000"/>
            </a:pPr>
            <a:r>
              <a:rPr lang="en-US" dirty="0"/>
              <a:t>Social play – parallel transitions gradually to more cooperative play, taking turns and sharing more often</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Categories of Play</a:t>
            </a:r>
            <a:endParaRPr dirty="0"/>
          </a:p>
        </p:txBody>
      </p:sp>
      <p:sp>
        <p:nvSpPr>
          <p:cNvPr id="379" name="Google Shape;379;p41"/>
          <p:cNvSpPr txBox="1">
            <a:spLocks noGrp="1"/>
          </p:cNvSpPr>
          <p:nvPr>
            <p:ph idx="1"/>
          </p:nvPr>
        </p:nvSpPr>
        <p:spPr>
          <a:xfrm>
            <a:off x="628650" y="1496291"/>
            <a:ext cx="7886700" cy="4680672"/>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chemeClr val="dk1"/>
              </a:buClr>
              <a:buSzPct val="100000"/>
              <a:buNone/>
            </a:pPr>
            <a:r>
              <a:rPr lang="en-US" dirty="0"/>
              <a:t> </a:t>
            </a:r>
            <a:r>
              <a:rPr lang="en-US" b="1" dirty="0"/>
              <a:t>Games with rules: 4-5 years</a:t>
            </a:r>
            <a:endParaRPr dirty="0"/>
          </a:p>
          <a:p>
            <a:pPr marL="228600" lvl="0" indent="-228600" algn="l" rtl="0">
              <a:lnSpc>
                <a:spcPct val="150000"/>
              </a:lnSpc>
              <a:spcBef>
                <a:spcPts val="1000"/>
              </a:spcBef>
              <a:spcAft>
                <a:spcPts val="0"/>
              </a:spcAft>
              <a:buClr>
                <a:schemeClr val="dk1"/>
              </a:buClr>
              <a:buSzPct val="100000"/>
              <a:buChar char="•"/>
            </a:pPr>
            <a:r>
              <a:rPr lang="en-US" dirty="0"/>
              <a:t>Engage in play interactions using more formalized rules and problem-solving in the context of cooperative play</a:t>
            </a:r>
            <a:endParaRPr dirty="0"/>
          </a:p>
          <a:p>
            <a:pPr marL="228600" lvl="0" indent="-228600" algn="l" rtl="0">
              <a:lnSpc>
                <a:spcPct val="150000"/>
              </a:lnSpc>
              <a:spcBef>
                <a:spcPts val="1000"/>
              </a:spcBef>
              <a:spcAft>
                <a:spcPts val="0"/>
              </a:spcAft>
              <a:buClr>
                <a:schemeClr val="dk1"/>
              </a:buClr>
              <a:buSzPct val="100000"/>
              <a:buChar char="•"/>
            </a:pPr>
            <a:r>
              <a:rPr lang="en-US" dirty="0"/>
              <a:t>Taps into emerging executive functions</a:t>
            </a:r>
            <a:endParaRPr dirty="0"/>
          </a:p>
          <a:p>
            <a:pPr marL="685800" lvl="1" indent="-228600" algn="l" rtl="0">
              <a:lnSpc>
                <a:spcPct val="150000"/>
              </a:lnSpc>
              <a:spcBef>
                <a:spcPts val="500"/>
              </a:spcBef>
              <a:spcAft>
                <a:spcPts val="0"/>
              </a:spcAft>
              <a:buClr>
                <a:schemeClr val="dk1"/>
              </a:buClr>
              <a:buSzPct val="100000"/>
              <a:buChar char="•"/>
            </a:pPr>
            <a:r>
              <a:rPr lang="en-US" dirty="0"/>
              <a:t>Working memory, flexible thinking, self-regulation</a:t>
            </a:r>
            <a:endParaRPr dirty="0"/>
          </a:p>
          <a:p>
            <a:pPr marL="228600" lvl="0" indent="-228600" algn="l" rtl="0">
              <a:lnSpc>
                <a:spcPct val="150000"/>
              </a:lnSpc>
              <a:spcBef>
                <a:spcPts val="1000"/>
              </a:spcBef>
              <a:spcAft>
                <a:spcPts val="0"/>
              </a:spcAft>
              <a:buClr>
                <a:schemeClr val="dk1"/>
              </a:buClr>
              <a:buSzPct val="100000"/>
              <a:buChar char="•"/>
            </a:pPr>
            <a:r>
              <a:rPr lang="en-US" dirty="0"/>
              <a:t>Pulls in elements across domains including social communication, social-emotional capacities, fine/gross motor, sensory and adaptive capacities</a:t>
            </a: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4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Observing Cognitive Development</a:t>
            </a:r>
            <a:endParaRPr dirty="0"/>
          </a:p>
        </p:txBody>
      </p:sp>
      <p:sp>
        <p:nvSpPr>
          <p:cNvPr id="386" name="Google Shape;386;p42"/>
          <p:cNvSpPr txBox="1">
            <a:spLocks noGrp="1"/>
          </p:cNvSpPr>
          <p:nvPr>
            <p:ph sz="half" idx="1"/>
          </p:nvPr>
        </p:nvSpPr>
        <p:spPr>
          <a:xfrm>
            <a:off x="628649" y="1438835"/>
            <a:ext cx="7886699" cy="4738128"/>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Char char="•"/>
            </a:pPr>
            <a:r>
              <a:rPr lang="en-US" dirty="0"/>
              <a:t>Attention and distractibility</a:t>
            </a:r>
            <a:endParaRPr dirty="0"/>
          </a:p>
          <a:p>
            <a:pPr marL="228600" lvl="0" indent="-228600" algn="l" rtl="0">
              <a:lnSpc>
                <a:spcPct val="150000"/>
              </a:lnSpc>
              <a:spcBef>
                <a:spcPts val="1000"/>
              </a:spcBef>
              <a:spcAft>
                <a:spcPts val="0"/>
              </a:spcAft>
              <a:buClr>
                <a:schemeClr val="dk1"/>
              </a:buClr>
              <a:buSzPct val="100000"/>
              <a:buChar char="•"/>
            </a:pPr>
            <a:r>
              <a:rPr lang="en-US" dirty="0"/>
              <a:t>Linking schemes</a:t>
            </a:r>
            <a:endParaRPr dirty="0"/>
          </a:p>
          <a:p>
            <a:pPr marL="228600" lvl="0" indent="-228600" algn="l" rtl="0">
              <a:lnSpc>
                <a:spcPct val="150000"/>
              </a:lnSpc>
              <a:spcBef>
                <a:spcPts val="1000"/>
              </a:spcBef>
              <a:spcAft>
                <a:spcPts val="0"/>
              </a:spcAft>
              <a:buClr>
                <a:schemeClr val="dk1"/>
              </a:buClr>
              <a:buSzPct val="100000"/>
              <a:buChar char="•"/>
            </a:pPr>
            <a:r>
              <a:rPr lang="en-US" dirty="0"/>
              <a:t>Use of imitation: immediate, deferred</a:t>
            </a:r>
            <a:endParaRPr dirty="0"/>
          </a:p>
          <a:p>
            <a:pPr marL="228600" lvl="0" indent="-228600" algn="l" rtl="0">
              <a:lnSpc>
                <a:spcPct val="150000"/>
              </a:lnSpc>
              <a:spcBef>
                <a:spcPts val="1000"/>
              </a:spcBef>
              <a:spcAft>
                <a:spcPts val="0"/>
              </a:spcAft>
              <a:buClr>
                <a:schemeClr val="dk1"/>
              </a:buClr>
              <a:buSzPct val="100000"/>
              <a:buChar char="•"/>
            </a:pPr>
            <a:r>
              <a:rPr lang="en-US" dirty="0"/>
              <a:t>Turn-taking</a:t>
            </a:r>
            <a:endParaRPr dirty="0"/>
          </a:p>
          <a:p>
            <a:pPr marL="228600" lvl="0" indent="-228600" algn="l" rtl="0">
              <a:lnSpc>
                <a:spcPct val="150000"/>
              </a:lnSpc>
              <a:spcBef>
                <a:spcPts val="1000"/>
              </a:spcBef>
              <a:spcAft>
                <a:spcPts val="0"/>
              </a:spcAft>
              <a:buClr>
                <a:schemeClr val="dk1"/>
              </a:buClr>
              <a:buSzPct val="100000"/>
              <a:buChar char="•"/>
            </a:pPr>
            <a:r>
              <a:rPr lang="en-US" dirty="0"/>
              <a:t>Cause and effect </a:t>
            </a:r>
            <a:endParaRPr dirty="0"/>
          </a:p>
          <a:p>
            <a:pPr marL="228600" lvl="0" indent="-228600" algn="l" rtl="0">
              <a:lnSpc>
                <a:spcPct val="150000"/>
              </a:lnSpc>
              <a:spcBef>
                <a:spcPts val="1000"/>
              </a:spcBef>
              <a:spcAft>
                <a:spcPts val="0"/>
              </a:spcAft>
              <a:buClr>
                <a:schemeClr val="dk1"/>
              </a:buClr>
              <a:buSzPct val="100000"/>
              <a:buChar char="•"/>
            </a:pPr>
            <a:r>
              <a:rPr lang="en-US" dirty="0"/>
              <a:t>Accomplishing goals</a:t>
            </a:r>
            <a:endParaRPr dirty="0"/>
          </a:p>
          <a:p>
            <a:pPr marL="685800" lvl="1" indent="-228600" algn="l" rtl="0">
              <a:lnSpc>
                <a:spcPct val="150000"/>
              </a:lnSpc>
              <a:spcBef>
                <a:spcPts val="500"/>
              </a:spcBef>
              <a:spcAft>
                <a:spcPts val="0"/>
              </a:spcAft>
              <a:buClr>
                <a:schemeClr val="dk1"/>
              </a:buClr>
              <a:buSzPct val="100000"/>
              <a:buChar char="•"/>
            </a:pPr>
            <a:r>
              <a:rPr lang="en-US" dirty="0"/>
              <a:t>Repetitive actions</a:t>
            </a:r>
            <a:endParaRPr dirty="0"/>
          </a:p>
          <a:p>
            <a:pPr marL="685800" lvl="1" indent="-228600" algn="l" rtl="0">
              <a:lnSpc>
                <a:spcPct val="150000"/>
              </a:lnSpc>
              <a:spcBef>
                <a:spcPts val="500"/>
              </a:spcBef>
              <a:spcAft>
                <a:spcPts val="0"/>
              </a:spcAft>
              <a:buClr>
                <a:schemeClr val="dk1"/>
              </a:buClr>
              <a:buSzPct val="100000"/>
              <a:buChar char="•"/>
            </a:pPr>
            <a:r>
              <a:rPr lang="en-US" dirty="0"/>
              <a:t>Trial and error</a:t>
            </a:r>
            <a:endParaRPr dirty="0"/>
          </a:p>
          <a:p>
            <a:pPr marL="685800" lvl="1" indent="-228600" algn="l" rtl="0">
              <a:lnSpc>
                <a:spcPct val="150000"/>
              </a:lnSpc>
              <a:spcBef>
                <a:spcPts val="500"/>
              </a:spcBef>
              <a:spcAft>
                <a:spcPts val="0"/>
              </a:spcAft>
              <a:buClr>
                <a:schemeClr val="dk1"/>
              </a:buClr>
              <a:buSzPct val="100000"/>
              <a:buChar char="•"/>
            </a:pPr>
            <a:r>
              <a:rPr lang="en-US" dirty="0"/>
              <a:t>Solicit help</a:t>
            </a:r>
            <a:endParaRPr dirty="0"/>
          </a:p>
          <a:p>
            <a:pPr marL="228600" lvl="0" indent="-90804" algn="l" rtl="0">
              <a:lnSpc>
                <a:spcPct val="150000"/>
              </a:lnSpc>
              <a:spcBef>
                <a:spcPts val="1000"/>
              </a:spcBef>
              <a:spcAft>
                <a:spcPts val="0"/>
              </a:spcAft>
              <a:buClr>
                <a:schemeClr val="dk1"/>
              </a:buClr>
              <a:buSzPct val="100000"/>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Observing Cognitive Development: </a:t>
            </a:r>
            <a:r>
              <a:rPr lang="en-US" sz="3600" dirty="0" err="1"/>
              <a:t>Parten’s</a:t>
            </a:r>
            <a:r>
              <a:rPr lang="en-US" sz="3600" dirty="0"/>
              <a:t> Taxonomy for Social Play</a:t>
            </a:r>
            <a:endParaRPr dirty="0"/>
          </a:p>
        </p:txBody>
      </p:sp>
      <p:sp>
        <p:nvSpPr>
          <p:cNvPr id="393" name="Google Shape;393;p43"/>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50000"/>
              </a:lnSpc>
              <a:spcBef>
                <a:spcPts val="0"/>
              </a:spcBef>
              <a:spcAft>
                <a:spcPts val="0"/>
              </a:spcAft>
              <a:buClr>
                <a:schemeClr val="dk1"/>
              </a:buClr>
              <a:buSzPct val="100000"/>
              <a:buChar char="•"/>
            </a:pPr>
            <a:r>
              <a:rPr lang="en-US" b="1" dirty="0"/>
              <a:t>Solitary</a:t>
            </a:r>
            <a:r>
              <a:rPr lang="en-US" dirty="0"/>
              <a:t> – play with toys alone</a:t>
            </a:r>
            <a:endParaRPr dirty="0"/>
          </a:p>
          <a:p>
            <a:pPr marL="228600" lvl="0" indent="-228600" algn="l" rtl="0">
              <a:lnSpc>
                <a:spcPct val="150000"/>
              </a:lnSpc>
              <a:spcBef>
                <a:spcPts val="1000"/>
              </a:spcBef>
              <a:spcAft>
                <a:spcPts val="0"/>
              </a:spcAft>
              <a:buClr>
                <a:schemeClr val="dk1"/>
              </a:buClr>
              <a:buSzPct val="100000"/>
              <a:buChar char="•"/>
            </a:pPr>
            <a:r>
              <a:rPr lang="en-US" b="1" dirty="0"/>
              <a:t>Parallel</a:t>
            </a:r>
            <a:r>
              <a:rPr lang="en-US" dirty="0"/>
              <a:t> -  play alongside other children, not with them - enjoys their presence</a:t>
            </a:r>
            <a:endParaRPr dirty="0"/>
          </a:p>
          <a:p>
            <a:pPr marL="228600" lvl="0" indent="-228600" algn="l" rtl="0">
              <a:lnSpc>
                <a:spcPct val="150000"/>
              </a:lnSpc>
              <a:spcBef>
                <a:spcPts val="1000"/>
              </a:spcBef>
              <a:spcAft>
                <a:spcPts val="0"/>
              </a:spcAft>
              <a:buClr>
                <a:schemeClr val="dk1"/>
              </a:buClr>
              <a:buSzPct val="100000"/>
              <a:buChar char="•"/>
            </a:pPr>
            <a:r>
              <a:rPr lang="en-US" b="1" dirty="0"/>
              <a:t>Associative</a:t>
            </a:r>
            <a:r>
              <a:rPr lang="en-US" dirty="0"/>
              <a:t> - Pairs and groups of children play together and share materials, but cooperation and negotiation is rare </a:t>
            </a:r>
            <a:endParaRPr dirty="0"/>
          </a:p>
          <a:p>
            <a:pPr marL="228600" lvl="0" indent="-228600" algn="l" rtl="0">
              <a:lnSpc>
                <a:spcPct val="150000"/>
              </a:lnSpc>
              <a:spcBef>
                <a:spcPts val="1000"/>
              </a:spcBef>
              <a:spcAft>
                <a:spcPts val="0"/>
              </a:spcAft>
              <a:buClr>
                <a:schemeClr val="dk1"/>
              </a:buClr>
              <a:buSzPct val="100000"/>
              <a:buChar char="•"/>
            </a:pPr>
            <a:r>
              <a:rPr lang="en-US" b="1" dirty="0"/>
              <a:t>Cooperative </a:t>
            </a:r>
            <a:r>
              <a:rPr lang="en-US" dirty="0"/>
              <a:t>- Groups of children engage in sustained play episodes in which they plan, negotiate, and share responsibility </a:t>
            </a:r>
            <a:endParaRPr dirty="0"/>
          </a:p>
          <a:p>
            <a:pPr marL="228600" lvl="0" indent="-774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4"/>
          <p:cNvSpPr txBox="1">
            <a:spLocks noGrp="1"/>
          </p:cNvSpPr>
          <p:nvPr>
            <p:ph type="title"/>
          </p:nvPr>
        </p:nvSpPr>
        <p:spPr>
          <a:xfrm>
            <a:off x="628650" y="365126"/>
            <a:ext cx="7886700" cy="770947"/>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dk1"/>
              </a:buClr>
              <a:buSzPts val="3375"/>
              <a:buFont typeface="Calibri"/>
              <a:buNone/>
            </a:pPr>
            <a:r>
              <a:rPr lang="en-US" sz="3600" dirty="0"/>
              <a:t>Observation Activity: Towers and Castles</a:t>
            </a:r>
            <a:endParaRPr sz="3600" dirty="0"/>
          </a:p>
        </p:txBody>
      </p:sp>
      <p:sp>
        <p:nvSpPr>
          <p:cNvPr id="400" name="Google Shape;400;p44"/>
          <p:cNvSpPr txBox="1">
            <a:spLocks noGrp="1"/>
          </p:cNvSpPr>
          <p:nvPr>
            <p:ph idx="1"/>
          </p:nvPr>
        </p:nvSpPr>
        <p:spPr>
          <a:xfrm>
            <a:off x="628650" y="1302327"/>
            <a:ext cx="7886700" cy="4874636"/>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50000"/>
              </a:lnSpc>
              <a:spcBef>
                <a:spcPts val="1000"/>
              </a:spcBef>
              <a:spcAft>
                <a:spcPts val="0"/>
              </a:spcAft>
              <a:buClr>
                <a:schemeClr val="dk1"/>
              </a:buClr>
              <a:buSzPct val="100000"/>
              <a:buChar char="•"/>
            </a:pPr>
            <a:r>
              <a:rPr lang="en-US" sz="3400" dirty="0"/>
              <a:t>Watch the video on the next slide</a:t>
            </a:r>
          </a:p>
          <a:p>
            <a:pPr marL="228600" lvl="0" indent="-228600" algn="l" rtl="0">
              <a:lnSpc>
                <a:spcPct val="150000"/>
              </a:lnSpc>
              <a:spcBef>
                <a:spcPts val="1000"/>
              </a:spcBef>
              <a:spcAft>
                <a:spcPts val="0"/>
              </a:spcAft>
              <a:buClr>
                <a:schemeClr val="dk1"/>
              </a:buClr>
              <a:buSzPct val="100000"/>
              <a:buChar char="•"/>
            </a:pPr>
            <a:r>
              <a:rPr lang="en-US" sz="3400" dirty="0"/>
              <a:t>According to Piaget, what stage of development and category of play were the girls demonstrating? </a:t>
            </a:r>
            <a:endParaRPr dirty="0"/>
          </a:p>
          <a:p>
            <a:pPr marL="228600" lvl="0" indent="-228600" algn="l" rtl="0">
              <a:lnSpc>
                <a:spcPct val="150000"/>
              </a:lnSpc>
              <a:spcBef>
                <a:spcPts val="1000"/>
              </a:spcBef>
              <a:spcAft>
                <a:spcPts val="0"/>
              </a:spcAft>
              <a:buClr>
                <a:schemeClr val="dk1"/>
              </a:buClr>
              <a:buSzPct val="100000"/>
              <a:buChar char="•"/>
            </a:pPr>
            <a:r>
              <a:rPr lang="en-US" sz="3400" dirty="0"/>
              <a:t>What schemas were they using? How did they combine and change schemas?</a:t>
            </a:r>
            <a:endParaRPr dirty="0"/>
          </a:p>
          <a:p>
            <a:pPr marL="228600" lvl="0" indent="-228600" algn="l" rtl="0">
              <a:lnSpc>
                <a:spcPct val="150000"/>
              </a:lnSpc>
              <a:spcBef>
                <a:spcPts val="1000"/>
              </a:spcBef>
              <a:spcAft>
                <a:spcPts val="0"/>
              </a:spcAft>
              <a:buClr>
                <a:schemeClr val="dk1"/>
              </a:buClr>
              <a:buSzPct val="100000"/>
              <a:buChar char="•"/>
            </a:pPr>
            <a:r>
              <a:rPr lang="en-US" sz="3400" dirty="0"/>
              <a:t>What goal-setting, problem-solving, spatial, or classification behaviors did you observe? Did they maintain attention to their tasks?</a:t>
            </a:r>
            <a:endParaRPr dirty="0"/>
          </a:p>
          <a:p>
            <a:pPr marL="228600" lvl="0" indent="-228600" algn="l" rtl="0">
              <a:lnSpc>
                <a:spcPct val="150000"/>
              </a:lnSpc>
              <a:spcBef>
                <a:spcPts val="1000"/>
              </a:spcBef>
              <a:spcAft>
                <a:spcPts val="0"/>
              </a:spcAft>
              <a:buClr>
                <a:schemeClr val="dk1"/>
              </a:buClr>
              <a:buSzPct val="100000"/>
              <a:buChar char="•"/>
            </a:pPr>
            <a:r>
              <a:rPr lang="en-US" sz="3400" dirty="0"/>
              <a:t>What level of social play was the girls engaging in? Did it change over the course of the observation?</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0689"/>
          </a:xfrm>
        </p:spPr>
        <p:txBody>
          <a:bodyPr>
            <a:noAutofit/>
          </a:bodyPr>
          <a:lstStyle/>
          <a:p>
            <a:pPr algn="ctr"/>
            <a:r>
              <a:rPr lang="en-US" sz="3600" dirty="0"/>
              <a:t>Video: </a:t>
            </a:r>
            <a:br>
              <a:rPr lang="en-US" sz="3600" dirty="0"/>
            </a:br>
            <a:r>
              <a:rPr lang="en-US" sz="3600" dirty="0"/>
              <a:t>Samantha &amp; Sara Building Towers &amp; Castles</a:t>
            </a:r>
          </a:p>
        </p:txBody>
      </p:sp>
      <p:pic>
        <p:nvPicPr>
          <p:cNvPr id="7" name="Content Placeholder 6">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20799" y="1690689"/>
            <a:ext cx="6502400" cy="3657600"/>
          </a:xfrm>
        </p:spPr>
      </p:pic>
      <p:sp>
        <p:nvSpPr>
          <p:cNvPr id="8" name="Rectangle 7"/>
          <p:cNvSpPr/>
          <p:nvPr/>
        </p:nvSpPr>
        <p:spPr>
          <a:xfrm>
            <a:off x="3608433" y="5687572"/>
            <a:ext cx="1927131" cy="246221"/>
          </a:xfrm>
          <a:prstGeom prst="rect">
            <a:avLst/>
          </a:prstGeom>
        </p:spPr>
        <p:txBody>
          <a:bodyPr wrap="none">
            <a:spAutoFit/>
          </a:bodyPr>
          <a:lstStyle/>
          <a:p>
            <a:pPr algn="ctr"/>
            <a:r>
              <a:rPr lang="en-US" sz="1000" dirty="0">
                <a:hlinkClick r:id="rId5"/>
              </a:rPr>
              <a:t>https://youtu.be/XdUx3iHNuhs</a:t>
            </a:r>
            <a:r>
              <a:rPr lang="en-US" sz="1000" dirty="0"/>
              <a:t> </a:t>
            </a:r>
          </a:p>
        </p:txBody>
      </p:sp>
    </p:spTree>
    <p:extLst>
      <p:ext uri="{BB962C8B-B14F-4D97-AF65-F5344CB8AC3E}">
        <p14:creationId xmlns:p14="http://schemas.microsoft.com/office/powerpoint/2010/main" val="37088369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6"/>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Developmental Domains</a:t>
            </a:r>
            <a:endParaRPr dirty="0"/>
          </a:p>
        </p:txBody>
      </p:sp>
      <p:sp>
        <p:nvSpPr>
          <p:cNvPr id="413" name="Google Shape;413;p46"/>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dirty="0"/>
              <a:t>Social-Emotiona</a:t>
            </a:r>
            <a:r>
              <a:rPr lang="en-US" sz="4400" dirty="0"/>
              <a:t>l</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7"/>
          <p:cNvSpPr txBox="1">
            <a:spLocks noGrp="1"/>
          </p:cNvSpPr>
          <p:nvPr>
            <p:ph type="title"/>
          </p:nvPr>
        </p:nvSpPr>
        <p:spPr>
          <a:xfrm>
            <a:off x="836676" y="273015"/>
            <a:ext cx="7626096" cy="15240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Social-Emotional Development</a:t>
            </a:r>
            <a:br>
              <a:rPr lang="en-US" sz="3600" dirty="0"/>
            </a:br>
            <a:r>
              <a:rPr lang="en-US" sz="1600" dirty="0" err="1"/>
              <a:t>Ostrosky</a:t>
            </a:r>
            <a:r>
              <a:rPr lang="en-US" sz="1600" dirty="0"/>
              <a:t> et al., 2008</a:t>
            </a:r>
            <a:endParaRPr sz="3600" dirty="0"/>
          </a:p>
        </p:txBody>
      </p:sp>
      <p:sp>
        <p:nvSpPr>
          <p:cNvPr id="420" name="Google Shape;420;p47"/>
          <p:cNvSpPr txBox="1">
            <a:spLocks noGrp="1"/>
          </p:cNvSpPr>
          <p:nvPr>
            <p:ph idx="1"/>
          </p:nvPr>
        </p:nvSpPr>
        <p:spPr>
          <a:xfrm>
            <a:off x="836676" y="1662546"/>
            <a:ext cx="7626096" cy="4322618"/>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00000"/>
              <a:buNone/>
            </a:pPr>
            <a:r>
              <a:rPr lang="en-US" dirty="0"/>
              <a:t>The developing capacity of the young child to:</a:t>
            </a:r>
            <a:endParaRPr dirty="0"/>
          </a:p>
          <a:p>
            <a:pPr marL="228600" lvl="0" indent="-228600" algn="l" rtl="0">
              <a:lnSpc>
                <a:spcPct val="150000"/>
              </a:lnSpc>
              <a:spcBef>
                <a:spcPts val="1000"/>
              </a:spcBef>
              <a:spcAft>
                <a:spcPts val="0"/>
              </a:spcAft>
              <a:buClr>
                <a:schemeClr val="dk1"/>
              </a:buClr>
              <a:buSzPct val="100000"/>
              <a:buChar char="•"/>
            </a:pPr>
            <a:r>
              <a:rPr lang="en-US" dirty="0"/>
              <a:t>Form close and secure adult and peer relationships</a:t>
            </a:r>
            <a:endParaRPr dirty="0"/>
          </a:p>
          <a:p>
            <a:pPr marL="228600" lvl="0" indent="-228600" algn="l" rtl="0">
              <a:lnSpc>
                <a:spcPct val="150000"/>
              </a:lnSpc>
              <a:spcBef>
                <a:spcPts val="1000"/>
              </a:spcBef>
              <a:spcAft>
                <a:spcPts val="0"/>
              </a:spcAft>
              <a:buClr>
                <a:schemeClr val="dk1"/>
              </a:buClr>
              <a:buSzPct val="100000"/>
              <a:buChar char="•"/>
            </a:pPr>
            <a:r>
              <a:rPr lang="en-US" dirty="0"/>
              <a:t>Experience, regulate, and express emotions in socially and culturally appropriate ways</a:t>
            </a:r>
            <a:endParaRPr dirty="0"/>
          </a:p>
          <a:p>
            <a:pPr marL="228600" lvl="0" indent="-228600" algn="l" rtl="0">
              <a:lnSpc>
                <a:spcPct val="150000"/>
              </a:lnSpc>
              <a:spcBef>
                <a:spcPts val="1000"/>
              </a:spcBef>
              <a:spcAft>
                <a:spcPts val="0"/>
              </a:spcAft>
              <a:buClr>
                <a:schemeClr val="dk1"/>
              </a:buClr>
              <a:buSzPct val="100000"/>
              <a:buChar char="•"/>
            </a:pPr>
            <a:r>
              <a:rPr lang="en-US" dirty="0"/>
              <a:t>Explore the environment and learn in the context of family, community, and culture</a:t>
            </a:r>
            <a:endParaRPr dirty="0"/>
          </a:p>
          <a:p>
            <a:pPr marL="0" lvl="0" indent="0" algn="l" rtl="0">
              <a:lnSpc>
                <a:spcPct val="90000"/>
              </a:lnSpc>
              <a:spcBef>
                <a:spcPts val="1000"/>
              </a:spcBef>
              <a:spcAft>
                <a:spcPts val="0"/>
              </a:spcAft>
              <a:buClr>
                <a:schemeClr val="dk1"/>
              </a:buClr>
              <a:buSzPct val="100000"/>
              <a:buNone/>
            </a:pPr>
            <a:endParaRPr sz="165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The Core of School Readiness</a:t>
            </a:r>
            <a:endParaRPr dirty="0"/>
          </a:p>
        </p:txBody>
      </p:sp>
      <p:sp>
        <p:nvSpPr>
          <p:cNvPr id="427" name="Google Shape;427;p48"/>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Social-emotional competence and healthy executive functioning, which go hand in hand, are more predictive of school success than traditional academic measures</a:t>
            </a:r>
            <a:endParaRPr dirty="0"/>
          </a:p>
          <a:p>
            <a:pPr marL="228600" lvl="0" indent="-133350" algn="l" rtl="0">
              <a:lnSpc>
                <a:spcPct val="90000"/>
              </a:lnSpc>
              <a:spcBef>
                <a:spcPts val="1000"/>
              </a:spcBef>
              <a:spcAft>
                <a:spcPts val="0"/>
              </a:spcAft>
              <a:buClr>
                <a:schemeClr val="dk1"/>
              </a:buClr>
              <a:buSzPts val="1500"/>
              <a:buNone/>
            </a:pPr>
            <a:endParaRPr sz="1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Objectives Continued</a:t>
            </a:r>
            <a:endParaRPr sz="3600" b="1" dirty="0"/>
          </a:p>
        </p:txBody>
      </p:sp>
      <p:sp>
        <p:nvSpPr>
          <p:cNvPr id="91" name="Google Shape;91;p5"/>
          <p:cNvSpPr txBox="1">
            <a:spLocks noGrp="1"/>
          </p:cNvSpPr>
          <p:nvPr>
            <p:ph idx="1"/>
          </p:nvPr>
        </p:nvSpPr>
        <p:spPr>
          <a:xfrm>
            <a:off x="628650" y="1690689"/>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160000"/>
              </a:lnSpc>
              <a:spcBef>
                <a:spcPts val="0"/>
              </a:spcBef>
              <a:spcAft>
                <a:spcPts val="0"/>
              </a:spcAft>
              <a:buClr>
                <a:schemeClr val="dk1"/>
              </a:buClr>
              <a:buSzPts val="2800"/>
              <a:buChar char="•"/>
            </a:pPr>
            <a:r>
              <a:rPr lang="en-US" dirty="0"/>
              <a:t>Describe how to support each child’s development and learning across contexts accounting for individual differences in development </a:t>
            </a:r>
            <a:endParaRPr dirty="0"/>
          </a:p>
          <a:p>
            <a:pPr marL="228600" lvl="0" indent="-228600" algn="l" rtl="0">
              <a:lnSpc>
                <a:spcPct val="160000"/>
              </a:lnSpc>
              <a:spcBef>
                <a:spcPts val="1000"/>
              </a:spcBef>
              <a:spcAft>
                <a:spcPts val="0"/>
              </a:spcAft>
              <a:buClr>
                <a:schemeClr val="dk1"/>
              </a:buClr>
              <a:buSzPts val="2800"/>
              <a:buChar char="•"/>
            </a:pPr>
            <a:r>
              <a:rPr lang="en-US" dirty="0"/>
              <a:t>Influence of a family’s social-cultural, and linguistic diversity. </a:t>
            </a:r>
            <a:endParaRPr dirty="0"/>
          </a:p>
          <a:p>
            <a:pPr marL="228600" lvl="0" indent="-50800" algn="l" rtl="0">
              <a:lnSpc>
                <a:spcPct val="150000"/>
              </a:lnSpc>
              <a:spcBef>
                <a:spcPts val="1000"/>
              </a:spcBef>
              <a:spcAft>
                <a:spcPts val="0"/>
              </a:spcAft>
              <a:buClr>
                <a:schemeClr val="dk1"/>
              </a:buClr>
              <a:buSzPts val="2800"/>
              <a:buNone/>
            </a:pP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49"/>
          <p:cNvSpPr txBox="1">
            <a:spLocks noGrp="1"/>
          </p:cNvSpPr>
          <p:nvPr>
            <p:ph type="title"/>
          </p:nvPr>
        </p:nvSpPr>
        <p:spPr>
          <a:xfrm>
            <a:off x="0" y="443345"/>
            <a:ext cx="9144000" cy="107617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00"/>
              <a:buFont typeface="Calibri"/>
              <a:buNone/>
            </a:pPr>
            <a:r>
              <a:rPr lang="en-US" sz="3600" dirty="0"/>
              <a:t>Healthy Relationships and Responsive Caregiving</a:t>
            </a:r>
            <a:endParaRPr sz="3600" dirty="0"/>
          </a:p>
        </p:txBody>
      </p:sp>
      <p:sp>
        <p:nvSpPr>
          <p:cNvPr id="434" name="Google Shape;434;p49"/>
          <p:cNvSpPr txBox="1">
            <a:spLocks noGrp="1"/>
          </p:cNvSpPr>
          <p:nvPr>
            <p:ph idx="1"/>
          </p:nvPr>
        </p:nvSpPr>
        <p:spPr>
          <a:xfrm>
            <a:off x="441870" y="1519518"/>
            <a:ext cx="8260260" cy="4652682"/>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0"/>
              </a:spcBef>
              <a:spcAft>
                <a:spcPts val="0"/>
              </a:spcAft>
              <a:buClr>
                <a:schemeClr val="dk1"/>
              </a:buClr>
              <a:buSzPts val="2400"/>
              <a:buChar char="•"/>
            </a:pPr>
            <a:r>
              <a:rPr lang="en-US" sz="2400" dirty="0"/>
              <a:t>Responsive and predictable interactions support healthy brain development </a:t>
            </a:r>
            <a:endParaRPr dirty="0"/>
          </a:p>
          <a:p>
            <a:pPr marL="228600" lvl="0" indent="-228600" algn="l" rtl="0">
              <a:lnSpc>
                <a:spcPct val="150000"/>
              </a:lnSpc>
              <a:spcBef>
                <a:spcPts val="1000"/>
              </a:spcBef>
              <a:spcAft>
                <a:spcPts val="0"/>
              </a:spcAft>
              <a:buClr>
                <a:schemeClr val="dk1"/>
              </a:buClr>
              <a:buSzPts val="2400"/>
              <a:buChar char="•"/>
            </a:pPr>
            <a:r>
              <a:rPr lang="en-US" sz="2400" dirty="0"/>
              <a:t>Healthy relationships enable children of all abilities to participate fully, explore, learn from others, and access adult regulation and safety</a:t>
            </a:r>
            <a:endParaRPr dirty="0"/>
          </a:p>
          <a:p>
            <a:pPr marL="228600" lvl="0" indent="-228600" algn="l" rtl="0">
              <a:lnSpc>
                <a:spcPct val="150000"/>
              </a:lnSpc>
              <a:spcBef>
                <a:spcPts val="1000"/>
              </a:spcBef>
              <a:spcAft>
                <a:spcPts val="0"/>
              </a:spcAft>
              <a:buClr>
                <a:schemeClr val="dk1"/>
              </a:buClr>
              <a:buSzPts val="2400"/>
              <a:buChar char="•"/>
            </a:pPr>
            <a:r>
              <a:rPr lang="en-US" sz="2400" dirty="0"/>
              <a:t>Adults support child access to regulation so that they can develop healthy executive function skills</a:t>
            </a:r>
            <a:endParaRP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Social-Emotional Development and Resilience</a:t>
            </a:r>
            <a:endParaRPr dirty="0"/>
          </a:p>
        </p:txBody>
      </p:sp>
      <p:sp>
        <p:nvSpPr>
          <p:cNvPr id="441" name="Google Shape;441;p50"/>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The development of healthy social-emotional well being is tied to families, who are in turn impacted by systems over which they may have little control</a:t>
            </a:r>
            <a:endParaRPr dirty="0"/>
          </a:p>
          <a:p>
            <a:pPr marL="228600" lvl="0" indent="-228600" algn="l" rtl="0">
              <a:lnSpc>
                <a:spcPct val="150000"/>
              </a:lnSpc>
              <a:spcBef>
                <a:spcPts val="1000"/>
              </a:spcBef>
              <a:spcAft>
                <a:spcPts val="0"/>
              </a:spcAft>
              <a:buClr>
                <a:schemeClr val="dk1"/>
              </a:buClr>
              <a:buSzPts val="2800"/>
              <a:buChar char="•"/>
            </a:pPr>
            <a:r>
              <a:rPr lang="en-US" dirty="0"/>
              <a:t>Adults – and children – do better when they feel they have some control over the things that happen in their daily lives</a:t>
            </a:r>
            <a:endParaRPr dirty="0"/>
          </a:p>
          <a:p>
            <a:pPr marL="0" lvl="0" indent="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51"/>
          <p:cNvSpPr txBox="1">
            <a:spLocks noGrp="1"/>
          </p:cNvSpPr>
          <p:nvPr>
            <p:ph type="title"/>
          </p:nvPr>
        </p:nvSpPr>
        <p:spPr>
          <a:xfrm>
            <a:off x="628650" y="231014"/>
            <a:ext cx="7886700" cy="1325563"/>
          </a:xfrm>
          <a:prstGeom prst="rect">
            <a:avLst/>
          </a:prstGeom>
          <a:noFill/>
          <a:ln>
            <a:noFill/>
          </a:ln>
        </p:spPr>
        <p:txBody>
          <a:bodyPr spcFirstLastPara="1" wrap="square" lIns="91425" tIns="45700" rIns="91425" bIns="45700" anchor="ctr" anchorCtr="0">
            <a:noAutofit/>
          </a:bodyPr>
          <a:lstStyle/>
          <a:p>
            <a:pPr algn="ctr">
              <a:spcBef>
                <a:spcPts val="0"/>
              </a:spcBef>
              <a:buClr>
                <a:schemeClr val="dk1"/>
              </a:buClr>
              <a:buSzPts val="3600"/>
            </a:pPr>
            <a:r>
              <a:rPr lang="en-US" sz="3600" dirty="0"/>
              <a:t>Video: How Toxic Stress Affects Us, and What We Can Do About It</a:t>
            </a:r>
            <a:endParaRPr sz="3600"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021" y="1556577"/>
            <a:ext cx="7315200" cy="4114800"/>
          </a:xfrm>
          <a:prstGeom prst="rect">
            <a:avLst/>
          </a:prstGeom>
        </p:spPr>
      </p:pic>
      <p:sp>
        <p:nvSpPr>
          <p:cNvPr id="5" name="Rectangle 4"/>
          <p:cNvSpPr/>
          <p:nvPr/>
        </p:nvSpPr>
        <p:spPr>
          <a:xfrm>
            <a:off x="3227301" y="5697299"/>
            <a:ext cx="2946640" cy="246221"/>
          </a:xfrm>
          <a:prstGeom prst="rect">
            <a:avLst/>
          </a:prstGeom>
        </p:spPr>
        <p:txBody>
          <a:bodyPr wrap="none">
            <a:spAutoFit/>
          </a:bodyPr>
          <a:lstStyle/>
          <a:p>
            <a:pPr lvl="0"/>
            <a:r>
              <a:rPr lang="en-US" sz="1000" dirty="0">
                <a:hlinkClick r:id="rId3"/>
              </a:rPr>
              <a:t>https://www.youtube.com/watch?v=sutfPqtQFEc</a:t>
            </a:r>
            <a:r>
              <a:rPr lang="en-US" sz="1000"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Sequence of Social-Emotional Developmental Tasks</a:t>
            </a:r>
            <a:endParaRPr dirty="0"/>
          </a:p>
        </p:txBody>
      </p:sp>
      <p:sp>
        <p:nvSpPr>
          <p:cNvPr id="455" name="Google Shape;455;p52"/>
          <p:cNvSpPr txBox="1">
            <a:spLocks noGrp="1"/>
          </p:cNvSpPr>
          <p:nvPr>
            <p:ph idx="1"/>
          </p:nvPr>
        </p:nvSpPr>
        <p:spPr>
          <a:xfrm>
            <a:off x="628650" y="1452282"/>
            <a:ext cx="7886700" cy="4724681"/>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50000"/>
              </a:lnSpc>
              <a:spcBef>
                <a:spcPts val="0"/>
              </a:spcBef>
              <a:spcAft>
                <a:spcPts val="0"/>
              </a:spcAft>
              <a:buClr>
                <a:schemeClr val="dk1"/>
              </a:buClr>
              <a:buSzPct val="100000"/>
              <a:buNone/>
            </a:pPr>
            <a:r>
              <a:rPr lang="en-US" b="1" dirty="0"/>
              <a:t>Infants and Toddlers</a:t>
            </a:r>
            <a:endParaRPr dirty="0"/>
          </a:p>
          <a:p>
            <a:pPr marL="685800" lvl="1" indent="-228600" algn="l" rtl="0">
              <a:lnSpc>
                <a:spcPct val="150000"/>
              </a:lnSpc>
              <a:spcBef>
                <a:spcPts val="500"/>
              </a:spcBef>
              <a:spcAft>
                <a:spcPts val="0"/>
              </a:spcAft>
              <a:buClr>
                <a:schemeClr val="dk1"/>
              </a:buClr>
              <a:buSzPct val="100000"/>
              <a:buChar char="•"/>
            </a:pPr>
            <a:r>
              <a:rPr lang="en-US" dirty="0"/>
              <a:t>Establish attachment bonds with primary caregivers</a:t>
            </a:r>
            <a:endParaRPr dirty="0"/>
          </a:p>
          <a:p>
            <a:pPr marL="685800" lvl="1" indent="-228600" algn="l" rtl="0">
              <a:lnSpc>
                <a:spcPct val="150000"/>
              </a:lnSpc>
              <a:spcBef>
                <a:spcPts val="500"/>
              </a:spcBef>
              <a:spcAft>
                <a:spcPts val="0"/>
              </a:spcAft>
              <a:buClr>
                <a:schemeClr val="dk1"/>
              </a:buClr>
              <a:buSzPct val="100000"/>
              <a:buChar char="•"/>
            </a:pPr>
            <a:r>
              <a:rPr lang="en-US" dirty="0"/>
              <a:t>Engage in positive reciprocal interactions with others</a:t>
            </a:r>
            <a:endParaRPr dirty="0"/>
          </a:p>
          <a:p>
            <a:pPr marL="685800" lvl="1" indent="-228600" algn="l" rtl="0">
              <a:lnSpc>
                <a:spcPct val="150000"/>
              </a:lnSpc>
              <a:spcBef>
                <a:spcPts val="500"/>
              </a:spcBef>
              <a:spcAft>
                <a:spcPts val="0"/>
              </a:spcAft>
              <a:buClr>
                <a:schemeClr val="dk1"/>
              </a:buClr>
              <a:buSzPct val="100000"/>
              <a:buChar char="•"/>
            </a:pPr>
            <a:r>
              <a:rPr lang="en-US" dirty="0"/>
              <a:t>Respond to co-regulation behaviors of adults by calming: gradually learn how to self-soothe – still need adult support</a:t>
            </a:r>
            <a:endParaRPr dirty="0"/>
          </a:p>
          <a:p>
            <a:pPr marL="685800" lvl="1" indent="-228600" algn="l" rtl="0">
              <a:lnSpc>
                <a:spcPct val="150000"/>
              </a:lnSpc>
              <a:spcBef>
                <a:spcPts val="500"/>
              </a:spcBef>
              <a:spcAft>
                <a:spcPts val="0"/>
              </a:spcAft>
              <a:buClr>
                <a:schemeClr val="dk1"/>
              </a:buClr>
              <a:buSzPct val="100000"/>
              <a:buChar char="•"/>
            </a:pPr>
            <a:r>
              <a:rPr lang="en-US" dirty="0"/>
              <a:t>Show empathy and learn about feelings (toddlers)</a:t>
            </a:r>
            <a:endParaRPr dirty="0"/>
          </a:p>
          <a:p>
            <a:pPr marL="685800" lvl="1" indent="-228600" algn="l" rtl="0">
              <a:lnSpc>
                <a:spcPct val="150000"/>
              </a:lnSpc>
              <a:spcBef>
                <a:spcPts val="500"/>
              </a:spcBef>
              <a:spcAft>
                <a:spcPts val="0"/>
              </a:spcAft>
              <a:buClr>
                <a:schemeClr val="dk1"/>
              </a:buClr>
              <a:buSzPct val="100000"/>
              <a:buChar char="•"/>
            </a:pPr>
            <a:r>
              <a:rPr lang="en-US" dirty="0"/>
              <a:t>Discover and practice independence: explore actively as adults provide safety (toddlers)</a:t>
            </a:r>
            <a:endParaRPr dirty="0"/>
          </a:p>
          <a:p>
            <a:pPr marL="685800" lvl="1" indent="-87630" algn="l" rtl="0">
              <a:lnSpc>
                <a:spcPct val="150000"/>
              </a:lnSpc>
              <a:spcBef>
                <a:spcPts val="500"/>
              </a:spcBef>
              <a:spcAft>
                <a:spcPts val="0"/>
              </a:spcAft>
              <a:buClr>
                <a:schemeClr val="dk1"/>
              </a:buClr>
              <a:buSzPct val="100000"/>
              <a:buNone/>
            </a:pPr>
            <a:endParaRPr dirty="0"/>
          </a:p>
          <a:p>
            <a:pPr marL="457200" lvl="1" indent="0" algn="l" rtl="0">
              <a:lnSpc>
                <a:spcPct val="90000"/>
              </a:lnSpc>
              <a:spcBef>
                <a:spcPts val="500"/>
              </a:spcBef>
              <a:spcAft>
                <a:spcPts val="0"/>
              </a:spcAft>
              <a:buClr>
                <a:schemeClr val="dk1"/>
              </a:buClr>
              <a:buSzPct val="100000"/>
              <a:buNone/>
            </a:pPr>
            <a:endParaRPr dirty="0"/>
          </a:p>
          <a:p>
            <a:pPr marL="685800" lvl="1" indent="-87630" algn="l" rtl="0">
              <a:lnSpc>
                <a:spcPct val="90000"/>
              </a:lnSpc>
              <a:spcBef>
                <a:spcPts val="500"/>
              </a:spcBef>
              <a:spcAft>
                <a:spcPts val="0"/>
              </a:spcAft>
              <a:buClr>
                <a:schemeClr val="dk1"/>
              </a:buClr>
              <a:buSzPct val="100000"/>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3"/>
          <p:cNvSpPr txBox="1">
            <a:spLocks noGrp="1"/>
          </p:cNvSpPr>
          <p:nvPr>
            <p:ph type="title"/>
          </p:nvPr>
        </p:nvSpPr>
        <p:spPr>
          <a:xfrm>
            <a:off x="314325" y="624706"/>
            <a:ext cx="8515350" cy="1325563"/>
          </a:xfrm>
          <a:prstGeom prst="rect">
            <a:avLst/>
          </a:prstGeom>
          <a:noFill/>
          <a:ln>
            <a:noFill/>
          </a:ln>
        </p:spPr>
        <p:txBody>
          <a:bodyPr spcFirstLastPara="1" wrap="square" lIns="91425" tIns="45700" rIns="91425" bIns="45700" anchor="ctr" anchorCtr="0">
            <a:normAutofit fontScale="90000"/>
          </a:bodyPr>
          <a:lstStyle/>
          <a:p>
            <a:pPr lvl="0" algn="ctr">
              <a:buSzPct val="100000"/>
            </a:pPr>
            <a:r>
              <a:rPr lang="en-US" sz="4000" dirty="0"/>
              <a:t>Sequence of Social-Emotional Developmental Tasks</a:t>
            </a:r>
            <a:br>
              <a:rPr lang="en-US" sz="3600" dirty="0"/>
            </a:br>
            <a:r>
              <a:rPr lang="en-US" sz="2000" dirty="0"/>
              <a:t>(Denham, 2018)</a:t>
            </a:r>
            <a:br>
              <a:rPr lang="en-US" sz="3600" dirty="0"/>
            </a:br>
            <a:endParaRPr sz="3600" dirty="0"/>
          </a:p>
        </p:txBody>
      </p:sp>
      <p:sp>
        <p:nvSpPr>
          <p:cNvPr id="462" name="Google Shape;462;p53"/>
          <p:cNvSpPr txBox="1">
            <a:spLocks noGrp="1"/>
          </p:cNvSpPr>
          <p:nvPr>
            <p:ph idx="1"/>
          </p:nvPr>
        </p:nvSpPr>
        <p:spPr>
          <a:xfrm>
            <a:off x="628650" y="1559859"/>
            <a:ext cx="7886700" cy="4697787"/>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100000"/>
              <a:buNone/>
            </a:pPr>
            <a:r>
              <a:rPr lang="en-US" b="1" dirty="0"/>
              <a:t>Preschoolers</a:t>
            </a:r>
            <a:endParaRPr dirty="0"/>
          </a:p>
          <a:p>
            <a:pPr marL="228600" lvl="0" indent="-228600" algn="l" rtl="0">
              <a:lnSpc>
                <a:spcPct val="150000"/>
              </a:lnSpc>
              <a:spcBef>
                <a:spcPts val="1000"/>
              </a:spcBef>
              <a:spcAft>
                <a:spcPts val="0"/>
              </a:spcAft>
              <a:buClr>
                <a:schemeClr val="dk1"/>
              </a:buClr>
              <a:buSzPct val="100000"/>
              <a:buChar char="•"/>
            </a:pPr>
            <a:r>
              <a:rPr lang="en-US" dirty="0"/>
              <a:t>Begin peer interaction while managing emotional arousal</a:t>
            </a:r>
            <a:endParaRPr dirty="0"/>
          </a:p>
          <a:p>
            <a:pPr marL="228600" lvl="0" indent="-228600" algn="l" rtl="0">
              <a:lnSpc>
                <a:spcPct val="150000"/>
              </a:lnSpc>
              <a:spcBef>
                <a:spcPts val="1000"/>
              </a:spcBef>
              <a:spcAft>
                <a:spcPts val="0"/>
              </a:spcAft>
              <a:buClr>
                <a:schemeClr val="dk1"/>
              </a:buClr>
              <a:buSzPct val="100000"/>
              <a:buChar char="•"/>
            </a:pPr>
            <a:r>
              <a:rPr lang="en-US" dirty="0"/>
              <a:t>Initiate prosocial behavior and interactions, along with friendships</a:t>
            </a:r>
            <a:endParaRPr dirty="0"/>
          </a:p>
          <a:p>
            <a:pPr marL="228600" lvl="0" indent="-228600" algn="l" rtl="0">
              <a:lnSpc>
                <a:spcPct val="150000"/>
              </a:lnSpc>
              <a:spcBef>
                <a:spcPts val="1000"/>
              </a:spcBef>
              <a:spcAft>
                <a:spcPts val="0"/>
              </a:spcAft>
              <a:buClr>
                <a:schemeClr val="dk1"/>
              </a:buClr>
              <a:buSzPct val="100000"/>
              <a:buChar char="•"/>
            </a:pPr>
            <a:r>
              <a:rPr lang="en-US" dirty="0"/>
              <a:t>Stay connected with adults</a:t>
            </a:r>
            <a:endParaRPr dirty="0"/>
          </a:p>
          <a:p>
            <a:pPr marL="228600" lvl="0" indent="-228600" algn="l" rtl="0">
              <a:lnSpc>
                <a:spcPct val="150000"/>
              </a:lnSpc>
              <a:spcBef>
                <a:spcPts val="1000"/>
              </a:spcBef>
              <a:spcAft>
                <a:spcPts val="0"/>
              </a:spcAft>
              <a:buClr>
                <a:schemeClr val="dk1"/>
              </a:buClr>
              <a:buSzPct val="100000"/>
              <a:buChar char="•"/>
            </a:pPr>
            <a:r>
              <a:rPr lang="en-US" dirty="0"/>
              <a:t>Understand basic emotional expressions/situations and ways to solve them (with adult assistance, generally)</a:t>
            </a:r>
            <a:endParaRPr dirty="0"/>
          </a:p>
          <a:p>
            <a:pPr marL="228600" lvl="0" indent="-228600" algn="l" rtl="0">
              <a:lnSpc>
                <a:spcPct val="150000"/>
              </a:lnSpc>
              <a:spcBef>
                <a:spcPts val="1000"/>
              </a:spcBef>
              <a:spcAft>
                <a:spcPts val="0"/>
              </a:spcAft>
              <a:buClr>
                <a:schemeClr val="dk1"/>
              </a:buClr>
              <a:buSzPct val="100000"/>
              <a:buChar char="•"/>
            </a:pPr>
            <a:r>
              <a:rPr lang="en-US" dirty="0"/>
              <a:t>Begin to follow rules, like taking turns</a:t>
            </a:r>
            <a:endParaRP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4"/>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lgn="ctr">
              <a:buSzPct val="100000"/>
            </a:pPr>
            <a:r>
              <a:rPr lang="en-US" sz="4000" dirty="0"/>
              <a:t>Sequence of Social-Emotional Developmental Tasks</a:t>
            </a:r>
            <a:br>
              <a:rPr lang="en-US" sz="3600" dirty="0"/>
            </a:br>
            <a:r>
              <a:rPr lang="en-US" sz="2000" dirty="0"/>
              <a:t>(Denham, 2018)</a:t>
            </a:r>
            <a:endParaRPr dirty="0"/>
          </a:p>
        </p:txBody>
      </p:sp>
      <p:sp>
        <p:nvSpPr>
          <p:cNvPr id="468" name="Google Shape;468;p54"/>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50000"/>
              </a:lnSpc>
              <a:spcBef>
                <a:spcPts val="0"/>
              </a:spcBef>
              <a:spcAft>
                <a:spcPts val="0"/>
              </a:spcAft>
              <a:buClr>
                <a:schemeClr val="dk1"/>
              </a:buClr>
              <a:buSzPct val="100000"/>
              <a:buNone/>
            </a:pPr>
            <a:r>
              <a:rPr lang="en-US" b="1" dirty="0"/>
              <a:t>Elementary-age</a:t>
            </a:r>
            <a:endParaRPr dirty="0"/>
          </a:p>
          <a:p>
            <a:pPr marL="228600" lvl="0" indent="-228600" algn="l" rtl="0">
              <a:lnSpc>
                <a:spcPct val="150000"/>
              </a:lnSpc>
              <a:spcBef>
                <a:spcPts val="1000"/>
              </a:spcBef>
              <a:spcAft>
                <a:spcPts val="0"/>
              </a:spcAft>
              <a:buClr>
                <a:schemeClr val="dk1"/>
              </a:buClr>
              <a:buSzPct val="100000"/>
              <a:buChar char="•"/>
            </a:pPr>
            <a:r>
              <a:rPr lang="en-US" dirty="0"/>
              <a:t>Form dyadic friendships and stable peer reputations</a:t>
            </a:r>
            <a:endParaRPr dirty="0"/>
          </a:p>
          <a:p>
            <a:pPr marL="228600" lvl="0" indent="-228600" algn="l" rtl="0">
              <a:lnSpc>
                <a:spcPct val="150000"/>
              </a:lnSpc>
              <a:spcBef>
                <a:spcPts val="1000"/>
              </a:spcBef>
              <a:spcAft>
                <a:spcPts val="0"/>
              </a:spcAft>
              <a:buClr>
                <a:schemeClr val="dk1"/>
              </a:buClr>
              <a:buSzPct val="100000"/>
              <a:buChar char="•"/>
            </a:pPr>
            <a:r>
              <a:rPr lang="en-US" dirty="0"/>
              <a:t>Control aggressive impulses</a:t>
            </a:r>
            <a:endParaRPr dirty="0"/>
          </a:p>
          <a:p>
            <a:pPr marL="228600" lvl="0" indent="-228600" algn="l" rtl="0">
              <a:lnSpc>
                <a:spcPct val="150000"/>
              </a:lnSpc>
              <a:spcBef>
                <a:spcPts val="1000"/>
              </a:spcBef>
              <a:spcAft>
                <a:spcPts val="0"/>
              </a:spcAft>
              <a:buClr>
                <a:schemeClr val="dk1"/>
              </a:buClr>
              <a:buSzPct val="100000"/>
              <a:buChar char="•"/>
            </a:pPr>
            <a:r>
              <a:rPr lang="en-US" dirty="0"/>
              <a:t>Demonstrate emotional regulation within the peer group, showing emotions in appropriate contexts</a:t>
            </a:r>
            <a:endParaRPr dirty="0"/>
          </a:p>
          <a:p>
            <a:pPr marL="228600" lvl="0" indent="-228600" algn="l" rtl="0">
              <a:lnSpc>
                <a:spcPct val="150000"/>
              </a:lnSpc>
              <a:spcBef>
                <a:spcPts val="1000"/>
              </a:spcBef>
              <a:spcAft>
                <a:spcPts val="0"/>
              </a:spcAft>
              <a:buClr>
                <a:schemeClr val="dk1"/>
              </a:buClr>
              <a:buSzPct val="100000"/>
              <a:buChar char="•"/>
            </a:pPr>
            <a:r>
              <a:rPr lang="en-US" dirty="0"/>
              <a:t>Resolve more complex social difficulties with a flexible variety of solutions</a:t>
            </a: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5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Social-Emotional Development and Equity</a:t>
            </a:r>
            <a:endParaRPr dirty="0"/>
          </a:p>
        </p:txBody>
      </p:sp>
      <p:sp>
        <p:nvSpPr>
          <p:cNvPr id="475" name="Google Shape;475;p55"/>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dirty="0"/>
              <a:t>Suspensions and expulsions continue to be widely used in ECE settings</a:t>
            </a:r>
            <a:endParaRPr dirty="0"/>
          </a:p>
          <a:p>
            <a:pPr marL="228600" lvl="0" indent="-228600" algn="l" rtl="0">
              <a:lnSpc>
                <a:spcPct val="150000"/>
              </a:lnSpc>
              <a:spcBef>
                <a:spcPts val="1000"/>
              </a:spcBef>
              <a:spcAft>
                <a:spcPts val="0"/>
              </a:spcAft>
              <a:buClr>
                <a:schemeClr val="dk1"/>
              </a:buClr>
              <a:buSzPts val="2800"/>
              <a:buChar char="•"/>
            </a:pPr>
            <a:r>
              <a:rPr lang="en-US" dirty="0"/>
              <a:t>Associated with gender and racial disparities</a:t>
            </a:r>
            <a:endParaRPr dirty="0"/>
          </a:p>
          <a:p>
            <a:pPr marL="228600" lvl="0" indent="-228600" algn="l" rtl="0">
              <a:lnSpc>
                <a:spcPct val="150000"/>
              </a:lnSpc>
              <a:spcBef>
                <a:spcPts val="1000"/>
              </a:spcBef>
              <a:spcAft>
                <a:spcPts val="0"/>
              </a:spcAft>
              <a:buClr>
                <a:schemeClr val="dk1"/>
              </a:buClr>
              <a:buSzPts val="2800"/>
              <a:buChar char="•"/>
            </a:pPr>
            <a:r>
              <a:rPr lang="en-US" dirty="0"/>
              <a:t>Research tells us that </a:t>
            </a:r>
            <a:r>
              <a:rPr lang="en-US"/>
              <a:t>these practices </a:t>
            </a:r>
            <a:r>
              <a:rPr lang="en-US" dirty="0"/>
              <a:t>are associated with negative outcomes across the lifespan</a:t>
            </a: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6"/>
          <p:cNvSpPr txBox="1">
            <a:spLocks noGrp="1"/>
          </p:cNvSpPr>
          <p:nvPr>
            <p:ph type="title"/>
          </p:nvPr>
        </p:nvSpPr>
        <p:spPr>
          <a:xfrm>
            <a:off x="628650" y="176667"/>
            <a:ext cx="7886700" cy="1325563"/>
          </a:xfrm>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Video</a:t>
            </a:r>
            <a:br>
              <a:rPr lang="en-US" dirty="0"/>
            </a:br>
            <a:r>
              <a:rPr lang="en-US" sz="3100" dirty="0"/>
              <a:t>School Suspensions Are an Adult Behavior</a:t>
            </a:r>
            <a:endParaRPr dirty="0"/>
          </a:p>
        </p:txBody>
      </p:sp>
      <p:sp>
        <p:nvSpPr>
          <p:cNvPr id="482" name="Google Shape;482;p56"/>
          <p:cNvSpPr txBox="1">
            <a:spLocks noGrp="1"/>
          </p:cNvSpPr>
          <p:nvPr>
            <p:ph idx="1"/>
          </p:nvPr>
        </p:nvSpPr>
        <p:spPr>
          <a:xfrm>
            <a:off x="167832" y="1333902"/>
            <a:ext cx="8610408" cy="4420721"/>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Clr>
                <a:schemeClr val="dk1"/>
              </a:buClr>
              <a:buSzPts val="2800"/>
              <a:buNone/>
            </a:pPr>
            <a:r>
              <a:rPr lang="en-US" sz="2200" dirty="0"/>
              <a:t>After watching the video on the next slide, consider the following questions; </a:t>
            </a:r>
          </a:p>
          <a:p>
            <a:pPr>
              <a:lnSpc>
                <a:spcPct val="150000"/>
              </a:lnSpc>
              <a:buClr>
                <a:schemeClr val="dk1"/>
              </a:buClr>
              <a:buSzPts val="2800"/>
            </a:pPr>
            <a:r>
              <a:rPr lang="en-US" sz="2200" dirty="0"/>
              <a:t>What ideas will you take away from this talk?</a:t>
            </a:r>
          </a:p>
          <a:p>
            <a:pPr lvl="0">
              <a:lnSpc>
                <a:spcPct val="150000"/>
              </a:lnSpc>
              <a:buClr>
                <a:schemeClr val="dk1"/>
              </a:buClr>
              <a:buSzPts val="2800"/>
            </a:pPr>
            <a:r>
              <a:rPr lang="en-US" sz="2200" dirty="0"/>
              <a:t>How can you make a difference in the rate of school suspension and expulsions?</a:t>
            </a:r>
          </a:p>
          <a:p>
            <a:pPr lvl="0">
              <a:lnSpc>
                <a:spcPct val="150000"/>
              </a:lnSpc>
              <a:buClr>
                <a:schemeClr val="dk1"/>
              </a:buClr>
              <a:buSzPts val="2800"/>
            </a:pPr>
            <a:r>
              <a:rPr lang="en-US" sz="2200" dirty="0"/>
              <a:t>What steps will you take to make sure that social-emotional health is viewed through the lens of full inclusion and equity?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0689"/>
          </a:xfrm>
        </p:spPr>
        <p:txBody>
          <a:bodyPr>
            <a:noAutofit/>
          </a:bodyPr>
          <a:lstStyle/>
          <a:p>
            <a:pPr algn="ctr"/>
            <a:r>
              <a:rPr lang="en-US" sz="3600" dirty="0"/>
              <a:t>Video</a:t>
            </a:r>
            <a:br>
              <a:rPr lang="en-US" sz="3600" dirty="0"/>
            </a:br>
            <a:r>
              <a:rPr lang="en-US" sz="3600" dirty="0"/>
              <a:t>School Suspensions Are an Adult Behavior</a:t>
            </a:r>
          </a:p>
        </p:txBody>
      </p:sp>
      <p:pic>
        <p:nvPicPr>
          <p:cNvPr id="5" name="Picture 4">
            <a:hlinkClick r:id="rId3"/>
          </p:cNvPr>
          <p:cNvPicPr>
            <a:picLocks noChangeAspect="1"/>
          </p:cNvPicPr>
          <p:nvPr/>
        </p:nvPicPr>
        <p:blipFill>
          <a:blip r:embed="rId4"/>
          <a:stretch>
            <a:fillRect/>
          </a:stretch>
        </p:blipFill>
        <p:spPr>
          <a:xfrm>
            <a:off x="1098907" y="1690689"/>
            <a:ext cx="6946184" cy="3657600"/>
          </a:xfrm>
          <a:prstGeom prst="rect">
            <a:avLst/>
          </a:prstGeom>
        </p:spPr>
      </p:pic>
      <p:sp>
        <p:nvSpPr>
          <p:cNvPr id="7" name="Rectangle 6"/>
          <p:cNvSpPr/>
          <p:nvPr/>
        </p:nvSpPr>
        <p:spPr>
          <a:xfrm>
            <a:off x="3016125" y="5677844"/>
            <a:ext cx="3111749" cy="246221"/>
          </a:xfrm>
          <a:prstGeom prst="rect">
            <a:avLst/>
          </a:prstGeom>
        </p:spPr>
        <p:txBody>
          <a:bodyPr wrap="none">
            <a:spAutoFit/>
          </a:bodyPr>
          <a:lstStyle/>
          <a:p>
            <a:pPr algn="ctr"/>
            <a:r>
              <a:rPr lang="en-US" sz="1000" dirty="0">
                <a:hlinkClick r:id="rId3"/>
              </a:rPr>
              <a:t>https://www.youtube.com/watch?v=_n8rDUhJMQ4</a:t>
            </a:r>
            <a:r>
              <a:rPr lang="en-US" sz="1000" dirty="0"/>
              <a:t>  </a:t>
            </a:r>
          </a:p>
        </p:txBody>
      </p:sp>
    </p:spTree>
    <p:extLst>
      <p:ext uri="{BB962C8B-B14F-4D97-AF65-F5344CB8AC3E}">
        <p14:creationId xmlns:p14="http://schemas.microsoft.com/office/powerpoint/2010/main" val="922764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57"/>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Developmental Domains</a:t>
            </a:r>
            <a:endParaRPr sz="4400" dirty="0"/>
          </a:p>
        </p:txBody>
      </p:sp>
      <p:sp>
        <p:nvSpPr>
          <p:cNvPr id="489" name="Google Shape;489;p57"/>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dirty="0"/>
              <a:t>Motor Development</a:t>
            </a:r>
            <a:endParaRPr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Development Unfolds Globally</a:t>
            </a:r>
            <a:endParaRPr dirty="0"/>
          </a:p>
        </p:txBody>
      </p:sp>
      <p:sp>
        <p:nvSpPr>
          <p:cNvPr id="98" name="Google Shape;98;p6"/>
          <p:cNvSpPr txBox="1">
            <a:spLocks noGrp="1"/>
          </p:cNvSpPr>
          <p:nvPr>
            <p:ph idx="1"/>
          </p:nvPr>
        </p:nvSpPr>
        <p:spPr>
          <a:xfrm>
            <a:off x="628650" y="1400783"/>
            <a:ext cx="7886700" cy="477618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chemeClr val="dk1"/>
              </a:buClr>
              <a:buSzPct val="100000"/>
              <a:buChar char="•"/>
            </a:pPr>
            <a:r>
              <a:rPr lang="en-US" dirty="0"/>
              <a:t>All domains of development are interdependent</a:t>
            </a:r>
            <a:endParaRPr dirty="0"/>
          </a:p>
          <a:p>
            <a:pPr marL="228600" lvl="0" indent="-228600" algn="l" rtl="0">
              <a:lnSpc>
                <a:spcPct val="150000"/>
              </a:lnSpc>
              <a:spcBef>
                <a:spcPts val="1000"/>
              </a:spcBef>
              <a:spcAft>
                <a:spcPts val="0"/>
              </a:spcAft>
              <a:buClr>
                <a:schemeClr val="dk1"/>
              </a:buClr>
              <a:buSzPct val="100000"/>
              <a:buChar char="•"/>
            </a:pPr>
            <a:r>
              <a:rPr lang="en-US" b="1" dirty="0"/>
              <a:t>Social communication, social-emotional learning, </a:t>
            </a:r>
            <a:r>
              <a:rPr lang="en-US" dirty="0"/>
              <a:t>and </a:t>
            </a:r>
            <a:r>
              <a:rPr lang="en-US" b="1" dirty="0"/>
              <a:t>cognition</a:t>
            </a:r>
            <a:r>
              <a:rPr lang="en-US" dirty="0"/>
              <a:t> assemble together</a:t>
            </a:r>
            <a:endParaRPr dirty="0"/>
          </a:p>
          <a:p>
            <a:pPr marL="685800" lvl="1" indent="-228600" algn="l" rtl="0">
              <a:lnSpc>
                <a:spcPct val="150000"/>
              </a:lnSpc>
              <a:spcBef>
                <a:spcPts val="500"/>
              </a:spcBef>
              <a:spcAft>
                <a:spcPts val="0"/>
              </a:spcAft>
              <a:buClr>
                <a:schemeClr val="dk1"/>
              </a:buClr>
              <a:buSzPct val="100000"/>
              <a:buChar char="•"/>
            </a:pPr>
            <a:r>
              <a:rPr lang="en-US" dirty="0"/>
              <a:t>The core of a child’s emerging organizational capacities, including </a:t>
            </a:r>
            <a:r>
              <a:rPr lang="en-US" b="1" dirty="0"/>
              <a:t>executive functioning</a:t>
            </a:r>
            <a:endParaRPr dirty="0"/>
          </a:p>
          <a:p>
            <a:pPr marL="228600" lvl="0" indent="-228600" algn="l" rtl="0">
              <a:lnSpc>
                <a:spcPct val="150000"/>
              </a:lnSpc>
              <a:spcBef>
                <a:spcPts val="1000"/>
              </a:spcBef>
              <a:spcAft>
                <a:spcPts val="0"/>
              </a:spcAft>
              <a:buClr>
                <a:schemeClr val="dk1"/>
              </a:buClr>
              <a:buSzPct val="100000"/>
              <a:buChar char="•"/>
            </a:pPr>
            <a:r>
              <a:rPr lang="en-US" dirty="0"/>
              <a:t>These capacities depend on the </a:t>
            </a:r>
            <a:r>
              <a:rPr lang="en-US" b="1" dirty="0"/>
              <a:t>simultaneous development </a:t>
            </a:r>
            <a:r>
              <a:rPr lang="en-US" dirty="0"/>
              <a:t>of </a:t>
            </a:r>
            <a:r>
              <a:rPr lang="en-US" b="1" dirty="0"/>
              <a:t>sensory</a:t>
            </a:r>
            <a:r>
              <a:rPr lang="en-US" dirty="0"/>
              <a:t> and </a:t>
            </a:r>
            <a:r>
              <a:rPr lang="en-US" b="1" dirty="0"/>
              <a:t>motor </a:t>
            </a:r>
            <a:r>
              <a:rPr lang="en-US" dirty="0"/>
              <a:t>capacities and skills that drive perception, exploration, and learning</a:t>
            </a:r>
            <a:endParaRPr b="1"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5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Motor Development</a:t>
            </a:r>
            <a:endParaRPr dirty="0"/>
          </a:p>
        </p:txBody>
      </p:sp>
      <p:sp>
        <p:nvSpPr>
          <p:cNvPr id="495" name="Google Shape;495;p58"/>
          <p:cNvSpPr txBox="1">
            <a:spLocks noGrp="1"/>
          </p:cNvSpPr>
          <p:nvPr>
            <p:ph idx="1"/>
          </p:nvPr>
        </p:nvSpPr>
        <p:spPr>
          <a:xfrm>
            <a:off x="628650" y="1385180"/>
            <a:ext cx="7886700" cy="479178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en-US" dirty="0"/>
              <a:t>Refers to a sequence of skills that children typically acquire to move their bodies and develop specific physical skills</a:t>
            </a:r>
            <a:endParaRPr dirty="0"/>
          </a:p>
          <a:p>
            <a:pPr marL="228600" lvl="0" indent="-228600" algn="l" rtl="0">
              <a:lnSpc>
                <a:spcPct val="150000"/>
              </a:lnSpc>
              <a:spcBef>
                <a:spcPts val="1000"/>
              </a:spcBef>
              <a:spcAft>
                <a:spcPts val="0"/>
              </a:spcAft>
              <a:buClr>
                <a:schemeClr val="dk1"/>
              </a:buClr>
              <a:buSzPct val="100000"/>
              <a:buChar char="•"/>
            </a:pPr>
            <a:r>
              <a:rPr lang="en-US" dirty="0"/>
              <a:t>Divided into gross and fine motor skills</a:t>
            </a:r>
            <a:endParaRPr dirty="0"/>
          </a:p>
          <a:p>
            <a:pPr marL="685800" lvl="1" indent="-228600" algn="l" rtl="0">
              <a:lnSpc>
                <a:spcPct val="150000"/>
              </a:lnSpc>
              <a:spcBef>
                <a:spcPts val="500"/>
              </a:spcBef>
              <a:spcAft>
                <a:spcPts val="0"/>
              </a:spcAft>
              <a:buClr>
                <a:schemeClr val="dk1"/>
              </a:buClr>
              <a:buSzPct val="100000"/>
              <a:buChar char="•"/>
            </a:pPr>
            <a:r>
              <a:rPr lang="en-US" b="1" dirty="0"/>
              <a:t>Gross motor skills</a:t>
            </a:r>
            <a:r>
              <a:rPr lang="en-US" dirty="0"/>
              <a:t>: Control the larger parts of the body, including balance, strength, stability, coordination, and locomotion</a:t>
            </a:r>
            <a:endParaRPr dirty="0"/>
          </a:p>
          <a:p>
            <a:pPr marL="685800" lvl="1" indent="-228600" algn="l" rtl="0">
              <a:lnSpc>
                <a:spcPct val="150000"/>
              </a:lnSpc>
              <a:spcBef>
                <a:spcPts val="500"/>
              </a:spcBef>
              <a:spcAft>
                <a:spcPts val="0"/>
              </a:spcAft>
              <a:buClr>
                <a:schemeClr val="dk1"/>
              </a:buClr>
              <a:buSzPct val="100000"/>
              <a:buChar char="•"/>
            </a:pPr>
            <a:r>
              <a:rPr lang="en-US" b="1" dirty="0"/>
              <a:t>Fine motor skills</a:t>
            </a:r>
            <a:r>
              <a:rPr lang="en-US" dirty="0"/>
              <a:t>: Coordination and ability to engage smaller body parts (e.g., thumb and forefinger) to accomplish tasks that require small movement</a:t>
            </a: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Motor Development</a:t>
            </a:r>
            <a:endParaRPr dirty="0"/>
          </a:p>
        </p:txBody>
      </p:sp>
      <p:sp>
        <p:nvSpPr>
          <p:cNvPr id="501" name="Google Shape;501;p59"/>
          <p:cNvSpPr txBox="1">
            <a:spLocks noGrp="1"/>
          </p:cNvSpPr>
          <p:nvPr>
            <p:ph idx="1"/>
          </p:nvPr>
        </p:nvSpPr>
        <p:spPr>
          <a:xfrm>
            <a:off x="628650" y="1593410"/>
            <a:ext cx="7886700" cy="458355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Depends on balanced </a:t>
            </a:r>
            <a:r>
              <a:rPr lang="en-US" b="1" dirty="0"/>
              <a:t>muscle tone</a:t>
            </a:r>
            <a:endParaRPr dirty="0"/>
          </a:p>
          <a:p>
            <a:pPr marL="228600" lvl="0" indent="-228600" algn="l" rtl="0">
              <a:lnSpc>
                <a:spcPct val="150000"/>
              </a:lnSpc>
              <a:spcBef>
                <a:spcPts val="1000"/>
              </a:spcBef>
              <a:spcAft>
                <a:spcPts val="0"/>
              </a:spcAft>
              <a:buClr>
                <a:schemeClr val="dk1"/>
              </a:buClr>
              <a:buSzPts val="2800"/>
              <a:buChar char="•"/>
            </a:pPr>
            <a:r>
              <a:rPr lang="en-US" dirty="0"/>
              <a:t>Involves the </a:t>
            </a:r>
            <a:r>
              <a:rPr lang="en-US" b="1" dirty="0"/>
              <a:t>vestibular system</a:t>
            </a:r>
            <a:r>
              <a:rPr lang="en-US" dirty="0"/>
              <a:t>, located in the inner ear and is key to maintaining balance</a:t>
            </a:r>
            <a:endParaRPr dirty="0"/>
          </a:p>
          <a:p>
            <a:pPr marL="228600" lvl="0" indent="-228600" algn="l" rtl="0">
              <a:lnSpc>
                <a:spcPct val="150000"/>
              </a:lnSpc>
              <a:spcBef>
                <a:spcPts val="1000"/>
              </a:spcBef>
              <a:spcAft>
                <a:spcPts val="0"/>
              </a:spcAft>
              <a:buClr>
                <a:schemeClr val="dk1"/>
              </a:buClr>
              <a:buSzPts val="2800"/>
              <a:buChar char="•"/>
            </a:pPr>
            <a:r>
              <a:rPr lang="en-US" dirty="0"/>
              <a:t>Involves the </a:t>
            </a:r>
            <a:r>
              <a:rPr lang="en-US" b="1" dirty="0"/>
              <a:t>proprioceptive system </a:t>
            </a:r>
            <a:r>
              <a:rPr lang="en-US" dirty="0"/>
              <a:t>that involves the inner joints, and tendons to sense location in space.</a:t>
            </a:r>
            <a:endParaRPr dirty="0"/>
          </a:p>
          <a:p>
            <a:pPr marL="685800" lvl="1" indent="-228600" algn="l" rtl="0">
              <a:lnSpc>
                <a:spcPct val="150000"/>
              </a:lnSpc>
              <a:spcBef>
                <a:spcPts val="500"/>
              </a:spcBef>
              <a:spcAft>
                <a:spcPts val="0"/>
              </a:spcAft>
              <a:buClr>
                <a:schemeClr val="dk1"/>
              </a:buClr>
              <a:buSzPts val="2400"/>
              <a:buChar char="•"/>
            </a:pPr>
            <a:r>
              <a:rPr lang="en-US" dirty="0"/>
              <a:t>Needed to maintain</a:t>
            </a:r>
            <a:r>
              <a:rPr lang="en-US" b="1" dirty="0"/>
              <a:t> balance </a:t>
            </a:r>
            <a:r>
              <a:rPr lang="en-US" dirty="0"/>
              <a:t>and </a:t>
            </a:r>
            <a:r>
              <a:rPr lang="en-US" b="1" dirty="0"/>
              <a:t>posture</a:t>
            </a:r>
            <a:endParaRP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6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Types of Motor Skills</a:t>
            </a:r>
            <a:endParaRPr dirty="0"/>
          </a:p>
        </p:txBody>
      </p:sp>
      <p:sp>
        <p:nvSpPr>
          <p:cNvPr id="507" name="Google Shape;507;p60"/>
          <p:cNvSpPr txBox="1">
            <a:spLocks noGrp="1"/>
          </p:cNvSpPr>
          <p:nvPr>
            <p:ph idx="1"/>
          </p:nvPr>
        </p:nvSpPr>
        <p:spPr>
          <a:xfrm>
            <a:off x="628650" y="1602463"/>
            <a:ext cx="7886700" cy="4574500"/>
          </a:xfrm>
          <a:prstGeom prst="rect">
            <a:avLst/>
          </a:prstGeom>
          <a:noFill/>
          <a:ln>
            <a:noFill/>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b="1" dirty="0"/>
              <a:t>Locomotor skills</a:t>
            </a:r>
            <a:r>
              <a:rPr lang="en-US" dirty="0"/>
              <a:t>: rolling, crawling, walking, running</a:t>
            </a:r>
            <a:endParaRPr dirty="0"/>
          </a:p>
          <a:p>
            <a:pPr marL="228600" lvl="0" indent="-228600" algn="l" rtl="0">
              <a:lnSpc>
                <a:spcPct val="150000"/>
              </a:lnSpc>
              <a:spcBef>
                <a:spcPts val="1000"/>
              </a:spcBef>
              <a:spcAft>
                <a:spcPts val="0"/>
              </a:spcAft>
              <a:buClr>
                <a:schemeClr val="dk1"/>
              </a:buClr>
              <a:buSzPts val="2800"/>
              <a:buChar char="•"/>
            </a:pPr>
            <a:r>
              <a:rPr lang="en-US" b="1" dirty="0"/>
              <a:t>Balance and coordination skills</a:t>
            </a:r>
            <a:r>
              <a:rPr lang="en-US" dirty="0"/>
              <a:t>: standing, squatting, skipping, jumping</a:t>
            </a:r>
            <a:endParaRPr dirty="0"/>
          </a:p>
          <a:p>
            <a:pPr marL="228600" lvl="0" indent="-228600" algn="l" rtl="0">
              <a:lnSpc>
                <a:spcPct val="150000"/>
              </a:lnSpc>
              <a:spcBef>
                <a:spcPts val="1000"/>
              </a:spcBef>
              <a:spcAft>
                <a:spcPts val="0"/>
              </a:spcAft>
              <a:buClr>
                <a:schemeClr val="dk1"/>
              </a:buClr>
              <a:buSzPts val="2800"/>
              <a:buChar char="•"/>
            </a:pPr>
            <a:r>
              <a:rPr lang="en-US" b="1" dirty="0"/>
              <a:t>Manipulative skills</a:t>
            </a:r>
            <a:r>
              <a:rPr lang="en-US" dirty="0"/>
              <a:t>: picking up, twisting, squeezing, carrying, throwing, catching</a:t>
            </a:r>
            <a:endParaRPr dirty="0"/>
          </a:p>
          <a:p>
            <a:pPr marL="228600" lvl="0" indent="-228600" algn="l" rtl="0">
              <a:lnSpc>
                <a:spcPct val="150000"/>
              </a:lnSpc>
              <a:spcBef>
                <a:spcPts val="1000"/>
              </a:spcBef>
              <a:spcAft>
                <a:spcPts val="0"/>
              </a:spcAft>
              <a:buClr>
                <a:schemeClr val="dk1"/>
              </a:buClr>
              <a:buSzPts val="2800"/>
              <a:buChar char="•"/>
            </a:pPr>
            <a:r>
              <a:rPr lang="en-US" b="1" dirty="0"/>
              <a:t>Oral-motor skills</a:t>
            </a:r>
            <a:r>
              <a:rPr lang="en-US" dirty="0"/>
              <a:t>: feeding, talking</a:t>
            </a:r>
            <a:endParaRP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Sequences of Development: </a:t>
            </a:r>
            <a:br>
              <a:rPr lang="en-US" sz="3600" dirty="0"/>
            </a:br>
            <a:r>
              <a:rPr lang="en-US" sz="3600" dirty="0"/>
              <a:t>General Principles</a:t>
            </a:r>
            <a:endParaRPr dirty="0"/>
          </a:p>
        </p:txBody>
      </p:sp>
      <p:sp>
        <p:nvSpPr>
          <p:cNvPr id="514" name="Google Shape;514;p61"/>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50000"/>
              </a:lnSpc>
              <a:spcBef>
                <a:spcPts val="0"/>
              </a:spcBef>
              <a:spcAft>
                <a:spcPts val="0"/>
              </a:spcAft>
              <a:buClr>
                <a:schemeClr val="dk1"/>
              </a:buClr>
              <a:buSzPct val="100000"/>
              <a:buChar char="•"/>
            </a:pPr>
            <a:r>
              <a:rPr lang="en-US" b="1" dirty="0"/>
              <a:t>Children develop from head to toe</a:t>
            </a:r>
            <a:r>
              <a:rPr lang="en-US" dirty="0"/>
              <a:t>: at birth, the mouth is a key motor function, then control emerges gradually to hands (grasping), torso (sitting, crawling), to legs and feet (walking)</a:t>
            </a:r>
            <a:endParaRPr dirty="0"/>
          </a:p>
          <a:p>
            <a:pPr marL="228600" lvl="0" indent="-228600" algn="l" rtl="0">
              <a:lnSpc>
                <a:spcPct val="150000"/>
              </a:lnSpc>
              <a:spcBef>
                <a:spcPts val="1000"/>
              </a:spcBef>
              <a:spcAft>
                <a:spcPts val="0"/>
              </a:spcAft>
              <a:buClr>
                <a:schemeClr val="dk1"/>
              </a:buClr>
              <a:buSzPct val="100000"/>
              <a:buChar char="•"/>
            </a:pPr>
            <a:r>
              <a:rPr lang="en-US" b="1" dirty="0"/>
              <a:t>Children grow from the torso outwards</a:t>
            </a:r>
            <a:r>
              <a:rPr lang="en-US" dirty="0"/>
              <a:t>: arms grow before hands, legs grow before feet</a:t>
            </a:r>
            <a:endParaRPr dirty="0"/>
          </a:p>
          <a:p>
            <a:pPr marL="228600" lvl="0" indent="-228600" algn="l" rtl="0">
              <a:lnSpc>
                <a:spcPct val="150000"/>
              </a:lnSpc>
              <a:spcBef>
                <a:spcPts val="1000"/>
              </a:spcBef>
              <a:spcAft>
                <a:spcPts val="0"/>
              </a:spcAft>
              <a:buClr>
                <a:schemeClr val="dk1"/>
              </a:buClr>
              <a:buSzPct val="100000"/>
              <a:buChar char="•"/>
            </a:pPr>
            <a:r>
              <a:rPr lang="en-US" b="1" dirty="0"/>
              <a:t>Develop gross motor skills before they develop fine motor skills</a:t>
            </a:r>
            <a:endParaRP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6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Motor Skills Are Connected to Other Skill Domains</a:t>
            </a:r>
            <a:endParaRPr dirty="0"/>
          </a:p>
        </p:txBody>
      </p:sp>
      <p:sp>
        <p:nvSpPr>
          <p:cNvPr id="521" name="Google Shape;521;p62"/>
          <p:cNvSpPr txBox="1">
            <a:spLocks noGrp="1"/>
          </p:cNvSpPr>
          <p:nvPr>
            <p:ph idx="1"/>
          </p:nvPr>
        </p:nvSpPr>
        <p:spPr>
          <a:xfrm>
            <a:off x="628650" y="1520982"/>
            <a:ext cx="7886700" cy="465598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dirty="0"/>
              <a:t>Enable children to explore: </a:t>
            </a:r>
            <a:r>
              <a:rPr lang="en-US" b="1" dirty="0"/>
              <a:t>cognitive development</a:t>
            </a:r>
            <a:endParaRPr dirty="0"/>
          </a:p>
          <a:p>
            <a:pPr marL="228600" lvl="0" indent="-228600" algn="l" rtl="0">
              <a:lnSpc>
                <a:spcPct val="150000"/>
              </a:lnSpc>
              <a:spcBef>
                <a:spcPts val="1000"/>
              </a:spcBef>
              <a:spcAft>
                <a:spcPts val="0"/>
              </a:spcAft>
              <a:buClr>
                <a:schemeClr val="dk1"/>
              </a:buClr>
              <a:buSzPct val="100000"/>
              <a:buChar char="•"/>
            </a:pPr>
            <a:r>
              <a:rPr lang="en-US" dirty="0"/>
              <a:t>The basis of </a:t>
            </a:r>
            <a:r>
              <a:rPr lang="en-US" b="1" dirty="0"/>
              <a:t>adaptive development</a:t>
            </a:r>
            <a:r>
              <a:rPr lang="en-US" dirty="0"/>
              <a:t>: finger feeding, utensils, tooth-brushing, toileting</a:t>
            </a:r>
            <a:endParaRPr dirty="0"/>
          </a:p>
          <a:p>
            <a:pPr marL="228600" lvl="0" indent="-228600" algn="l" rtl="0">
              <a:lnSpc>
                <a:spcPct val="150000"/>
              </a:lnSpc>
              <a:spcBef>
                <a:spcPts val="1000"/>
              </a:spcBef>
              <a:spcAft>
                <a:spcPts val="0"/>
              </a:spcAft>
              <a:buClr>
                <a:schemeClr val="dk1"/>
              </a:buClr>
              <a:buSzPct val="100000"/>
              <a:buChar char="•"/>
            </a:pPr>
            <a:r>
              <a:rPr lang="en-US" dirty="0"/>
              <a:t>Oral-motor skills essential for </a:t>
            </a:r>
            <a:r>
              <a:rPr lang="en-US" b="1" dirty="0"/>
              <a:t>communication development</a:t>
            </a:r>
            <a:r>
              <a:rPr lang="en-US" dirty="0"/>
              <a:t>, feeding</a:t>
            </a:r>
            <a:endParaRPr dirty="0"/>
          </a:p>
          <a:p>
            <a:pPr marL="228600" lvl="0" indent="-228600" algn="l" rtl="0">
              <a:lnSpc>
                <a:spcPct val="150000"/>
              </a:lnSpc>
              <a:spcBef>
                <a:spcPts val="1000"/>
              </a:spcBef>
              <a:spcAft>
                <a:spcPts val="0"/>
              </a:spcAft>
              <a:buClr>
                <a:schemeClr val="dk1"/>
              </a:buClr>
              <a:buSzPct val="100000"/>
              <a:buChar char="•"/>
            </a:pPr>
            <a:r>
              <a:rPr lang="en-US" dirty="0"/>
              <a:t>Influence how a child is physically positioned to interact with the social world: </a:t>
            </a:r>
            <a:r>
              <a:rPr lang="en-US" b="1" dirty="0"/>
              <a:t>social-emotional development</a:t>
            </a:r>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a:t>Activity: Motor Milestones</a:t>
            </a:r>
            <a:endParaRPr/>
          </a:p>
        </p:txBody>
      </p:sp>
      <p:sp>
        <p:nvSpPr>
          <p:cNvPr id="528" name="Google Shape;528;p63"/>
          <p:cNvSpPr txBox="1">
            <a:spLocks noGrp="1"/>
          </p:cNvSpPr>
          <p:nvPr>
            <p:ph idx="1"/>
          </p:nvPr>
        </p:nvSpPr>
        <p:spPr>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sz="2600" dirty="0"/>
              <a:t>Review the motor milestones on the following two slides, and/or review the handout, and explore the </a:t>
            </a:r>
            <a:r>
              <a:rPr lang="en-US" sz="2600" u="sng" dirty="0">
                <a:solidFill>
                  <a:schemeClr val="hlink"/>
                </a:solidFill>
                <a:hlinkClick r:id="rId3"/>
              </a:rPr>
              <a:t>CDC Developmental Milestones</a:t>
            </a:r>
            <a:r>
              <a:rPr lang="en-US" sz="2600" dirty="0"/>
              <a:t> website</a:t>
            </a:r>
            <a:endParaRPr dirty="0"/>
          </a:p>
          <a:p>
            <a:pPr marL="228600" lvl="0" indent="-228600" algn="l" rtl="0">
              <a:lnSpc>
                <a:spcPct val="150000"/>
              </a:lnSpc>
              <a:spcBef>
                <a:spcPts val="1000"/>
              </a:spcBef>
              <a:spcAft>
                <a:spcPts val="0"/>
              </a:spcAft>
              <a:buClr>
                <a:srgbClr val="000000"/>
              </a:buClr>
              <a:buSzPct val="100000"/>
              <a:buChar char="•"/>
            </a:pPr>
            <a:r>
              <a:rPr lang="en-US" sz="2600" dirty="0">
                <a:solidFill>
                  <a:srgbClr val="000000"/>
                </a:solidFill>
              </a:rPr>
              <a:t>Watch the video of </a:t>
            </a:r>
            <a:r>
              <a:rPr lang="en-US" sz="2600" u="sng" dirty="0">
                <a:solidFill>
                  <a:srgbClr val="000000"/>
                </a:solidFill>
                <a:hlinkClick r:id="rId4">
                  <a:extLst>
                    <a:ext uri="{A12FA001-AC4F-418D-AE19-62706E023703}">
                      <ahyp:hlinkClr xmlns:ahyp="http://schemas.microsoft.com/office/drawing/2018/hyperlinkcolor" val="tx"/>
                    </a:ext>
                  </a:extLst>
                </a:hlinkClick>
              </a:rPr>
              <a:t>Gabby</a:t>
            </a:r>
            <a:r>
              <a:rPr lang="en-US" sz="2600" dirty="0">
                <a:solidFill>
                  <a:srgbClr val="000000"/>
                </a:solidFill>
              </a:rPr>
              <a:t> in her early care setting, and observe the fine and gross motor skills you see her using</a:t>
            </a:r>
            <a:endParaRPr dirty="0"/>
          </a:p>
          <a:p>
            <a:pPr marL="228600" lvl="0" indent="-228600" algn="l" rtl="0">
              <a:lnSpc>
                <a:spcPct val="150000"/>
              </a:lnSpc>
              <a:spcBef>
                <a:spcPts val="1000"/>
              </a:spcBef>
              <a:spcAft>
                <a:spcPts val="0"/>
              </a:spcAft>
              <a:buClr>
                <a:srgbClr val="000000"/>
              </a:buClr>
              <a:buSzPct val="100000"/>
              <a:buChar char="•"/>
            </a:pPr>
            <a:r>
              <a:rPr lang="en-US" sz="2600" dirty="0">
                <a:solidFill>
                  <a:srgbClr val="000000"/>
                </a:solidFill>
              </a:rPr>
              <a:t>Use the motor milestones resources to guess at her gross motor and fine motor skill age level, providing rationale</a:t>
            </a:r>
            <a:endParaRPr dirty="0"/>
          </a:p>
          <a:p>
            <a:pPr marL="228600" lvl="0" indent="-64135" algn="l" rtl="0">
              <a:lnSpc>
                <a:spcPct val="90000"/>
              </a:lnSpc>
              <a:spcBef>
                <a:spcPts val="1000"/>
              </a:spcBef>
              <a:spcAft>
                <a:spcPts val="0"/>
              </a:spcAft>
              <a:buClr>
                <a:schemeClr val="dk1"/>
              </a:buClr>
              <a:buSzPct val="100000"/>
              <a:buNone/>
            </a:pPr>
            <a:endParaRPr dirty="0"/>
          </a:p>
          <a:p>
            <a:pPr marL="0" lvl="0" indent="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6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 Motor Milestones</a:t>
            </a:r>
            <a:endParaRPr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0" y="1690689"/>
            <a:ext cx="6502400" cy="3657600"/>
          </a:xfrm>
          <a:prstGeom prst="rect">
            <a:avLst/>
          </a:prstGeom>
        </p:spPr>
      </p:pic>
      <p:sp>
        <p:nvSpPr>
          <p:cNvPr id="5" name="Rectangle 4"/>
          <p:cNvSpPr/>
          <p:nvPr/>
        </p:nvSpPr>
        <p:spPr>
          <a:xfrm>
            <a:off x="3529887" y="5716755"/>
            <a:ext cx="2084225" cy="246221"/>
          </a:xfrm>
          <a:prstGeom prst="rect">
            <a:avLst/>
          </a:prstGeom>
        </p:spPr>
        <p:txBody>
          <a:bodyPr wrap="none">
            <a:spAutoFit/>
          </a:bodyPr>
          <a:lstStyle/>
          <a:p>
            <a:pPr lvl="0">
              <a:buClr>
                <a:schemeClr val="dk1"/>
              </a:buClr>
              <a:buSzPts val="1200"/>
            </a:pPr>
            <a:r>
              <a:rPr lang="en-US" sz="1000" u="sng" dirty="0">
                <a:solidFill>
                  <a:schemeClr val="hlink"/>
                </a:solidFill>
                <a:hlinkClick r:id="rId3"/>
              </a:rPr>
              <a:t>https://youtu.be/rfVPpW-FZkEch</a:t>
            </a:r>
            <a:r>
              <a:rPr lang="en-US" sz="1000" dirty="0"/>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graphicFrame>
        <p:nvGraphicFramePr>
          <p:cNvPr id="541" name="Google Shape;541;p65"/>
          <p:cNvGraphicFramePr/>
          <p:nvPr/>
        </p:nvGraphicFramePr>
        <p:xfrm>
          <a:off x="330652" y="225609"/>
          <a:ext cx="8482700" cy="5733109"/>
        </p:xfrm>
        <a:graphic>
          <a:graphicData uri="http://schemas.openxmlformats.org/drawingml/2006/table">
            <a:tbl>
              <a:tblPr firstRow="1" bandRow="1">
                <a:noFill/>
                <a:tableStyleId>{1E44B146-4DD7-42D3-966E-9BC7DF9AB1EB}</a:tableStyleId>
              </a:tblPr>
              <a:tblGrid>
                <a:gridCol w="786275">
                  <a:extLst>
                    <a:ext uri="{9D8B030D-6E8A-4147-A177-3AD203B41FA5}">
                      <a16:colId xmlns:a16="http://schemas.microsoft.com/office/drawing/2014/main" val="20000"/>
                    </a:ext>
                  </a:extLst>
                </a:gridCol>
                <a:gridCol w="3607075">
                  <a:extLst>
                    <a:ext uri="{9D8B030D-6E8A-4147-A177-3AD203B41FA5}">
                      <a16:colId xmlns:a16="http://schemas.microsoft.com/office/drawing/2014/main" val="20001"/>
                    </a:ext>
                  </a:extLst>
                </a:gridCol>
                <a:gridCol w="4089350">
                  <a:extLst>
                    <a:ext uri="{9D8B030D-6E8A-4147-A177-3AD203B41FA5}">
                      <a16:colId xmlns:a16="http://schemas.microsoft.com/office/drawing/2014/main" val="20002"/>
                    </a:ext>
                  </a:extLst>
                </a:gridCol>
              </a:tblGrid>
              <a:tr h="37907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1200"/>
                        <a:t>Gross Motor</a:t>
                      </a:r>
                      <a:endParaRPr sz="1200"/>
                    </a:p>
                  </a:txBody>
                  <a:tcPr marL="91450" marR="91450" marT="45725" marB="45725" anchor="ctr"/>
                </a:tc>
                <a:tc>
                  <a:txBody>
                    <a:bodyPr/>
                    <a:lstStyle/>
                    <a:p>
                      <a:pPr marL="0" marR="0" lvl="0" indent="0" algn="l" rtl="0">
                        <a:spcBef>
                          <a:spcPts val="0"/>
                        </a:spcBef>
                        <a:spcAft>
                          <a:spcPts val="0"/>
                        </a:spcAft>
                        <a:buNone/>
                      </a:pPr>
                      <a:r>
                        <a:rPr lang="en-US" sz="1200"/>
                        <a:t>Fine Motor</a:t>
                      </a:r>
                      <a:endParaRPr/>
                    </a:p>
                  </a:txBody>
                  <a:tcPr marL="91450" marR="91450" marT="45725" marB="45725" anchor="ctr"/>
                </a:tc>
                <a:extLst>
                  <a:ext uri="{0D108BD9-81ED-4DB2-BD59-A6C34878D82A}">
                    <a16:rowId xmlns:a16="http://schemas.microsoft.com/office/drawing/2014/main" val="10000"/>
                  </a:ext>
                </a:extLst>
              </a:tr>
              <a:tr h="1456075">
                <a:tc>
                  <a:txBody>
                    <a:bodyPr/>
                    <a:lstStyle/>
                    <a:p>
                      <a:pPr marL="0" marR="0" lvl="0" indent="0" algn="l" rtl="0">
                        <a:spcBef>
                          <a:spcPts val="0"/>
                        </a:spcBef>
                        <a:spcAft>
                          <a:spcPts val="0"/>
                        </a:spcAft>
                        <a:buNone/>
                      </a:pPr>
                      <a:r>
                        <a:rPr lang="en-US" sz="1200" b="1"/>
                        <a:t>Birth to six months</a:t>
                      </a:r>
                      <a:endParaRPr/>
                    </a:p>
                  </a:txBody>
                  <a:tcPr marL="91450" marR="91450" marT="45725" marB="45725" anchor="ctr"/>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Lifts head and chest when on the stomach.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Rolls from back to side or side to back.</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Rolls completely over from back or stomach.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Sits with support.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Holds head </a:t>
                      </a:r>
                      <a:r>
                        <a:rPr lang="en-US" sz="900"/>
                        <a:t>up in sitting, easily turns in both directions</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Can raise him/herself up on forearms (while on tummy) and hold head up</a:t>
                      </a:r>
                      <a:endParaRPr sz="900"/>
                    </a:p>
                  </a:txBody>
                  <a:tcPr marL="91450" marR="91450" marT="45725" marB="45725"/>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Reaches for objects. Holds objects for short periods of time before dropping them.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Touches and pats bottle.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Usually responds to objects or faces as they move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Plays with fingers, hands, and toes</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Holds and manipulates objects; sucks on everything!</a:t>
                      </a:r>
                      <a:endParaRPr sz="900"/>
                    </a:p>
                  </a:txBody>
                  <a:tcPr marL="91450" marR="91450" marT="45725" marB="45725"/>
                </a:tc>
                <a:extLst>
                  <a:ext uri="{0D108BD9-81ED-4DB2-BD59-A6C34878D82A}">
                    <a16:rowId xmlns:a16="http://schemas.microsoft.com/office/drawing/2014/main" val="10001"/>
                  </a:ext>
                </a:extLst>
              </a:tr>
              <a:tr h="1852775">
                <a:tc>
                  <a:txBody>
                    <a:bodyPr/>
                    <a:lstStyle/>
                    <a:p>
                      <a:pPr marL="0" marR="0" lvl="0" indent="0" algn="l" rtl="0">
                        <a:spcBef>
                          <a:spcPts val="0"/>
                        </a:spcBef>
                        <a:spcAft>
                          <a:spcPts val="0"/>
                        </a:spcAft>
                        <a:buNone/>
                      </a:pPr>
                      <a:r>
                        <a:rPr lang="en-US" sz="1200" b="1"/>
                        <a:t>Six to 12 months</a:t>
                      </a:r>
                      <a:endParaRPr/>
                    </a:p>
                  </a:txBody>
                  <a:tcPr marL="91450" marR="91450" marT="45725" marB="45725" anchor="ctr"/>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Progresses from sitting steady when supported to sitting without support.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Crawls on hands and knees.</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Pulls to standing position.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Walks with help.</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 Stands alone.</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Crawl, stand up and walk</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Sits without support (by 8 months)</a:t>
                      </a:r>
                      <a:endParaRPr/>
                    </a:p>
                  </a:txBody>
                  <a:tcPr marL="91450" marR="91450" marT="45725" marB="45725"/>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Reaches for small objects.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Places objects in a container.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Picks up medium and large objects.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Changes objects from one hand to another.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Plays with two toys; one in each hand.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Points with fingers.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Transfers toys from hand to hand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Sees almost everything with good vision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Develops eye-hand coordination</a:t>
                      </a:r>
                      <a:endParaRPr sz="900"/>
                    </a:p>
                  </a:txBody>
                  <a:tcPr marL="91450" marR="91450" marT="45725" marB="45725"/>
                </a:tc>
                <a:extLst>
                  <a:ext uri="{0D108BD9-81ED-4DB2-BD59-A6C34878D82A}">
                    <a16:rowId xmlns:a16="http://schemas.microsoft.com/office/drawing/2014/main" val="10002"/>
                  </a:ext>
                </a:extLst>
              </a:tr>
              <a:tr h="1852775">
                <a:tc>
                  <a:txBody>
                    <a:bodyPr/>
                    <a:lstStyle/>
                    <a:p>
                      <a:pPr marL="0" marR="0" lvl="0" indent="0" algn="l" rtl="0">
                        <a:spcBef>
                          <a:spcPts val="0"/>
                        </a:spcBef>
                        <a:spcAft>
                          <a:spcPts val="0"/>
                        </a:spcAft>
                        <a:buNone/>
                      </a:pPr>
                      <a:r>
                        <a:rPr lang="en-US" sz="1200" b="1" i="0">
                          <a:solidFill>
                            <a:schemeClr val="dk1"/>
                          </a:solidFill>
                          <a:latin typeface="Calibri"/>
                          <a:ea typeface="Calibri"/>
                          <a:cs typeface="Calibri"/>
                          <a:sym typeface="Calibri"/>
                        </a:rPr>
                        <a:t>12 to 18 months</a:t>
                      </a:r>
                      <a:endParaRPr sz="1200" b="1"/>
                    </a:p>
                  </a:txBody>
                  <a:tcPr marL="91450" marR="91450" marT="45725" marB="45725" anchor="ctr"/>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Stands alone.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Walks without support; starting and stopping with control.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Walks backward with a pull toy.</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Runs stiffly.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Squats down to pick up an object and stands up. Climbs up stairs; creeps down backward one at a time.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Climbs out of the crib and playpen.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Can throw a ball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Walks well; can walk while holding an object</a:t>
                      </a:r>
                      <a:endParaRPr sz="900"/>
                    </a:p>
                  </a:txBody>
                  <a:tcPr marL="91450" marR="91450" marT="45725" marB="45725"/>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Turns several pages of a book at one time. Scribbles on paper with crayon.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Releases ball with slight thrust.</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Picks up small objects between thumb and forefinger.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Can open a small box.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Holds a spoon with a fist.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Feeds self with fingers. Holds and drinks from a cup.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Picks up small objects with pointer finger and thumb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Can build a tower of cubes </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Turns pages in a book</a:t>
                      </a:r>
                      <a:endParaRPr sz="9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graphicFrame>
        <p:nvGraphicFramePr>
          <p:cNvPr id="547" name="Google Shape;547;p66"/>
          <p:cNvGraphicFramePr/>
          <p:nvPr/>
        </p:nvGraphicFramePr>
        <p:xfrm>
          <a:off x="533288" y="406942"/>
          <a:ext cx="8077450" cy="5385278"/>
        </p:xfrm>
        <a:graphic>
          <a:graphicData uri="http://schemas.openxmlformats.org/drawingml/2006/table">
            <a:tbl>
              <a:tblPr firstRow="1" bandRow="1">
                <a:noFill/>
                <a:tableStyleId>{1E44B146-4DD7-42D3-966E-9BC7DF9AB1EB}</a:tableStyleId>
              </a:tblPr>
              <a:tblGrid>
                <a:gridCol w="763700">
                  <a:extLst>
                    <a:ext uri="{9D8B030D-6E8A-4147-A177-3AD203B41FA5}">
                      <a16:colId xmlns:a16="http://schemas.microsoft.com/office/drawing/2014/main" val="20000"/>
                    </a:ext>
                  </a:extLst>
                </a:gridCol>
                <a:gridCol w="3349675">
                  <a:extLst>
                    <a:ext uri="{9D8B030D-6E8A-4147-A177-3AD203B41FA5}">
                      <a16:colId xmlns:a16="http://schemas.microsoft.com/office/drawing/2014/main" val="20001"/>
                    </a:ext>
                  </a:extLst>
                </a:gridCol>
                <a:gridCol w="3964075">
                  <a:extLst>
                    <a:ext uri="{9D8B030D-6E8A-4147-A177-3AD203B41FA5}">
                      <a16:colId xmlns:a16="http://schemas.microsoft.com/office/drawing/2014/main" val="20002"/>
                    </a:ext>
                  </a:extLst>
                </a:gridCol>
              </a:tblGrid>
              <a:tr h="395500">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US" sz="1200"/>
                        <a:t>Gross Motor</a:t>
                      </a:r>
                      <a:endParaRPr sz="1200"/>
                    </a:p>
                  </a:txBody>
                  <a:tcPr marL="91450" marR="91450" marT="45725" marB="45725" anchor="ctr"/>
                </a:tc>
                <a:tc>
                  <a:txBody>
                    <a:bodyPr/>
                    <a:lstStyle/>
                    <a:p>
                      <a:pPr marL="0" marR="0" lvl="0" indent="0" algn="l" rtl="0">
                        <a:spcBef>
                          <a:spcPts val="0"/>
                        </a:spcBef>
                        <a:spcAft>
                          <a:spcPts val="0"/>
                        </a:spcAft>
                        <a:buNone/>
                      </a:pPr>
                      <a:r>
                        <a:rPr lang="en-US" sz="1200"/>
                        <a:t>Fine Motor</a:t>
                      </a:r>
                      <a:endParaRPr/>
                    </a:p>
                  </a:txBody>
                  <a:tcPr marL="91450" marR="91450" marT="45725" marB="45725" anchor="ctr"/>
                </a:tc>
                <a:extLst>
                  <a:ext uri="{0D108BD9-81ED-4DB2-BD59-A6C34878D82A}">
                    <a16:rowId xmlns:a16="http://schemas.microsoft.com/office/drawing/2014/main" val="10000"/>
                  </a:ext>
                </a:extLst>
              </a:tr>
              <a:tr h="1522300">
                <a:tc>
                  <a:txBody>
                    <a:bodyPr/>
                    <a:lstStyle/>
                    <a:p>
                      <a:pPr marL="0" marR="0" lvl="0" indent="0" algn="l" rtl="0">
                        <a:spcBef>
                          <a:spcPts val="0"/>
                        </a:spcBef>
                        <a:spcAft>
                          <a:spcPts val="0"/>
                        </a:spcAft>
                        <a:buNone/>
                      </a:pPr>
                      <a:r>
                        <a:rPr lang="en-US" sz="1200" b="1"/>
                        <a:t>18 to 24 months</a:t>
                      </a:r>
                      <a:endParaRPr sz="1200" b="1"/>
                    </a:p>
                  </a:txBody>
                  <a:tcPr marL="91450" marR="91450" marT="45725" marB="45725" anchor="ctr"/>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a:t>Runs well</a:t>
                      </a:r>
                      <a:endParaRPr/>
                    </a:p>
                    <a:p>
                      <a:pPr marL="171450" marR="0" lvl="0" indent="-171450" algn="l" rtl="0">
                        <a:lnSpc>
                          <a:spcPct val="150000"/>
                        </a:lnSpc>
                        <a:spcBef>
                          <a:spcPts val="0"/>
                        </a:spcBef>
                        <a:spcAft>
                          <a:spcPts val="0"/>
                        </a:spcAft>
                        <a:buClr>
                          <a:schemeClr val="dk1"/>
                        </a:buClr>
                        <a:buSzPts val="900"/>
                        <a:buFont typeface="Arial"/>
                        <a:buChar char="•"/>
                      </a:pPr>
                      <a:r>
                        <a:rPr lang="en-US" sz="900"/>
                        <a:t>jump off the ground (both feet) </a:t>
                      </a:r>
                      <a:endParaRPr/>
                    </a:p>
                    <a:p>
                      <a:pPr marL="171450" marR="0" lvl="0" indent="-171450" algn="l" rtl="0">
                        <a:lnSpc>
                          <a:spcPct val="150000"/>
                        </a:lnSpc>
                        <a:spcBef>
                          <a:spcPts val="0"/>
                        </a:spcBef>
                        <a:spcAft>
                          <a:spcPts val="0"/>
                        </a:spcAft>
                        <a:buClr>
                          <a:schemeClr val="dk1"/>
                        </a:buClr>
                        <a:buSzPts val="900"/>
                        <a:buFont typeface="Arial"/>
                        <a:buChar char="•"/>
                      </a:pPr>
                      <a:r>
                        <a:rPr lang="en-US" sz="900"/>
                        <a:t>Walks up/downstairs (with help, then with 1 foot per stair)</a:t>
                      </a:r>
                      <a:endParaRPr/>
                    </a:p>
                    <a:p>
                      <a:pPr marL="171450" marR="0" lvl="0" indent="-171450" algn="l" rtl="0">
                        <a:lnSpc>
                          <a:spcPct val="150000"/>
                        </a:lnSpc>
                        <a:spcBef>
                          <a:spcPts val="0"/>
                        </a:spcBef>
                        <a:spcAft>
                          <a:spcPts val="0"/>
                        </a:spcAft>
                        <a:buClr>
                          <a:schemeClr val="dk1"/>
                        </a:buClr>
                        <a:buSzPts val="900"/>
                        <a:buFont typeface="Arial"/>
                        <a:buChar char="•"/>
                      </a:pPr>
                      <a:r>
                        <a:rPr lang="en-US" sz="900"/>
                        <a:t>Throws objects overhead</a:t>
                      </a:r>
                      <a:endParaRPr/>
                    </a:p>
                    <a:p>
                      <a:pPr marL="171450" marR="0" lvl="0" indent="-171450" algn="l" rtl="0">
                        <a:lnSpc>
                          <a:spcPct val="150000"/>
                        </a:lnSpc>
                        <a:spcBef>
                          <a:spcPts val="0"/>
                        </a:spcBef>
                        <a:spcAft>
                          <a:spcPts val="0"/>
                        </a:spcAft>
                        <a:buClr>
                          <a:schemeClr val="dk1"/>
                        </a:buClr>
                        <a:buSzPts val="900"/>
                        <a:buFont typeface="Arial"/>
                        <a:buChar char="•"/>
                      </a:pPr>
                      <a:r>
                        <a:rPr lang="en-US" sz="900"/>
                        <a:t>Kicks large items</a:t>
                      </a:r>
                      <a:endParaRPr/>
                    </a:p>
                    <a:p>
                      <a:pPr marL="171450" marR="0" lvl="0" indent="-171450" algn="l" rtl="0">
                        <a:lnSpc>
                          <a:spcPct val="150000"/>
                        </a:lnSpc>
                        <a:spcBef>
                          <a:spcPts val="0"/>
                        </a:spcBef>
                        <a:spcAft>
                          <a:spcPts val="0"/>
                        </a:spcAft>
                        <a:buClr>
                          <a:schemeClr val="dk1"/>
                        </a:buClr>
                        <a:buSzPts val="900"/>
                        <a:buFont typeface="Arial"/>
                        <a:buChar char="•"/>
                      </a:pPr>
                      <a:r>
                        <a:rPr lang="en-US" sz="900"/>
                        <a:t>Climbs onto low objects</a:t>
                      </a:r>
                      <a:endParaRPr/>
                    </a:p>
                    <a:p>
                      <a:pPr marL="171450" marR="0" lvl="0" indent="-171450" algn="l" rtl="0">
                        <a:lnSpc>
                          <a:spcPct val="150000"/>
                        </a:lnSpc>
                        <a:spcBef>
                          <a:spcPts val="0"/>
                        </a:spcBef>
                        <a:spcAft>
                          <a:spcPts val="0"/>
                        </a:spcAft>
                        <a:buClr>
                          <a:schemeClr val="dk1"/>
                        </a:buClr>
                        <a:buSzPts val="900"/>
                        <a:buFont typeface="Arial"/>
                        <a:buChar char="•"/>
                      </a:pPr>
                      <a:r>
                        <a:rPr lang="en-US" sz="900"/>
                        <a:t>Stands on balance beam</a:t>
                      </a:r>
                      <a:endParaRPr/>
                    </a:p>
                    <a:p>
                      <a:pPr marL="171450" marR="0" lvl="0" indent="-171450" algn="l" rtl="0">
                        <a:lnSpc>
                          <a:spcPct val="150000"/>
                        </a:lnSpc>
                        <a:spcBef>
                          <a:spcPts val="0"/>
                        </a:spcBef>
                        <a:spcAft>
                          <a:spcPts val="0"/>
                        </a:spcAft>
                        <a:buClr>
                          <a:schemeClr val="dk1"/>
                        </a:buClr>
                        <a:buSzPts val="900"/>
                        <a:buFont typeface="Arial"/>
                        <a:buChar char="•"/>
                      </a:pPr>
                      <a:r>
                        <a:rPr lang="en-US" sz="900" b="0" i="0">
                          <a:solidFill>
                            <a:schemeClr val="dk1"/>
                          </a:solidFill>
                          <a:latin typeface="Calibri"/>
                          <a:ea typeface="Calibri"/>
                          <a:cs typeface="Calibri"/>
                          <a:sym typeface="Calibri"/>
                        </a:rPr>
                        <a:t>Enjoys riding small wheeled riding toys</a:t>
                      </a:r>
                      <a:endParaRPr sz="900"/>
                    </a:p>
                  </a:txBody>
                  <a:tcPr marL="91450" marR="91450" marT="45725" marB="45725"/>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a:t>Uses spoon</a:t>
                      </a:r>
                      <a:endParaRPr/>
                    </a:p>
                    <a:p>
                      <a:pPr marL="171450" marR="0" lvl="0" indent="-171450" algn="l" rtl="0">
                        <a:lnSpc>
                          <a:spcPct val="150000"/>
                        </a:lnSpc>
                        <a:spcBef>
                          <a:spcPts val="0"/>
                        </a:spcBef>
                        <a:spcAft>
                          <a:spcPts val="0"/>
                        </a:spcAft>
                        <a:buClr>
                          <a:schemeClr val="dk1"/>
                        </a:buClr>
                        <a:buSzPts val="900"/>
                        <a:buFont typeface="Arial"/>
                        <a:buChar char="•"/>
                      </a:pPr>
                      <a:r>
                        <a:rPr lang="en-US" sz="900"/>
                        <a:t>Drink from straw</a:t>
                      </a:r>
                      <a:endParaRPr/>
                    </a:p>
                    <a:p>
                      <a:pPr marL="171450" marR="0" lvl="0" indent="-171450" algn="l" rtl="0">
                        <a:lnSpc>
                          <a:spcPct val="150000"/>
                        </a:lnSpc>
                        <a:spcBef>
                          <a:spcPts val="0"/>
                        </a:spcBef>
                        <a:spcAft>
                          <a:spcPts val="0"/>
                        </a:spcAft>
                        <a:buClr>
                          <a:schemeClr val="dk1"/>
                        </a:buClr>
                        <a:buSzPts val="900"/>
                        <a:buFont typeface="Arial"/>
                        <a:buChar char="•"/>
                      </a:pPr>
                      <a:r>
                        <a:rPr lang="en-US" sz="900"/>
                        <a:t>Make vertical marks and circles</a:t>
                      </a:r>
                      <a:endParaRPr/>
                    </a:p>
                    <a:p>
                      <a:pPr marL="171450" marR="0" lvl="0" indent="-171450" algn="l" rtl="0">
                        <a:lnSpc>
                          <a:spcPct val="150000"/>
                        </a:lnSpc>
                        <a:spcBef>
                          <a:spcPts val="0"/>
                        </a:spcBef>
                        <a:spcAft>
                          <a:spcPts val="0"/>
                        </a:spcAft>
                        <a:buClr>
                          <a:schemeClr val="dk1"/>
                        </a:buClr>
                        <a:buSzPts val="900"/>
                        <a:buFont typeface="Arial"/>
                        <a:buChar char="•"/>
                      </a:pPr>
                      <a:r>
                        <a:rPr lang="en-US" sz="900"/>
                        <a:t>Scribbles</a:t>
                      </a:r>
                      <a:endParaRPr/>
                    </a:p>
                    <a:p>
                      <a:pPr marL="171450" marR="0" lvl="0" indent="-171450" algn="l" rtl="0">
                        <a:lnSpc>
                          <a:spcPct val="150000"/>
                        </a:lnSpc>
                        <a:spcBef>
                          <a:spcPts val="0"/>
                        </a:spcBef>
                        <a:spcAft>
                          <a:spcPts val="0"/>
                        </a:spcAft>
                        <a:buClr>
                          <a:schemeClr val="dk1"/>
                        </a:buClr>
                        <a:buSzPts val="900"/>
                        <a:buFont typeface="Arial"/>
                        <a:buChar char="•"/>
                      </a:pPr>
                      <a:r>
                        <a:rPr lang="en-US" sz="900"/>
                        <a:t>Turns door knobs</a:t>
                      </a:r>
                      <a:endParaRPr/>
                    </a:p>
                    <a:p>
                      <a:pPr marL="171450" marR="0" lvl="0" indent="-171450" algn="l" rtl="0">
                        <a:lnSpc>
                          <a:spcPct val="150000"/>
                        </a:lnSpc>
                        <a:spcBef>
                          <a:spcPts val="0"/>
                        </a:spcBef>
                        <a:spcAft>
                          <a:spcPts val="0"/>
                        </a:spcAft>
                        <a:buClr>
                          <a:schemeClr val="dk1"/>
                        </a:buClr>
                        <a:buSzPts val="900"/>
                        <a:buFont typeface="Arial"/>
                        <a:buChar char="•"/>
                      </a:pPr>
                      <a:r>
                        <a:rPr lang="en-US" sz="900"/>
                        <a:t>Shows hand preference but switches hands often </a:t>
                      </a:r>
                      <a:endParaRPr/>
                    </a:p>
                  </a:txBody>
                  <a:tcPr marL="91450" marR="91450" marT="45725" marB="45725"/>
                </a:tc>
                <a:extLst>
                  <a:ext uri="{0D108BD9-81ED-4DB2-BD59-A6C34878D82A}">
                    <a16:rowId xmlns:a16="http://schemas.microsoft.com/office/drawing/2014/main" val="10001"/>
                  </a:ext>
                </a:extLst>
              </a:tr>
              <a:tr h="584625">
                <a:tc>
                  <a:txBody>
                    <a:bodyPr/>
                    <a:lstStyle/>
                    <a:p>
                      <a:pPr marL="0" marR="0" lvl="0" indent="0" algn="l" rtl="0">
                        <a:spcBef>
                          <a:spcPts val="0"/>
                        </a:spcBef>
                        <a:spcAft>
                          <a:spcPts val="0"/>
                        </a:spcAft>
                        <a:buNone/>
                      </a:pPr>
                      <a:r>
                        <a:rPr lang="en-US" sz="1200" b="1"/>
                        <a:t>Two to Three years</a:t>
                      </a:r>
                      <a:endParaRPr sz="1200" b="1"/>
                    </a:p>
                  </a:txBody>
                  <a:tcPr marL="91450" marR="91450" marT="45725" marB="45725" anchor="ctr"/>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a:t>Active and in motion</a:t>
                      </a:r>
                      <a:endParaRPr/>
                    </a:p>
                    <a:p>
                      <a:pPr marL="171450" marR="0" lvl="0" indent="-171450" algn="l" rtl="0">
                        <a:lnSpc>
                          <a:spcPct val="150000"/>
                        </a:lnSpc>
                        <a:spcBef>
                          <a:spcPts val="0"/>
                        </a:spcBef>
                        <a:spcAft>
                          <a:spcPts val="0"/>
                        </a:spcAft>
                        <a:buClr>
                          <a:schemeClr val="dk1"/>
                        </a:buClr>
                        <a:buSzPts val="900"/>
                        <a:buFont typeface="Arial"/>
                        <a:buChar char="•"/>
                      </a:pPr>
                      <a:r>
                        <a:rPr lang="en-US" sz="900"/>
                        <a:t>Jumps off low objects</a:t>
                      </a:r>
                      <a:endParaRPr/>
                    </a:p>
                    <a:p>
                      <a:pPr marL="171450" marR="0" lvl="0" indent="-171450" algn="l" rtl="0">
                        <a:lnSpc>
                          <a:spcPct val="150000"/>
                        </a:lnSpc>
                        <a:spcBef>
                          <a:spcPts val="0"/>
                        </a:spcBef>
                        <a:spcAft>
                          <a:spcPts val="0"/>
                        </a:spcAft>
                        <a:buClr>
                          <a:schemeClr val="dk1"/>
                        </a:buClr>
                        <a:buSzPts val="900"/>
                        <a:buFont typeface="Arial"/>
                        <a:buChar char="•"/>
                      </a:pPr>
                      <a:r>
                        <a:rPr lang="en-US" sz="900"/>
                        <a:t>Runs about, has difficulty stopping</a:t>
                      </a:r>
                      <a:endParaRPr/>
                    </a:p>
                    <a:p>
                      <a:pPr marL="171450" marR="0" lvl="0" indent="-171450" algn="l" rtl="0">
                        <a:lnSpc>
                          <a:spcPct val="150000"/>
                        </a:lnSpc>
                        <a:spcBef>
                          <a:spcPts val="0"/>
                        </a:spcBef>
                        <a:spcAft>
                          <a:spcPts val="0"/>
                        </a:spcAft>
                        <a:buClr>
                          <a:schemeClr val="dk1"/>
                        </a:buClr>
                        <a:buSzPts val="900"/>
                        <a:buFont typeface="Arial"/>
                        <a:buChar char="•"/>
                      </a:pPr>
                      <a:r>
                        <a:rPr lang="en-US" sz="900"/>
                        <a:t>Kicks and throws ball overhead</a:t>
                      </a:r>
                      <a:endParaRPr/>
                    </a:p>
                    <a:p>
                      <a:pPr marL="171450" marR="0" lvl="0" indent="-171450" algn="l" rtl="0">
                        <a:lnSpc>
                          <a:spcPct val="150000"/>
                        </a:lnSpc>
                        <a:spcBef>
                          <a:spcPts val="0"/>
                        </a:spcBef>
                        <a:spcAft>
                          <a:spcPts val="0"/>
                        </a:spcAft>
                        <a:buClr>
                          <a:schemeClr val="dk1"/>
                        </a:buClr>
                        <a:buSzPts val="900"/>
                        <a:buFont typeface="Arial"/>
                        <a:buChar char="•"/>
                      </a:pPr>
                      <a:r>
                        <a:rPr lang="en-US" sz="900"/>
                        <a:t>Walks backwards</a:t>
                      </a:r>
                      <a:endParaRPr/>
                    </a:p>
                    <a:p>
                      <a:pPr marL="171450" marR="0" lvl="0" indent="-171450" algn="l" rtl="0">
                        <a:lnSpc>
                          <a:spcPct val="150000"/>
                        </a:lnSpc>
                        <a:spcBef>
                          <a:spcPts val="0"/>
                        </a:spcBef>
                        <a:spcAft>
                          <a:spcPts val="0"/>
                        </a:spcAft>
                        <a:buClr>
                          <a:schemeClr val="dk1"/>
                        </a:buClr>
                        <a:buSzPts val="900"/>
                        <a:buFont typeface="Arial"/>
                        <a:buChar char="•"/>
                      </a:pPr>
                      <a:r>
                        <a:rPr lang="en-US" sz="900"/>
                        <a:t>Catches objects with arms extended and elbows stiff.</a:t>
                      </a:r>
                      <a:endParaRPr/>
                    </a:p>
                    <a:p>
                      <a:pPr marL="171450" marR="0" lvl="0" indent="-171450" algn="l" rtl="0">
                        <a:lnSpc>
                          <a:spcPct val="150000"/>
                        </a:lnSpc>
                        <a:spcBef>
                          <a:spcPts val="0"/>
                        </a:spcBef>
                        <a:spcAft>
                          <a:spcPts val="0"/>
                        </a:spcAft>
                        <a:buClr>
                          <a:srgbClr val="383838"/>
                        </a:buClr>
                        <a:buSzPts val="900"/>
                        <a:buFont typeface="Arial"/>
                        <a:buChar char="•"/>
                      </a:pPr>
                      <a:r>
                        <a:rPr lang="en-US" sz="900" b="0" i="0">
                          <a:solidFill>
                            <a:srgbClr val="383838"/>
                          </a:solidFill>
                          <a:latin typeface="Roboto"/>
                          <a:ea typeface="Roboto"/>
                          <a:cs typeface="Roboto"/>
                          <a:sym typeface="Roboto"/>
                        </a:rPr>
                        <a:t>Alternates feet going upstairs, but not downstairs</a:t>
                      </a:r>
                      <a:endParaRPr/>
                    </a:p>
                    <a:p>
                      <a:pPr marL="171450" marR="0" lvl="0" indent="-171450" algn="l" rtl="0">
                        <a:lnSpc>
                          <a:spcPct val="150000"/>
                        </a:lnSpc>
                        <a:spcBef>
                          <a:spcPts val="0"/>
                        </a:spcBef>
                        <a:spcAft>
                          <a:spcPts val="0"/>
                        </a:spcAft>
                        <a:buClr>
                          <a:srgbClr val="383838"/>
                        </a:buClr>
                        <a:buSzPts val="900"/>
                        <a:buFont typeface="Arial"/>
                        <a:buChar char="•"/>
                      </a:pPr>
                      <a:r>
                        <a:rPr lang="en-US" sz="900" b="0" i="0">
                          <a:solidFill>
                            <a:srgbClr val="383838"/>
                          </a:solidFill>
                          <a:latin typeface="Roboto"/>
                          <a:ea typeface="Roboto"/>
                          <a:cs typeface="Roboto"/>
                          <a:sym typeface="Roboto"/>
                        </a:rPr>
                        <a:t>Goes up and down stairs independently</a:t>
                      </a:r>
                      <a:endParaRPr sz="900"/>
                    </a:p>
                  </a:txBody>
                  <a:tcPr marL="91450" marR="91450" marT="45725" marB="45725"/>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a:t>Turns individual pages</a:t>
                      </a:r>
                      <a:endParaRPr/>
                    </a:p>
                    <a:p>
                      <a:pPr marL="171450" marR="0" lvl="0" indent="-171450" algn="l" rtl="0">
                        <a:lnSpc>
                          <a:spcPct val="150000"/>
                        </a:lnSpc>
                        <a:spcBef>
                          <a:spcPts val="0"/>
                        </a:spcBef>
                        <a:spcAft>
                          <a:spcPts val="0"/>
                        </a:spcAft>
                        <a:buClr>
                          <a:schemeClr val="dk1"/>
                        </a:buClr>
                        <a:buSzPts val="900"/>
                        <a:buFont typeface="Arial"/>
                        <a:buChar char="•"/>
                      </a:pPr>
                      <a:r>
                        <a:rPr lang="en-US" sz="900"/>
                        <a:t>Screws lids on and off</a:t>
                      </a:r>
                      <a:endParaRPr/>
                    </a:p>
                    <a:p>
                      <a:pPr marL="171450" marR="0" lvl="0" indent="-171450" algn="l" rtl="0">
                        <a:lnSpc>
                          <a:spcPct val="150000"/>
                        </a:lnSpc>
                        <a:spcBef>
                          <a:spcPts val="0"/>
                        </a:spcBef>
                        <a:spcAft>
                          <a:spcPts val="0"/>
                        </a:spcAft>
                        <a:buClr>
                          <a:schemeClr val="dk1"/>
                        </a:buClr>
                        <a:buSzPts val="900"/>
                        <a:buFont typeface="Arial"/>
                        <a:buChar char="•"/>
                      </a:pPr>
                      <a:r>
                        <a:rPr lang="en-US" sz="900"/>
                        <a:t>Builds towers with Legos</a:t>
                      </a:r>
                      <a:endParaRPr/>
                    </a:p>
                    <a:p>
                      <a:pPr marL="171450" marR="0" lvl="0" indent="-171450" algn="l" rtl="0">
                        <a:lnSpc>
                          <a:spcPct val="150000"/>
                        </a:lnSpc>
                        <a:spcBef>
                          <a:spcPts val="0"/>
                        </a:spcBef>
                        <a:spcAft>
                          <a:spcPts val="0"/>
                        </a:spcAft>
                        <a:buClr>
                          <a:schemeClr val="dk1"/>
                        </a:buClr>
                        <a:buSzPts val="900"/>
                        <a:buFont typeface="Arial"/>
                        <a:buChar char="•"/>
                      </a:pPr>
                      <a:r>
                        <a:rPr lang="en-US" sz="900"/>
                        <a:t>Strings beads </a:t>
                      </a:r>
                      <a:endParaRPr/>
                    </a:p>
                    <a:p>
                      <a:pPr marL="171450" marR="0" lvl="0" indent="-171450" algn="l" rtl="0">
                        <a:lnSpc>
                          <a:spcPct val="150000"/>
                        </a:lnSpc>
                        <a:spcBef>
                          <a:spcPts val="0"/>
                        </a:spcBef>
                        <a:spcAft>
                          <a:spcPts val="0"/>
                        </a:spcAft>
                        <a:buClr>
                          <a:schemeClr val="dk1"/>
                        </a:buClr>
                        <a:buSzPts val="900"/>
                        <a:buFont typeface="Arial"/>
                        <a:buChar char="•"/>
                      </a:pPr>
                      <a:r>
                        <a:rPr lang="en-US" sz="900"/>
                        <a:t>Zips and snaps</a:t>
                      </a:r>
                      <a:endParaRPr sz="900"/>
                    </a:p>
                  </a:txBody>
                  <a:tcPr marL="91450" marR="91450" marT="45725" marB="45725"/>
                </a:tc>
                <a:extLst>
                  <a:ext uri="{0D108BD9-81ED-4DB2-BD59-A6C34878D82A}">
                    <a16:rowId xmlns:a16="http://schemas.microsoft.com/office/drawing/2014/main" val="10002"/>
                  </a:ext>
                </a:extLst>
              </a:tr>
              <a:tr h="1557900">
                <a:tc>
                  <a:txBody>
                    <a:bodyPr/>
                    <a:lstStyle/>
                    <a:p>
                      <a:pPr marL="0" marR="0" lvl="0" indent="0" algn="l" rtl="0">
                        <a:spcBef>
                          <a:spcPts val="0"/>
                        </a:spcBef>
                        <a:spcAft>
                          <a:spcPts val="0"/>
                        </a:spcAft>
                        <a:buNone/>
                      </a:pPr>
                      <a:r>
                        <a:rPr lang="en-US" sz="1200" b="1"/>
                        <a:t>Three to Five Years </a:t>
                      </a:r>
                      <a:endParaRPr sz="1200" b="1"/>
                    </a:p>
                  </a:txBody>
                  <a:tcPr marL="91450" marR="91450" marT="45725" marB="45725" anchor="ctr"/>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a:t>Hangs on bars</a:t>
                      </a:r>
                      <a:endParaRPr/>
                    </a:p>
                    <a:p>
                      <a:pPr marL="171450" marR="0" lvl="0" indent="-171450" algn="l" rtl="0">
                        <a:lnSpc>
                          <a:spcPct val="150000"/>
                        </a:lnSpc>
                        <a:spcBef>
                          <a:spcPts val="0"/>
                        </a:spcBef>
                        <a:spcAft>
                          <a:spcPts val="0"/>
                        </a:spcAft>
                        <a:buClr>
                          <a:schemeClr val="dk1"/>
                        </a:buClr>
                        <a:buSzPts val="900"/>
                        <a:buFont typeface="Arial"/>
                        <a:buChar char="•"/>
                      </a:pPr>
                      <a:r>
                        <a:rPr lang="en-US" sz="900"/>
                        <a:t>Hops several times in a row</a:t>
                      </a:r>
                      <a:endParaRPr/>
                    </a:p>
                    <a:p>
                      <a:pPr marL="171450" marR="0" lvl="0" indent="-171450" algn="l" rtl="0">
                        <a:lnSpc>
                          <a:spcPct val="150000"/>
                        </a:lnSpc>
                        <a:spcBef>
                          <a:spcPts val="0"/>
                        </a:spcBef>
                        <a:spcAft>
                          <a:spcPts val="0"/>
                        </a:spcAft>
                        <a:buClr>
                          <a:schemeClr val="dk1"/>
                        </a:buClr>
                        <a:buSzPts val="900"/>
                        <a:buFont typeface="Arial"/>
                        <a:buChar char="•"/>
                      </a:pPr>
                      <a:r>
                        <a:rPr lang="en-US" sz="900"/>
                        <a:t>Climbs large play equipment</a:t>
                      </a:r>
                      <a:endParaRPr/>
                    </a:p>
                    <a:p>
                      <a:pPr marL="171450" marR="0" lvl="0" indent="-171450" algn="l" rtl="0">
                        <a:lnSpc>
                          <a:spcPct val="150000"/>
                        </a:lnSpc>
                        <a:spcBef>
                          <a:spcPts val="0"/>
                        </a:spcBef>
                        <a:spcAft>
                          <a:spcPts val="0"/>
                        </a:spcAft>
                        <a:buClr>
                          <a:schemeClr val="dk1"/>
                        </a:buClr>
                        <a:buSzPts val="900"/>
                        <a:buFont typeface="Arial"/>
                        <a:buChar char="•"/>
                      </a:pPr>
                      <a:r>
                        <a:rPr lang="en-US" sz="900"/>
                        <a:t>Jumps forward using forward arm action</a:t>
                      </a:r>
                      <a:endParaRPr/>
                    </a:p>
                    <a:p>
                      <a:pPr marL="171450" marR="0" lvl="0" indent="-171450" algn="l" rtl="0">
                        <a:lnSpc>
                          <a:spcPct val="150000"/>
                        </a:lnSpc>
                        <a:spcBef>
                          <a:spcPts val="0"/>
                        </a:spcBef>
                        <a:spcAft>
                          <a:spcPts val="0"/>
                        </a:spcAft>
                        <a:buClr>
                          <a:schemeClr val="dk1"/>
                        </a:buClr>
                        <a:buSzPts val="900"/>
                        <a:buFont typeface="Arial"/>
                        <a:buChar char="•"/>
                      </a:pPr>
                      <a:r>
                        <a:rPr lang="en-US" sz="900"/>
                        <a:t>Throws ball overhead</a:t>
                      </a:r>
                      <a:endParaRPr/>
                    </a:p>
                    <a:p>
                      <a:pPr marL="171450" marR="0" lvl="0" indent="-171450" algn="l" rtl="0">
                        <a:lnSpc>
                          <a:spcPct val="150000"/>
                        </a:lnSpc>
                        <a:spcBef>
                          <a:spcPts val="0"/>
                        </a:spcBef>
                        <a:spcAft>
                          <a:spcPts val="0"/>
                        </a:spcAft>
                        <a:buClr>
                          <a:schemeClr val="dk1"/>
                        </a:buClr>
                        <a:buSzPts val="900"/>
                        <a:buFont typeface="Arial"/>
                        <a:buChar char="•"/>
                      </a:pPr>
                      <a:r>
                        <a:rPr lang="en-US" sz="900"/>
                        <a:t>Can catch a ball and beanbag</a:t>
                      </a:r>
                      <a:endParaRPr/>
                    </a:p>
                    <a:p>
                      <a:pPr marL="171450" marR="0" lvl="0" indent="-171450" algn="l" rtl="0">
                        <a:lnSpc>
                          <a:spcPct val="150000"/>
                        </a:lnSpc>
                        <a:spcBef>
                          <a:spcPts val="0"/>
                        </a:spcBef>
                        <a:spcAft>
                          <a:spcPts val="0"/>
                        </a:spcAft>
                        <a:buClr>
                          <a:schemeClr val="dk1"/>
                        </a:buClr>
                        <a:buSzPts val="900"/>
                        <a:buFont typeface="Arial"/>
                        <a:buChar char="•"/>
                      </a:pPr>
                      <a:r>
                        <a:rPr lang="en-US" sz="900"/>
                        <a:t>Rides tricycle </a:t>
                      </a:r>
                      <a:endParaRPr sz="900"/>
                    </a:p>
                  </a:txBody>
                  <a:tcPr marL="91450" marR="91450" marT="45725" marB="45725"/>
                </a:tc>
                <a:tc>
                  <a:txBody>
                    <a:bodyPr/>
                    <a:lstStyle/>
                    <a:p>
                      <a:pPr marL="171450" marR="0" lvl="0" indent="-171450" algn="l" rtl="0">
                        <a:lnSpc>
                          <a:spcPct val="150000"/>
                        </a:lnSpc>
                        <a:spcBef>
                          <a:spcPts val="0"/>
                        </a:spcBef>
                        <a:spcAft>
                          <a:spcPts val="0"/>
                        </a:spcAft>
                        <a:buClr>
                          <a:schemeClr val="dk1"/>
                        </a:buClr>
                        <a:buSzPts val="900"/>
                        <a:buFont typeface="Arial"/>
                        <a:buChar char="•"/>
                      </a:pPr>
                      <a:r>
                        <a:rPr lang="en-US" sz="900"/>
                        <a:t>Builds straight block towers</a:t>
                      </a:r>
                      <a:endParaRPr/>
                    </a:p>
                    <a:p>
                      <a:pPr marL="171450" marR="0" lvl="0" indent="-171450" algn="l" rtl="0">
                        <a:lnSpc>
                          <a:spcPct val="150000"/>
                        </a:lnSpc>
                        <a:spcBef>
                          <a:spcPts val="0"/>
                        </a:spcBef>
                        <a:spcAft>
                          <a:spcPts val="0"/>
                        </a:spcAft>
                        <a:buClr>
                          <a:schemeClr val="dk1"/>
                        </a:buClr>
                        <a:buSzPts val="900"/>
                        <a:buFont typeface="Arial"/>
                        <a:buChar char="•"/>
                      </a:pPr>
                      <a:r>
                        <a:rPr lang="en-US" sz="900"/>
                        <a:t>Draws a house and a person</a:t>
                      </a:r>
                      <a:endParaRPr/>
                    </a:p>
                    <a:p>
                      <a:pPr marL="171450" marR="0" lvl="0" indent="-171450" algn="l" rtl="0">
                        <a:lnSpc>
                          <a:spcPct val="150000"/>
                        </a:lnSpc>
                        <a:spcBef>
                          <a:spcPts val="0"/>
                        </a:spcBef>
                        <a:spcAft>
                          <a:spcPts val="0"/>
                        </a:spcAft>
                        <a:buClr>
                          <a:schemeClr val="dk1"/>
                        </a:buClr>
                        <a:buSzPts val="900"/>
                        <a:buFont typeface="Arial"/>
                        <a:buChar char="•"/>
                      </a:pPr>
                      <a:r>
                        <a:rPr lang="en-US" sz="900"/>
                        <a:t>Prints name</a:t>
                      </a:r>
                      <a:endParaRPr/>
                    </a:p>
                    <a:p>
                      <a:pPr marL="171450" marR="0" lvl="0" indent="-171450" algn="l" rtl="0">
                        <a:lnSpc>
                          <a:spcPct val="150000"/>
                        </a:lnSpc>
                        <a:spcBef>
                          <a:spcPts val="0"/>
                        </a:spcBef>
                        <a:spcAft>
                          <a:spcPts val="0"/>
                        </a:spcAft>
                        <a:buClr>
                          <a:schemeClr val="dk1"/>
                        </a:buClr>
                        <a:buSzPts val="900"/>
                        <a:buFont typeface="Arial"/>
                        <a:buChar char="•"/>
                      </a:pPr>
                      <a:r>
                        <a:rPr lang="en-US" sz="900"/>
                        <a:t>Forms crude shapes with clay</a:t>
                      </a:r>
                      <a:endParaRPr/>
                    </a:p>
                    <a:p>
                      <a:pPr marL="171450" marR="0" lvl="0" indent="-171450" algn="l" rtl="0">
                        <a:lnSpc>
                          <a:spcPct val="150000"/>
                        </a:lnSpc>
                        <a:spcBef>
                          <a:spcPts val="0"/>
                        </a:spcBef>
                        <a:spcAft>
                          <a:spcPts val="0"/>
                        </a:spcAft>
                        <a:buClr>
                          <a:schemeClr val="dk1"/>
                        </a:buClr>
                        <a:buSzPts val="900"/>
                        <a:buFont typeface="Arial"/>
                        <a:buChar char="•"/>
                      </a:pPr>
                      <a:r>
                        <a:rPr lang="en-US" sz="900"/>
                        <a:t>Cuts on lines with scissors</a:t>
                      </a:r>
                      <a:endParaRPr/>
                    </a:p>
                    <a:p>
                      <a:pPr marL="171450" marR="0" lvl="0" indent="-171450" algn="l" rtl="0">
                        <a:lnSpc>
                          <a:spcPct val="150000"/>
                        </a:lnSpc>
                        <a:spcBef>
                          <a:spcPts val="0"/>
                        </a:spcBef>
                        <a:spcAft>
                          <a:spcPts val="0"/>
                        </a:spcAft>
                        <a:buClr>
                          <a:schemeClr val="dk1"/>
                        </a:buClr>
                        <a:buSzPts val="900"/>
                        <a:buFont typeface="Arial"/>
                        <a:buChar char="•"/>
                      </a:pPr>
                      <a:r>
                        <a:rPr lang="en-US" sz="900"/>
                        <a:t>Can copy a simple design</a:t>
                      </a:r>
                      <a:endParaRPr/>
                    </a:p>
                    <a:p>
                      <a:pPr marL="171450" marR="0" lvl="0" indent="-171450" algn="l" rtl="0">
                        <a:lnSpc>
                          <a:spcPct val="150000"/>
                        </a:lnSpc>
                        <a:spcBef>
                          <a:spcPts val="0"/>
                        </a:spcBef>
                        <a:spcAft>
                          <a:spcPts val="0"/>
                        </a:spcAft>
                        <a:buClr>
                          <a:schemeClr val="dk1"/>
                        </a:buClr>
                        <a:buSzPts val="900"/>
                        <a:buFont typeface="Arial"/>
                        <a:buChar char="•"/>
                      </a:pPr>
                      <a:r>
                        <a:rPr lang="en-US" sz="900"/>
                        <a:t>Dresses and undresses self </a:t>
                      </a:r>
                      <a:endParaRPr sz="9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alibri"/>
              <a:buNone/>
            </a:pPr>
            <a:r>
              <a:rPr lang="en-US" sz="4400" dirty="0"/>
              <a:t>Developmental Domains</a:t>
            </a:r>
            <a:endParaRPr dirty="0"/>
          </a:p>
        </p:txBody>
      </p:sp>
      <p:sp>
        <p:nvSpPr>
          <p:cNvPr id="560" name="Google Shape;560;p68"/>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000"/>
              <a:buNone/>
            </a:pPr>
            <a:r>
              <a:rPr lang="en-US" sz="4000" dirty="0"/>
              <a:t>Adaptive Development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Development Is Sequential</a:t>
            </a:r>
            <a:endParaRPr dirty="0"/>
          </a:p>
        </p:txBody>
      </p:sp>
      <p:sp>
        <p:nvSpPr>
          <p:cNvPr id="104" name="Google Shape;104;p7"/>
          <p:cNvSpPr txBox="1">
            <a:spLocks noGrp="1"/>
          </p:cNvSpPr>
          <p:nvPr>
            <p:ph idx="1"/>
          </p:nvPr>
        </p:nvSpPr>
        <p:spPr>
          <a:xfrm>
            <a:off x="628650" y="1605064"/>
            <a:ext cx="7886700" cy="4571899"/>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ct val="100000"/>
              <a:buChar char="•"/>
            </a:pPr>
            <a:r>
              <a:rPr lang="en-US" dirty="0"/>
              <a:t>Human brains are wired to develop </a:t>
            </a:r>
            <a:r>
              <a:rPr lang="en-US" b="1" dirty="0"/>
              <a:t>sequentially</a:t>
            </a:r>
            <a:r>
              <a:rPr lang="en-US" dirty="0"/>
              <a:t> but need external stimuli in the form of ongoing interactions and object exploration to fully develop</a:t>
            </a:r>
            <a:endParaRPr dirty="0"/>
          </a:p>
          <a:p>
            <a:pPr marL="228600" lvl="0" indent="-228600" algn="l" rtl="0">
              <a:lnSpc>
                <a:spcPct val="150000"/>
              </a:lnSpc>
              <a:spcBef>
                <a:spcPts val="1000"/>
              </a:spcBef>
              <a:spcAft>
                <a:spcPts val="0"/>
              </a:spcAft>
              <a:buClr>
                <a:schemeClr val="dk1"/>
              </a:buClr>
              <a:buSzPct val="100000"/>
              <a:buChar char="•"/>
            </a:pPr>
            <a:r>
              <a:rPr lang="en-US" dirty="0"/>
              <a:t>The single most important mediator of development – for children of all abilities - is the frequency of safe and predictable social interactions </a:t>
            </a:r>
            <a:endParaRP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6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Adaptive Skills</a:t>
            </a:r>
            <a:endParaRPr dirty="0"/>
          </a:p>
        </p:txBody>
      </p:sp>
      <p:sp>
        <p:nvSpPr>
          <p:cNvPr id="567" name="Google Shape;567;p69"/>
          <p:cNvSpPr txBox="1">
            <a:spLocks noGrp="1"/>
          </p:cNvSpPr>
          <p:nvPr>
            <p:ph idx="1"/>
          </p:nvPr>
        </p:nvSpPr>
        <p:spPr>
          <a:xfrm>
            <a:off x="628650" y="1371600"/>
            <a:ext cx="7886700" cy="480536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Skills needed to do everyday tasks that involve taking care of oneself and others, such as:</a:t>
            </a:r>
            <a:endParaRPr dirty="0"/>
          </a:p>
          <a:p>
            <a:pPr marL="228600" lvl="0" indent="-228600" algn="l" rtl="0">
              <a:lnSpc>
                <a:spcPct val="150000"/>
              </a:lnSpc>
              <a:spcBef>
                <a:spcPts val="1000"/>
              </a:spcBef>
              <a:spcAft>
                <a:spcPts val="0"/>
              </a:spcAft>
              <a:buClr>
                <a:schemeClr val="dk1"/>
              </a:buClr>
              <a:buSzPts val="2800"/>
              <a:buChar char="•"/>
            </a:pPr>
            <a:r>
              <a:rPr lang="en-US" dirty="0"/>
              <a:t>Dressing/undressing</a:t>
            </a:r>
            <a:endParaRPr dirty="0"/>
          </a:p>
          <a:p>
            <a:pPr marL="228600" lvl="0" indent="-228600" algn="l" rtl="0">
              <a:lnSpc>
                <a:spcPct val="150000"/>
              </a:lnSpc>
              <a:spcBef>
                <a:spcPts val="1000"/>
              </a:spcBef>
              <a:spcAft>
                <a:spcPts val="0"/>
              </a:spcAft>
              <a:buClr>
                <a:schemeClr val="dk1"/>
              </a:buClr>
              <a:buSzPts val="2800"/>
              <a:buChar char="•"/>
            </a:pPr>
            <a:r>
              <a:rPr lang="en-US" dirty="0"/>
              <a:t>Bathing/hygiene</a:t>
            </a:r>
            <a:endParaRPr dirty="0"/>
          </a:p>
          <a:p>
            <a:pPr marL="228600" lvl="0" indent="-228600" algn="l" rtl="0">
              <a:lnSpc>
                <a:spcPct val="150000"/>
              </a:lnSpc>
              <a:spcBef>
                <a:spcPts val="1000"/>
              </a:spcBef>
              <a:spcAft>
                <a:spcPts val="0"/>
              </a:spcAft>
              <a:buClr>
                <a:schemeClr val="dk1"/>
              </a:buClr>
              <a:buSzPts val="2800"/>
              <a:buChar char="•"/>
            </a:pPr>
            <a:r>
              <a:rPr lang="en-US" dirty="0"/>
              <a:t>Toileting</a:t>
            </a:r>
            <a:endParaRPr dirty="0"/>
          </a:p>
          <a:p>
            <a:pPr marL="228600" lvl="0" indent="-228600" algn="l" rtl="0">
              <a:lnSpc>
                <a:spcPct val="150000"/>
              </a:lnSpc>
              <a:spcBef>
                <a:spcPts val="1000"/>
              </a:spcBef>
              <a:spcAft>
                <a:spcPts val="0"/>
              </a:spcAft>
              <a:buClr>
                <a:schemeClr val="dk1"/>
              </a:buClr>
              <a:buSzPts val="2800"/>
              <a:buChar char="•"/>
            </a:pPr>
            <a:r>
              <a:rPr lang="en-US" dirty="0"/>
              <a:t>When older: cleaning, cooking, paying bills, attending appointments</a:t>
            </a:r>
            <a:endParaRP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7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Adaptive Development Includes Skills From All Domains</a:t>
            </a:r>
            <a:endParaRPr dirty="0"/>
          </a:p>
        </p:txBody>
      </p:sp>
      <p:sp>
        <p:nvSpPr>
          <p:cNvPr id="573" name="Google Shape;573;p70"/>
          <p:cNvSpPr txBox="1">
            <a:spLocks noGrp="1"/>
          </p:cNvSpPr>
          <p:nvPr>
            <p:ph idx="1"/>
          </p:nvPr>
        </p:nvSpPr>
        <p:spPr>
          <a:xfrm>
            <a:off x="628650" y="1690689"/>
            <a:ext cx="7886700" cy="4486274"/>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ts val="2800"/>
              <a:buChar char="•"/>
            </a:pPr>
            <a:r>
              <a:rPr lang="en-US" dirty="0"/>
              <a:t>For example, a child needs to use </a:t>
            </a:r>
            <a:r>
              <a:rPr lang="en-US" b="1" dirty="0"/>
              <a:t>cognitive skills </a:t>
            </a:r>
            <a:r>
              <a:rPr lang="en-US" dirty="0"/>
              <a:t>and </a:t>
            </a:r>
            <a:r>
              <a:rPr lang="en-US" b="1" dirty="0"/>
              <a:t>gross/fine motor skills </a:t>
            </a:r>
            <a:r>
              <a:rPr lang="en-US" dirty="0"/>
              <a:t>to do a multi-stepped dressing task: move to a dresser, open the drawer, choose articles of clothing, put them on, </a:t>
            </a:r>
            <a:r>
              <a:rPr lang="en-US" b="1" dirty="0"/>
              <a:t>communication skills </a:t>
            </a:r>
            <a:r>
              <a:rPr lang="en-US" dirty="0"/>
              <a:t>to understand and respond to directions, </a:t>
            </a:r>
            <a:r>
              <a:rPr lang="en-US" b="1" dirty="0"/>
              <a:t>social-emotional skills </a:t>
            </a:r>
            <a:r>
              <a:rPr lang="en-US" dirty="0"/>
              <a:t>to stick with the task of getting dressed, managing frustration</a:t>
            </a:r>
            <a:endParaRP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Areas of Adaptive Skills</a:t>
            </a:r>
            <a:br>
              <a:rPr lang="en-US" sz="3600" dirty="0"/>
            </a:br>
            <a:r>
              <a:rPr lang="en-US" sz="2000" dirty="0"/>
              <a:t>(Bayley-4, </a:t>
            </a:r>
            <a:r>
              <a:rPr lang="en-US" sz="2000" dirty="0" err="1"/>
              <a:t>Aylward</a:t>
            </a:r>
            <a:r>
              <a:rPr lang="en-US" sz="2000" dirty="0"/>
              <a:t>, 2020)</a:t>
            </a:r>
            <a:endParaRPr dirty="0"/>
          </a:p>
        </p:txBody>
      </p:sp>
      <p:sp>
        <p:nvSpPr>
          <p:cNvPr id="580" name="Google Shape;580;p71"/>
          <p:cNvSpPr txBox="1">
            <a:spLocks noGrp="1"/>
          </p:cNvSpPr>
          <p:nvPr>
            <p:ph sz="half" idx="1"/>
          </p:nvPr>
        </p:nvSpPr>
        <p:spPr>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50000"/>
              </a:lnSpc>
              <a:spcBef>
                <a:spcPts val="0"/>
              </a:spcBef>
              <a:spcAft>
                <a:spcPts val="0"/>
              </a:spcAft>
              <a:buClr>
                <a:schemeClr val="dk1"/>
              </a:buClr>
              <a:buSzPct val="100000"/>
              <a:buChar char="•"/>
            </a:pPr>
            <a:r>
              <a:rPr lang="en-US" dirty="0"/>
              <a:t>Communication</a:t>
            </a:r>
            <a:endParaRPr dirty="0"/>
          </a:p>
          <a:p>
            <a:pPr marL="228600" lvl="0" indent="-228600" algn="l" rtl="0">
              <a:lnSpc>
                <a:spcPct val="150000"/>
              </a:lnSpc>
              <a:spcBef>
                <a:spcPts val="1000"/>
              </a:spcBef>
              <a:spcAft>
                <a:spcPts val="0"/>
              </a:spcAft>
              <a:buClr>
                <a:schemeClr val="dk1"/>
              </a:buClr>
              <a:buSzPct val="100000"/>
              <a:buChar char="•"/>
            </a:pPr>
            <a:r>
              <a:rPr lang="en-US" dirty="0"/>
              <a:t>Community use/participation</a:t>
            </a:r>
            <a:endParaRPr dirty="0"/>
          </a:p>
          <a:p>
            <a:pPr marL="228600" lvl="0" indent="-228600" algn="l" rtl="0">
              <a:lnSpc>
                <a:spcPct val="150000"/>
              </a:lnSpc>
              <a:spcBef>
                <a:spcPts val="1000"/>
              </a:spcBef>
              <a:spcAft>
                <a:spcPts val="0"/>
              </a:spcAft>
              <a:buClr>
                <a:schemeClr val="dk1"/>
              </a:buClr>
              <a:buSzPct val="100000"/>
              <a:buChar char="•"/>
            </a:pPr>
            <a:r>
              <a:rPr lang="en-US" dirty="0"/>
              <a:t>Health and safety</a:t>
            </a:r>
            <a:endParaRPr dirty="0"/>
          </a:p>
          <a:p>
            <a:pPr marL="228600" lvl="0" indent="-228600" algn="l" rtl="0">
              <a:lnSpc>
                <a:spcPct val="150000"/>
              </a:lnSpc>
              <a:spcBef>
                <a:spcPts val="1000"/>
              </a:spcBef>
              <a:spcAft>
                <a:spcPts val="0"/>
              </a:spcAft>
              <a:buClr>
                <a:schemeClr val="dk1"/>
              </a:buClr>
              <a:buSzPct val="100000"/>
              <a:buChar char="•"/>
            </a:pPr>
            <a:r>
              <a:rPr lang="en-US" dirty="0"/>
              <a:t>Leisure/play</a:t>
            </a:r>
            <a:endParaRPr dirty="0"/>
          </a:p>
          <a:p>
            <a:pPr marL="228600" lvl="0" indent="-228600" algn="l" rtl="0">
              <a:lnSpc>
                <a:spcPct val="150000"/>
              </a:lnSpc>
              <a:spcBef>
                <a:spcPts val="1000"/>
              </a:spcBef>
              <a:spcAft>
                <a:spcPts val="0"/>
              </a:spcAft>
              <a:buClr>
                <a:schemeClr val="dk1"/>
              </a:buClr>
              <a:buSzPct val="100000"/>
              <a:buChar char="•"/>
            </a:pPr>
            <a:r>
              <a:rPr lang="en-US" dirty="0"/>
              <a:t>Self-care</a:t>
            </a:r>
            <a:endParaRPr dirty="0"/>
          </a:p>
        </p:txBody>
      </p:sp>
      <p:sp>
        <p:nvSpPr>
          <p:cNvPr id="581" name="Google Shape;581;p71"/>
          <p:cNvSpPr txBox="1">
            <a:spLocks noGrp="1"/>
          </p:cNvSpPr>
          <p:nvPr>
            <p:ph sz="half" idx="2"/>
          </p:nvPr>
        </p:nvSpPr>
        <p:spPr>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60000"/>
              </a:lnSpc>
              <a:spcBef>
                <a:spcPts val="0"/>
              </a:spcBef>
              <a:spcAft>
                <a:spcPts val="0"/>
              </a:spcAft>
              <a:buClr>
                <a:schemeClr val="dk1"/>
              </a:buClr>
              <a:buSzPct val="100000"/>
              <a:buChar char="•"/>
            </a:pPr>
            <a:r>
              <a:rPr lang="en-US"/>
              <a:t>Self-direction</a:t>
            </a:r>
            <a:endParaRPr/>
          </a:p>
          <a:p>
            <a:pPr marL="228600" lvl="0" indent="-228600" algn="l" rtl="0">
              <a:lnSpc>
                <a:spcPct val="160000"/>
              </a:lnSpc>
              <a:spcBef>
                <a:spcPts val="1000"/>
              </a:spcBef>
              <a:spcAft>
                <a:spcPts val="0"/>
              </a:spcAft>
              <a:buClr>
                <a:schemeClr val="dk1"/>
              </a:buClr>
              <a:buSzPct val="100000"/>
              <a:buChar char="•"/>
            </a:pPr>
            <a:r>
              <a:rPr lang="en-US"/>
              <a:t>Functional pre-academics</a:t>
            </a:r>
            <a:endParaRPr/>
          </a:p>
          <a:p>
            <a:pPr marL="228600" lvl="0" indent="-228600" algn="l" rtl="0">
              <a:lnSpc>
                <a:spcPct val="160000"/>
              </a:lnSpc>
              <a:spcBef>
                <a:spcPts val="1000"/>
              </a:spcBef>
              <a:spcAft>
                <a:spcPts val="0"/>
              </a:spcAft>
              <a:buClr>
                <a:schemeClr val="dk1"/>
              </a:buClr>
              <a:buSzPct val="100000"/>
              <a:buChar char="•"/>
            </a:pPr>
            <a:r>
              <a:rPr lang="en-US"/>
              <a:t>Home living</a:t>
            </a:r>
            <a:endParaRPr/>
          </a:p>
          <a:p>
            <a:pPr marL="228600" lvl="0" indent="-228600" algn="l" rtl="0">
              <a:lnSpc>
                <a:spcPct val="160000"/>
              </a:lnSpc>
              <a:spcBef>
                <a:spcPts val="1000"/>
              </a:spcBef>
              <a:spcAft>
                <a:spcPts val="0"/>
              </a:spcAft>
              <a:buClr>
                <a:schemeClr val="dk1"/>
              </a:buClr>
              <a:buSzPct val="100000"/>
              <a:buChar char="•"/>
            </a:pPr>
            <a:r>
              <a:rPr lang="en-US"/>
              <a:t>Social</a:t>
            </a:r>
            <a:endParaRPr/>
          </a:p>
          <a:p>
            <a:pPr marL="228600" lvl="0" indent="-228600" algn="l" rtl="0">
              <a:lnSpc>
                <a:spcPct val="160000"/>
              </a:lnSpc>
              <a:spcBef>
                <a:spcPts val="1000"/>
              </a:spcBef>
              <a:spcAft>
                <a:spcPts val="0"/>
              </a:spcAft>
              <a:buClr>
                <a:schemeClr val="dk1"/>
              </a:buClr>
              <a:buSzPct val="100000"/>
              <a:buChar char="•"/>
            </a:pPr>
            <a:r>
              <a:rPr lang="en-US"/>
              <a:t>Motor</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buSzPts val="3600"/>
            </a:pPr>
            <a:r>
              <a:rPr lang="en-US" sz="3600" dirty="0"/>
              <a:t>Adaptive Skills: A Sequence of Development</a:t>
            </a:r>
            <a:endParaRPr dirty="0"/>
          </a:p>
        </p:txBody>
      </p:sp>
      <p:sp>
        <p:nvSpPr>
          <p:cNvPr id="588" name="Google Shape;588;p72"/>
          <p:cNvSpPr txBox="1">
            <a:spLocks noGrp="1"/>
          </p:cNvSpPr>
          <p:nvPr>
            <p:ph idx="1"/>
          </p:nvPr>
        </p:nvSpPr>
        <p:spPr>
          <a:xfrm>
            <a:off x="628650" y="1460500"/>
            <a:ext cx="7886700" cy="471646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60000"/>
              </a:lnSpc>
              <a:spcBef>
                <a:spcPts val="0"/>
              </a:spcBef>
              <a:spcAft>
                <a:spcPts val="0"/>
              </a:spcAft>
              <a:buClr>
                <a:schemeClr val="dk1"/>
              </a:buClr>
              <a:buSzPct val="100000"/>
              <a:buChar char="•"/>
            </a:pPr>
            <a:r>
              <a:rPr lang="en-US" dirty="0"/>
              <a:t>Cooperating with getting dressed </a:t>
            </a:r>
            <a:endParaRPr dirty="0"/>
          </a:p>
          <a:p>
            <a:pPr marL="228600" lvl="0" indent="-228600" algn="l" rtl="0">
              <a:lnSpc>
                <a:spcPct val="160000"/>
              </a:lnSpc>
              <a:spcBef>
                <a:spcPts val="1000"/>
              </a:spcBef>
              <a:spcAft>
                <a:spcPts val="0"/>
              </a:spcAft>
              <a:buClr>
                <a:schemeClr val="dk1"/>
              </a:buClr>
              <a:buSzPct val="100000"/>
              <a:buChar char="•"/>
            </a:pPr>
            <a:r>
              <a:rPr lang="en-US" dirty="0"/>
              <a:t>Taking off some clothes, with help</a:t>
            </a:r>
            <a:endParaRPr dirty="0"/>
          </a:p>
          <a:p>
            <a:pPr marL="228600" lvl="0" indent="-228600" algn="l" rtl="0">
              <a:lnSpc>
                <a:spcPct val="160000"/>
              </a:lnSpc>
              <a:spcBef>
                <a:spcPts val="1000"/>
              </a:spcBef>
              <a:spcAft>
                <a:spcPts val="0"/>
              </a:spcAft>
              <a:buClr>
                <a:schemeClr val="dk1"/>
              </a:buClr>
              <a:buSzPct val="100000"/>
              <a:buChar char="•"/>
            </a:pPr>
            <a:r>
              <a:rPr lang="en-US" dirty="0"/>
              <a:t>Putting on simple clothing items (like a hat)</a:t>
            </a:r>
            <a:endParaRPr dirty="0"/>
          </a:p>
          <a:p>
            <a:pPr marL="228600" lvl="0" indent="-228600" algn="l" rtl="0">
              <a:lnSpc>
                <a:spcPct val="160000"/>
              </a:lnSpc>
              <a:spcBef>
                <a:spcPts val="1000"/>
              </a:spcBef>
              <a:spcAft>
                <a:spcPts val="0"/>
              </a:spcAft>
              <a:buClr>
                <a:schemeClr val="dk1"/>
              </a:buClr>
              <a:buSzPct val="100000"/>
              <a:buChar char="•"/>
            </a:pPr>
            <a:r>
              <a:rPr lang="en-US" dirty="0"/>
              <a:t>Independently taking off simple items (socks, shoes)</a:t>
            </a:r>
            <a:endParaRPr dirty="0"/>
          </a:p>
          <a:p>
            <a:pPr marL="228600" lvl="0" indent="-228600" algn="l" rtl="0">
              <a:lnSpc>
                <a:spcPct val="160000"/>
              </a:lnSpc>
              <a:spcBef>
                <a:spcPts val="1000"/>
              </a:spcBef>
              <a:spcAft>
                <a:spcPts val="0"/>
              </a:spcAft>
              <a:buClr>
                <a:schemeClr val="dk1"/>
              </a:buClr>
              <a:buSzPct val="100000"/>
              <a:buChar char="•"/>
            </a:pPr>
            <a:r>
              <a:rPr lang="en-US" dirty="0"/>
              <a:t>Independently putting on simple items</a:t>
            </a:r>
            <a:endParaRPr dirty="0"/>
          </a:p>
          <a:p>
            <a:pPr marL="228600" lvl="0" indent="-228600" algn="l" rtl="0">
              <a:lnSpc>
                <a:spcPct val="160000"/>
              </a:lnSpc>
              <a:spcBef>
                <a:spcPts val="1000"/>
              </a:spcBef>
              <a:spcAft>
                <a:spcPts val="0"/>
              </a:spcAft>
              <a:buClr>
                <a:schemeClr val="dk1"/>
              </a:buClr>
              <a:buSzPct val="100000"/>
              <a:buChar char="•"/>
            </a:pPr>
            <a:r>
              <a:rPr lang="en-US" dirty="0"/>
              <a:t>Unfastening snaps/buttons</a:t>
            </a:r>
            <a:endParaRPr dirty="0"/>
          </a:p>
          <a:p>
            <a:pPr marL="228600" lvl="0" indent="-228600" algn="l" rtl="0">
              <a:lnSpc>
                <a:spcPct val="160000"/>
              </a:lnSpc>
              <a:spcBef>
                <a:spcPts val="1000"/>
              </a:spcBef>
              <a:spcAft>
                <a:spcPts val="0"/>
              </a:spcAft>
              <a:buClr>
                <a:schemeClr val="dk1"/>
              </a:buClr>
              <a:buSzPct val="100000"/>
              <a:buChar char="•"/>
            </a:pPr>
            <a:r>
              <a:rPr lang="en-US" dirty="0"/>
              <a:t>Fastening snaps/buttons</a:t>
            </a:r>
            <a:endParaRPr dirty="0"/>
          </a:p>
          <a:p>
            <a:pPr marL="228600" lvl="0" indent="-228600" algn="l" rtl="0">
              <a:lnSpc>
                <a:spcPct val="160000"/>
              </a:lnSpc>
              <a:spcBef>
                <a:spcPts val="1000"/>
              </a:spcBef>
              <a:spcAft>
                <a:spcPts val="0"/>
              </a:spcAft>
              <a:buClr>
                <a:schemeClr val="dk1"/>
              </a:buClr>
              <a:buSzPct val="100000"/>
              <a:buChar char="•"/>
            </a:pPr>
            <a:r>
              <a:rPr lang="en-US" dirty="0"/>
              <a:t>Working zippers</a:t>
            </a:r>
            <a:endParaRPr dirty="0"/>
          </a:p>
          <a:p>
            <a:pPr marL="228600" lvl="0" indent="-228600" algn="l" rtl="0">
              <a:lnSpc>
                <a:spcPct val="160000"/>
              </a:lnSpc>
              <a:spcBef>
                <a:spcPts val="1000"/>
              </a:spcBef>
              <a:spcAft>
                <a:spcPts val="0"/>
              </a:spcAft>
              <a:buClr>
                <a:schemeClr val="dk1"/>
              </a:buClr>
              <a:buSzPct val="100000"/>
              <a:buChar char="•"/>
            </a:pPr>
            <a:r>
              <a:rPr lang="en-US" dirty="0"/>
              <a:t>Knowing what clothing to choose (e.g., sunny, cold)</a:t>
            </a:r>
            <a:endParaRPr dirty="0"/>
          </a:p>
          <a:p>
            <a:pPr marL="228600" lvl="0" indent="-117475" algn="l" rtl="0">
              <a:lnSpc>
                <a:spcPct val="90000"/>
              </a:lnSpc>
              <a:spcBef>
                <a:spcPts val="1000"/>
              </a:spcBef>
              <a:spcAft>
                <a:spcPts val="0"/>
              </a:spcAft>
              <a:buClr>
                <a:schemeClr val="dk1"/>
              </a:buClr>
              <a:buSzPct val="100000"/>
              <a:buNone/>
            </a:pPr>
            <a:endParaRPr dirty="0"/>
          </a:p>
          <a:p>
            <a:pPr marL="228600" lvl="0" indent="-11747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 </a:t>
            </a:r>
            <a:r>
              <a:rPr lang="en-US" sz="3600" dirty="0" err="1"/>
              <a:t>Laelia’s</a:t>
            </a:r>
            <a:r>
              <a:rPr lang="en-US" sz="3600" dirty="0"/>
              <a:t> Morning Routine</a:t>
            </a:r>
            <a:endParaRPr dirty="0"/>
          </a:p>
        </p:txBody>
      </p:sp>
      <p:sp>
        <p:nvSpPr>
          <p:cNvPr id="603" name="Google Shape;603;p74"/>
          <p:cNvSpPr txBox="1">
            <a:spLocks noGrp="1"/>
          </p:cNvSpPr>
          <p:nvPr>
            <p:ph idx="1"/>
          </p:nvPr>
        </p:nvSpPr>
        <p:spPr>
          <a:xfrm>
            <a:off x="628650" y="1447800"/>
            <a:ext cx="7886700" cy="4729163"/>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Clr>
                <a:schemeClr val="dk1"/>
              </a:buClr>
              <a:buSzPct val="100000"/>
              <a:buNone/>
            </a:pPr>
            <a:r>
              <a:rPr lang="en-US" dirty="0"/>
              <a:t>After watching the video on the following slide, discuss the following questions; </a:t>
            </a:r>
          </a:p>
          <a:p>
            <a:pPr>
              <a:lnSpc>
                <a:spcPct val="150000"/>
              </a:lnSpc>
              <a:spcBef>
                <a:spcPts val="0"/>
              </a:spcBef>
              <a:buClr>
                <a:schemeClr val="dk1"/>
              </a:buClr>
              <a:buSzPct val="100000"/>
            </a:pPr>
            <a:r>
              <a:rPr lang="en-US" dirty="0"/>
              <a:t> What adaptive skills is </a:t>
            </a:r>
            <a:r>
              <a:rPr lang="en-US" dirty="0" err="1"/>
              <a:t>Laelia</a:t>
            </a:r>
            <a:r>
              <a:rPr lang="en-US" dirty="0"/>
              <a:t> working on?</a:t>
            </a:r>
            <a:endParaRPr dirty="0"/>
          </a:p>
          <a:p>
            <a:pPr marL="228600" lvl="0" indent="-228600" algn="l" rtl="0">
              <a:lnSpc>
                <a:spcPct val="150000"/>
              </a:lnSpc>
              <a:spcBef>
                <a:spcPts val="1000"/>
              </a:spcBef>
              <a:spcAft>
                <a:spcPts val="0"/>
              </a:spcAft>
              <a:buClr>
                <a:schemeClr val="dk1"/>
              </a:buClr>
              <a:buSzPct val="100000"/>
              <a:buChar char="•"/>
            </a:pPr>
            <a:r>
              <a:rPr lang="en-US" dirty="0"/>
              <a:t>What domains are important to the skills she is currently working on?</a:t>
            </a:r>
            <a:endParaRPr dirty="0"/>
          </a:p>
          <a:p>
            <a:pPr marL="228600" lvl="0" indent="-228600" algn="l" rtl="0">
              <a:lnSpc>
                <a:spcPct val="150000"/>
              </a:lnSpc>
              <a:spcBef>
                <a:spcPts val="1000"/>
              </a:spcBef>
              <a:spcAft>
                <a:spcPts val="0"/>
              </a:spcAft>
              <a:buClr>
                <a:schemeClr val="dk1"/>
              </a:buClr>
              <a:buSzPct val="100000"/>
              <a:buChar char="•"/>
            </a:pPr>
            <a:r>
              <a:rPr lang="en-US" dirty="0"/>
              <a:t>Occupational therapists specialize in bringing these multi-domain skills together and are also familiar with cross-disciplinary teaming. Who else might be an important member of </a:t>
            </a:r>
            <a:r>
              <a:rPr lang="en-US" dirty="0" err="1"/>
              <a:t>Laelia’s</a:t>
            </a:r>
            <a:r>
              <a:rPr lang="en-US" dirty="0"/>
              <a:t> team? </a:t>
            </a:r>
            <a:endParaRPr dirty="0"/>
          </a:p>
          <a:p>
            <a:pPr marL="228600" lvl="0" indent="-90804"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endParaRPr dirty="0"/>
          </a:p>
        </p:txBody>
      </p:sp>
      <p:sp>
        <p:nvSpPr>
          <p:cNvPr id="595" name="Google Shape;595;p73"/>
          <p:cNvSpPr txBox="1">
            <a:spLocks noGrp="1"/>
          </p:cNvSpPr>
          <p:nvPr>
            <p:ph idx="1"/>
          </p:nvPr>
        </p:nvSpPr>
        <p:spPr>
          <a:xfrm>
            <a:off x="628650" y="1027907"/>
            <a:ext cx="7886700" cy="4729163"/>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Clr>
                <a:schemeClr val="dk1"/>
              </a:buClr>
              <a:buSzPts val="2800"/>
              <a:buNone/>
            </a:pPr>
            <a:r>
              <a:rPr lang="en-US" i="1" dirty="0" err="1"/>
              <a:t>Laelia’s</a:t>
            </a:r>
            <a:r>
              <a:rPr lang="en-US" i="1" dirty="0"/>
              <a:t> Morning Routine</a:t>
            </a:r>
            <a:endParaRPr dirty="0"/>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0800" y="1690689"/>
            <a:ext cx="6502400" cy="3657600"/>
          </a:xfrm>
          <a:prstGeom prst="rect">
            <a:avLst/>
          </a:prstGeom>
        </p:spPr>
      </p:pic>
      <p:sp>
        <p:nvSpPr>
          <p:cNvPr id="6" name="Rectangle 5"/>
          <p:cNvSpPr/>
          <p:nvPr/>
        </p:nvSpPr>
        <p:spPr>
          <a:xfrm>
            <a:off x="2286000" y="5715239"/>
            <a:ext cx="4572000" cy="246221"/>
          </a:xfrm>
          <a:prstGeom prst="rect">
            <a:avLst/>
          </a:prstGeom>
        </p:spPr>
        <p:txBody>
          <a:bodyPr>
            <a:spAutoFit/>
          </a:bodyPr>
          <a:lstStyle/>
          <a:p>
            <a:pPr lvl="0"/>
            <a:r>
              <a:rPr lang="en-US" sz="1000" dirty="0">
                <a:hlinkClick r:id="rId3"/>
              </a:rPr>
              <a:t>https://www.youtube.com/watch?v=fgPU9FZK_NU&amp;ab_channel=recordsky</a:t>
            </a:r>
            <a:r>
              <a:rPr lang="en-US" sz="1000" dirty="0"/>
              <a:t>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7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References and Resources</a:t>
            </a:r>
            <a:endParaRPr dirty="0"/>
          </a:p>
        </p:txBody>
      </p:sp>
      <p:sp>
        <p:nvSpPr>
          <p:cNvPr id="609" name="Google Shape;609;p75"/>
          <p:cNvSpPr txBox="1">
            <a:spLocks noGrp="1"/>
          </p:cNvSpPr>
          <p:nvPr>
            <p:ph idx="1"/>
          </p:nvPr>
        </p:nvSpPr>
        <p:spPr>
          <a:xfrm>
            <a:off x="628650" y="1536700"/>
            <a:ext cx="7886700" cy="464026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170000"/>
              </a:lnSpc>
              <a:spcBef>
                <a:spcPts val="0"/>
              </a:spcBef>
              <a:spcAft>
                <a:spcPts val="0"/>
              </a:spcAft>
              <a:buClr>
                <a:schemeClr val="dk1"/>
              </a:buClr>
              <a:buSzPct val="100000"/>
              <a:buChar char="•"/>
            </a:pPr>
            <a:r>
              <a:rPr lang="en-US" dirty="0"/>
              <a:t>Adamson, L.B., </a:t>
            </a:r>
            <a:r>
              <a:rPr lang="en-US" dirty="0" err="1"/>
              <a:t>Bakeman</a:t>
            </a:r>
            <a:r>
              <a:rPr lang="en-US" dirty="0"/>
              <a:t>, R., </a:t>
            </a:r>
            <a:r>
              <a:rPr lang="en-US" dirty="0" err="1"/>
              <a:t>Deckner</a:t>
            </a:r>
            <a:r>
              <a:rPr lang="en-US" dirty="0"/>
              <a:t>, D.F., Nelson, P. B. (2014). From Interactions to Conversations: The Development of Joint Engagement During Early Childhood. Child Development., 85(3), 941–955. </a:t>
            </a:r>
            <a:r>
              <a:rPr lang="en-US" u="sng" dirty="0">
                <a:solidFill>
                  <a:schemeClr val="hlink"/>
                </a:solidFill>
                <a:hlinkClick r:id="rId3"/>
              </a:rPr>
              <a:t>https://doi.org/10.1111/cdev.12189</a:t>
            </a:r>
            <a:endParaRPr dirty="0"/>
          </a:p>
          <a:p>
            <a:pPr marL="228600" lvl="0" indent="-228600" algn="l" rtl="0">
              <a:lnSpc>
                <a:spcPct val="170000"/>
              </a:lnSpc>
              <a:spcBef>
                <a:spcPts val="1000"/>
              </a:spcBef>
              <a:spcAft>
                <a:spcPts val="0"/>
              </a:spcAft>
              <a:buClr>
                <a:schemeClr val="dk1"/>
              </a:buClr>
              <a:buSzPct val="100000"/>
              <a:buChar char="•"/>
            </a:pPr>
            <a:r>
              <a:rPr lang="en-US" dirty="0"/>
              <a:t>Arnold, C. (2015). Schemas: a way into a child’s world. </a:t>
            </a:r>
            <a:r>
              <a:rPr lang="en-US" i="1" dirty="0"/>
              <a:t>Early Child Development and Care.</a:t>
            </a:r>
            <a:r>
              <a:rPr lang="en-US" dirty="0"/>
              <a:t>, </a:t>
            </a:r>
            <a:r>
              <a:rPr lang="en-US" i="1" dirty="0"/>
              <a:t>185</a:t>
            </a:r>
            <a:r>
              <a:rPr lang="en-US" dirty="0"/>
              <a:t>(5), 727–741. </a:t>
            </a:r>
            <a:r>
              <a:rPr lang="en-US" u="sng" dirty="0">
                <a:solidFill>
                  <a:schemeClr val="hlink"/>
                </a:solidFill>
                <a:hlinkClick r:id="rId4"/>
              </a:rPr>
              <a:t>https://doi.org/10.1080/03004430.2014.952634</a:t>
            </a:r>
            <a:endParaRPr dirty="0"/>
          </a:p>
          <a:p>
            <a:pPr marL="228600" lvl="0" indent="-228600" algn="l" rtl="0">
              <a:lnSpc>
                <a:spcPct val="170000"/>
              </a:lnSpc>
              <a:spcBef>
                <a:spcPts val="1000"/>
              </a:spcBef>
              <a:spcAft>
                <a:spcPts val="0"/>
              </a:spcAft>
              <a:buClr>
                <a:schemeClr val="dk1"/>
              </a:buClr>
              <a:buSzPct val="100000"/>
              <a:buChar char="•"/>
            </a:pPr>
            <a:r>
              <a:rPr lang="en-US" dirty="0"/>
              <a:t>Blair, C. &amp; Raver, C.C., (2015). School readiness and self-regulation: a developmental psychobiological approach. Annual Review of Psychology; Vol 66, pp. 711-713. </a:t>
            </a:r>
            <a:r>
              <a:rPr lang="en-US" dirty="0" err="1"/>
              <a:t>doi</a:t>
            </a:r>
            <a:r>
              <a:rPr lang="en-US" dirty="0"/>
              <a:t>: </a:t>
            </a:r>
            <a:r>
              <a:rPr lang="en-US" dirty="0">
                <a:hlinkClick r:id="rId5"/>
              </a:rPr>
              <a:t>10.1146/annurev-psych-010814-015221</a:t>
            </a:r>
            <a:endParaRPr dirty="0"/>
          </a:p>
          <a:p>
            <a:pPr marL="228600" lvl="0" indent="-117475" algn="l" rtl="0">
              <a:lnSpc>
                <a:spcPct val="170000"/>
              </a:lnSpc>
              <a:spcBef>
                <a:spcPts val="1000"/>
              </a:spcBef>
              <a:spcAft>
                <a:spcPts val="0"/>
              </a:spcAft>
              <a:buClr>
                <a:schemeClr val="dk1"/>
              </a:buClr>
              <a:buSzPct val="100000"/>
              <a:buNone/>
            </a:pPr>
            <a:endParaRPr dirty="0"/>
          </a:p>
          <a:p>
            <a:pPr marL="228600" lvl="0" indent="-11747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7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Clr>
                <a:srgbClr val="000000"/>
              </a:buClr>
              <a:buSzPts val="3600"/>
            </a:pPr>
            <a:r>
              <a:rPr lang="en-US" sz="3600" dirty="0"/>
              <a:t>References and Resources</a:t>
            </a:r>
            <a:endParaRPr dirty="0"/>
          </a:p>
        </p:txBody>
      </p:sp>
      <p:sp>
        <p:nvSpPr>
          <p:cNvPr id="615" name="Google Shape;615;p76"/>
          <p:cNvSpPr txBox="1">
            <a:spLocks noGrp="1"/>
          </p:cNvSpPr>
          <p:nvPr>
            <p:ph idx="1"/>
          </p:nvPr>
        </p:nvSpPr>
        <p:spPr>
          <a:xfrm>
            <a:off x="628650" y="1447800"/>
            <a:ext cx="7886700" cy="472916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150000"/>
              </a:lnSpc>
              <a:spcBef>
                <a:spcPts val="0"/>
              </a:spcBef>
              <a:spcAft>
                <a:spcPts val="0"/>
              </a:spcAft>
              <a:buClr>
                <a:schemeClr val="dk1"/>
              </a:buClr>
              <a:buSzPct val="100000"/>
              <a:buChar char="•"/>
            </a:pPr>
            <a:r>
              <a:rPr lang="en-US" dirty="0">
                <a:hlinkClick r:id="rId3"/>
              </a:rPr>
              <a:t>Denham, S.A., (2018). Keeping SEL developmental: the importance of a developmental lends for fostering and assessing SEL competencies. Frameworks Briefs, Special Issues Series; Measuring SEL: Using Data to Inspire Practice</a:t>
            </a:r>
            <a:endParaRPr dirty="0"/>
          </a:p>
          <a:p>
            <a:pPr marL="228600" lvl="0" indent="-228600" algn="l" rtl="0">
              <a:lnSpc>
                <a:spcPct val="170000"/>
              </a:lnSpc>
              <a:spcBef>
                <a:spcPts val="1000"/>
              </a:spcBef>
              <a:spcAft>
                <a:spcPts val="0"/>
              </a:spcAft>
              <a:buClr>
                <a:schemeClr val="dk1"/>
              </a:buClr>
              <a:buSzPct val="100000"/>
              <a:buChar char="•"/>
            </a:pPr>
            <a:r>
              <a:rPr lang="en-US" dirty="0"/>
              <a:t>Gilliam, W.S &amp; Reyes, C.R., (2018). Teacher decision factors that lead to preschool expulsion. Infants and Young Children, Vol. 31(2), pp. 93-108(16).</a:t>
            </a:r>
            <a:r>
              <a:rPr lang="en-US" dirty="0">
                <a:hlinkClick r:id="rId4"/>
              </a:rPr>
              <a:t>https://doi.org/10.1097/IYC.0000000000000113</a:t>
            </a:r>
            <a:endParaRPr dirty="0"/>
          </a:p>
          <a:p>
            <a:pPr marL="228600" lvl="0" indent="-228600" algn="l" rtl="0">
              <a:lnSpc>
                <a:spcPct val="150000"/>
              </a:lnSpc>
              <a:spcBef>
                <a:spcPts val="1000"/>
              </a:spcBef>
              <a:spcAft>
                <a:spcPts val="0"/>
              </a:spcAft>
              <a:buClr>
                <a:schemeClr val="dk1"/>
              </a:buClr>
              <a:buSzPct val="100000"/>
              <a:buChar char="•"/>
            </a:pPr>
            <a:r>
              <a:rPr lang="en-US" dirty="0" err="1"/>
              <a:t>Guralnick</a:t>
            </a:r>
            <a:r>
              <a:rPr lang="en-US" dirty="0"/>
              <a:t>, M.J., (2013). Developmental science and preventative interventions for children at environmental risk. Infant and Young Children, Vol. 26(4), pp. 270-285. </a:t>
            </a:r>
            <a:r>
              <a:rPr lang="en-US" dirty="0">
                <a:hlinkClick r:id="rId5"/>
              </a:rPr>
              <a:t>doi:10.1097/IYC.0b013e3182a6832f. </a:t>
            </a:r>
            <a:endParaRP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References and Resources</a:t>
            </a:r>
            <a:endParaRPr/>
          </a:p>
        </p:txBody>
      </p:sp>
      <p:sp>
        <p:nvSpPr>
          <p:cNvPr id="621" name="Google Shape;621;p77"/>
          <p:cNvSpPr txBox="1">
            <a:spLocks noGrp="1"/>
          </p:cNvSpPr>
          <p:nvPr>
            <p:ph idx="1"/>
          </p:nvPr>
        </p:nvSpPr>
        <p:spPr>
          <a:xfrm>
            <a:off x="628650" y="1435100"/>
            <a:ext cx="7886700" cy="4741863"/>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50000"/>
              </a:lnSpc>
              <a:spcBef>
                <a:spcPts val="0"/>
              </a:spcBef>
              <a:spcAft>
                <a:spcPts val="0"/>
              </a:spcAft>
              <a:buClr>
                <a:schemeClr val="dk1"/>
              </a:buClr>
              <a:buSzPct val="100000"/>
              <a:buChar char="•"/>
            </a:pPr>
            <a:r>
              <a:rPr lang="en-US" dirty="0"/>
              <a:t>Linder, T. W. (1993). </a:t>
            </a:r>
            <a:r>
              <a:rPr lang="en-US" i="1" dirty="0"/>
              <a:t>Transdisciplinary play-based assessment: A functional approach to working with young children, Rev</a:t>
            </a:r>
            <a:r>
              <a:rPr lang="en-US" dirty="0"/>
              <a:t>. Paul H Brookes Publishing</a:t>
            </a:r>
            <a:endParaRPr dirty="0"/>
          </a:p>
          <a:p>
            <a:pPr marL="228600" lvl="0" indent="-228600" algn="l" rtl="0">
              <a:lnSpc>
                <a:spcPct val="150000"/>
              </a:lnSpc>
              <a:spcBef>
                <a:spcPts val="1000"/>
              </a:spcBef>
              <a:spcAft>
                <a:spcPts val="0"/>
              </a:spcAft>
              <a:buClr>
                <a:schemeClr val="dk1"/>
              </a:buClr>
              <a:buSzPct val="100000"/>
              <a:buChar char="•"/>
            </a:pPr>
            <a:r>
              <a:rPr lang="en-US" dirty="0"/>
              <a:t>American Association on Intellectual and Developmental Disabilities: </a:t>
            </a:r>
            <a:r>
              <a:rPr lang="en-US" u="sng" dirty="0">
                <a:solidFill>
                  <a:schemeClr val="hlink"/>
                </a:solidFill>
                <a:hlinkClick r:id="rId3"/>
              </a:rPr>
              <a:t>https://www.aaidd.org/intellectual-disability/definition</a:t>
            </a:r>
            <a:endParaRPr dirty="0"/>
          </a:p>
          <a:p>
            <a:pPr marL="228600" lvl="0" indent="-228600" algn="l" rtl="0">
              <a:lnSpc>
                <a:spcPct val="150000"/>
              </a:lnSpc>
              <a:spcBef>
                <a:spcPts val="1000"/>
              </a:spcBef>
              <a:spcAft>
                <a:spcPts val="0"/>
              </a:spcAft>
              <a:buClr>
                <a:schemeClr val="dk1"/>
              </a:buClr>
              <a:buSzPct val="100000"/>
              <a:buChar char="•"/>
            </a:pPr>
            <a:r>
              <a:rPr lang="en-US" dirty="0"/>
              <a:t>American Speech-Language-Hearing Association (ASHA): </a:t>
            </a:r>
            <a:r>
              <a:rPr lang="en-US" u="sng" dirty="0">
                <a:solidFill>
                  <a:schemeClr val="hlink"/>
                </a:solidFill>
                <a:hlinkClick r:id="rId4"/>
              </a:rPr>
              <a:t>How Does Your Child Hear and Talk? Speech, Language, and Hearing Developmental Milestones From Birth to 5 Years (asha.org)</a:t>
            </a:r>
            <a:endParaRPr dirty="0"/>
          </a:p>
          <a:p>
            <a:pPr marL="228600" lvl="0" indent="-90804" algn="l" rtl="0">
              <a:lnSpc>
                <a:spcPct val="150000"/>
              </a:lnSpc>
              <a:spcBef>
                <a:spcPts val="1000"/>
              </a:spcBef>
              <a:spcAft>
                <a:spcPts val="0"/>
              </a:spcAft>
              <a:buClr>
                <a:schemeClr val="dk1"/>
              </a:buClr>
              <a:buSzPct val="100000"/>
              <a:buNone/>
            </a:pPr>
            <a:endParaRPr dirty="0"/>
          </a:p>
          <a:p>
            <a:pPr marL="228600" lvl="0" indent="-90804"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References and Resources</a:t>
            </a:r>
            <a:endParaRPr dirty="0"/>
          </a:p>
        </p:txBody>
      </p:sp>
      <p:sp>
        <p:nvSpPr>
          <p:cNvPr id="627" name="Google Shape;627;p78"/>
          <p:cNvSpPr txBox="1">
            <a:spLocks noGrp="1"/>
          </p:cNvSpPr>
          <p:nvPr>
            <p:ph idx="1"/>
          </p:nvPr>
        </p:nvSpPr>
        <p:spPr>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50000"/>
              </a:lnSpc>
              <a:spcBef>
                <a:spcPts val="0"/>
              </a:spcBef>
              <a:spcAft>
                <a:spcPts val="0"/>
              </a:spcAft>
              <a:buClr>
                <a:schemeClr val="dk1"/>
              </a:buClr>
              <a:buSzPct val="100000"/>
              <a:buChar char="•"/>
            </a:pPr>
            <a:r>
              <a:rPr lang="en-US" dirty="0"/>
              <a:t>Waller, D., Davis, G. (2016). Child Observation Videos. In: An Introduction to Early Childhood, Sage: </a:t>
            </a:r>
            <a:r>
              <a:rPr lang="en-US" u="sng" dirty="0">
                <a:solidFill>
                  <a:schemeClr val="hlink"/>
                </a:solidFill>
                <a:hlinkClick r:id="rId3"/>
              </a:rPr>
              <a:t>Child Observation Videos | Online Resources (sagepub.com)</a:t>
            </a:r>
            <a:endParaRPr dirty="0"/>
          </a:p>
          <a:p>
            <a:pPr marL="228600" lvl="0" indent="-228600" algn="l" rtl="0">
              <a:lnSpc>
                <a:spcPct val="150000"/>
              </a:lnSpc>
              <a:spcBef>
                <a:spcPts val="1000"/>
              </a:spcBef>
              <a:spcAft>
                <a:spcPts val="0"/>
              </a:spcAft>
              <a:buClr>
                <a:schemeClr val="dk1"/>
              </a:buClr>
              <a:buSzPct val="100000"/>
              <a:buChar char="•"/>
            </a:pPr>
            <a:r>
              <a:rPr lang="en-US" dirty="0"/>
              <a:t>Before their first words: </a:t>
            </a:r>
            <a:r>
              <a:rPr lang="en-US" dirty="0" err="1"/>
              <a:t>RecerCaixa</a:t>
            </a:r>
            <a:r>
              <a:rPr lang="en-US" dirty="0"/>
              <a:t>: </a:t>
            </a:r>
            <a:r>
              <a:rPr lang="en-US" u="sng" dirty="0">
                <a:solidFill>
                  <a:schemeClr val="hlink"/>
                </a:solidFill>
                <a:hlinkClick r:id="rId4"/>
              </a:rPr>
              <a:t>Joint attention | Before their first words (upf.edu)</a:t>
            </a:r>
            <a:endParaRPr dirty="0"/>
          </a:p>
          <a:p>
            <a:pPr marL="228600" lvl="0" indent="-228600" algn="l" rtl="0">
              <a:lnSpc>
                <a:spcPct val="150000"/>
              </a:lnSpc>
              <a:spcBef>
                <a:spcPts val="1000"/>
              </a:spcBef>
              <a:spcAft>
                <a:spcPts val="0"/>
              </a:spcAft>
              <a:buClr>
                <a:schemeClr val="dk1"/>
              </a:buClr>
              <a:buSzPct val="100000"/>
              <a:buChar char="•"/>
            </a:pPr>
            <a:r>
              <a:rPr lang="en-US" dirty="0"/>
              <a:t>Centers for Disease Control and Prevention: </a:t>
            </a:r>
            <a:r>
              <a:rPr lang="en-US" u="sng" dirty="0">
                <a:solidFill>
                  <a:schemeClr val="hlink"/>
                </a:solidFill>
                <a:hlinkClick r:id="rId5"/>
              </a:rPr>
              <a:t>CDC’s Developmental Milestones | CDC</a:t>
            </a:r>
            <a:endParaRPr dirty="0"/>
          </a:p>
          <a:p>
            <a:pPr marL="228600" lvl="0" indent="-64135"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dirty="0"/>
              <a:t>Activity</a:t>
            </a:r>
            <a:endParaRPr dirty="0"/>
          </a:p>
        </p:txBody>
      </p:sp>
      <p:sp>
        <p:nvSpPr>
          <p:cNvPr id="111" name="Google Shape;111;p8"/>
          <p:cNvSpPr txBox="1">
            <a:spLocks noGrp="1"/>
          </p:cNvSpPr>
          <p:nvPr>
            <p:ph idx="1"/>
          </p:nvPr>
        </p:nvSpPr>
        <p:spPr>
          <a:xfrm>
            <a:off x="628650" y="1400783"/>
            <a:ext cx="7886700" cy="4776180"/>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50000"/>
              </a:lnSpc>
              <a:spcBef>
                <a:spcPts val="0"/>
              </a:spcBef>
              <a:spcAft>
                <a:spcPts val="0"/>
              </a:spcAft>
              <a:buClr>
                <a:schemeClr val="dk1"/>
              </a:buClr>
              <a:buSzPct val="100000"/>
              <a:buChar char="•"/>
            </a:pPr>
            <a:r>
              <a:rPr lang="en-US" u="sng" dirty="0">
                <a:solidFill>
                  <a:schemeClr val="hlink"/>
                </a:solidFill>
                <a:hlinkClick r:id="rId3"/>
              </a:rPr>
              <a:t>https://developingchild.harvard.edu/resources/inbrief-the-science-of-early-childhood-development/</a:t>
            </a:r>
            <a:endParaRPr dirty="0"/>
          </a:p>
          <a:p>
            <a:pPr marL="228600" lvl="0" indent="-228600" algn="l" rtl="0">
              <a:lnSpc>
                <a:spcPct val="150000"/>
              </a:lnSpc>
              <a:spcBef>
                <a:spcPts val="1600"/>
              </a:spcBef>
              <a:spcAft>
                <a:spcPts val="0"/>
              </a:spcAft>
              <a:buClr>
                <a:schemeClr val="dk1"/>
              </a:buClr>
              <a:buSzPct val="100000"/>
              <a:buChar char="•"/>
            </a:pPr>
            <a:r>
              <a:rPr lang="en-US" dirty="0"/>
              <a:t>How does the knowledge that child development unfolds in the context of interactions help you think about addressing skills in a single domain?</a:t>
            </a:r>
            <a:endParaRPr dirty="0"/>
          </a:p>
          <a:p>
            <a:pPr marL="228600" lvl="0" indent="-228600" algn="l" rtl="0">
              <a:lnSpc>
                <a:spcPct val="150000"/>
              </a:lnSpc>
              <a:spcBef>
                <a:spcPts val="1000"/>
              </a:spcBef>
              <a:spcAft>
                <a:spcPts val="0"/>
              </a:spcAft>
              <a:buClr>
                <a:schemeClr val="dk1"/>
              </a:buClr>
              <a:buSzPct val="100000"/>
              <a:buChar char="•"/>
            </a:pPr>
            <a:r>
              <a:rPr lang="en-US" dirty="0"/>
              <a:t>How might this knowledge inform the way you deliver EI/ECSE services to children with disabilities?</a:t>
            </a:r>
            <a:endParaRP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libri"/>
              <a:buNone/>
            </a:pPr>
            <a:r>
              <a:rPr lang="en-US" sz="3600"/>
              <a:t>References and Resources</a:t>
            </a:r>
            <a:endParaRPr/>
          </a:p>
        </p:txBody>
      </p:sp>
      <p:sp>
        <p:nvSpPr>
          <p:cNvPr id="633" name="Google Shape;633;p79"/>
          <p:cNvSpPr txBox="1">
            <a:spLocks noGrp="1"/>
          </p:cNvSpPr>
          <p:nvPr>
            <p:ph idx="1"/>
          </p:nvPr>
        </p:nvSpPr>
        <p:spPr>
          <a:xfrm>
            <a:off x="628650" y="1384300"/>
            <a:ext cx="7886700" cy="4792663"/>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50000"/>
              </a:lnSpc>
              <a:spcBef>
                <a:spcPts val="0"/>
              </a:spcBef>
              <a:spcAft>
                <a:spcPts val="0"/>
              </a:spcAft>
              <a:buClr>
                <a:schemeClr val="dk1"/>
              </a:buClr>
              <a:buSzPct val="100000"/>
              <a:buChar char="•"/>
            </a:pPr>
            <a:r>
              <a:rPr lang="en-US" dirty="0"/>
              <a:t>Harvard Center on the Developing Child: </a:t>
            </a:r>
            <a:r>
              <a:rPr lang="en-US" u="sng" dirty="0">
                <a:solidFill>
                  <a:schemeClr val="hlink"/>
                </a:solidFill>
                <a:hlinkClick r:id="rId3"/>
              </a:rPr>
              <a:t>https://developingchild.harvard.edu/resources/inbrief-the-science-of-early-childhood-development/</a:t>
            </a:r>
            <a:endParaRPr dirty="0"/>
          </a:p>
          <a:p>
            <a:pPr marL="228600" lvl="0" indent="-228600" algn="l" rtl="0">
              <a:lnSpc>
                <a:spcPct val="150000"/>
              </a:lnSpc>
              <a:spcBef>
                <a:spcPts val="1000"/>
              </a:spcBef>
              <a:spcAft>
                <a:spcPts val="0"/>
              </a:spcAft>
              <a:buClr>
                <a:schemeClr val="dk1"/>
              </a:buClr>
              <a:buSzPct val="100000"/>
              <a:buChar char="•"/>
            </a:pPr>
            <a:r>
              <a:rPr lang="en-US" u="sng" dirty="0">
                <a:solidFill>
                  <a:schemeClr val="hlink"/>
                </a:solidFill>
                <a:hlinkClick r:id="rId4"/>
              </a:rPr>
              <a:t>Stress and Resilience: How Toxic Stress Affects Us, and What We Can Do About It (harvard.edu)</a:t>
            </a:r>
            <a:endParaRPr dirty="0"/>
          </a:p>
          <a:p>
            <a:pPr marL="228600" lvl="0" indent="-228600" algn="l" rtl="0">
              <a:lnSpc>
                <a:spcPct val="150000"/>
              </a:lnSpc>
              <a:spcBef>
                <a:spcPts val="1000"/>
              </a:spcBef>
              <a:spcAft>
                <a:spcPts val="0"/>
              </a:spcAft>
              <a:buClr>
                <a:schemeClr val="dk1"/>
              </a:buClr>
              <a:buSzPct val="100000"/>
              <a:buChar char="•"/>
            </a:pPr>
            <a:r>
              <a:rPr lang="en-US" u="sng" dirty="0">
                <a:solidFill>
                  <a:schemeClr val="hlink"/>
                </a:solidFill>
                <a:hlinkClick r:id="rId5"/>
              </a:rPr>
              <a:t>School suspensions are an adult behavior Rosemarie Allen </a:t>
            </a:r>
            <a:r>
              <a:rPr lang="en-US" u="sng" dirty="0" err="1">
                <a:solidFill>
                  <a:schemeClr val="hlink"/>
                </a:solidFill>
                <a:hlinkClick r:id="rId5"/>
              </a:rPr>
              <a:t>TEDxMileHigh</a:t>
            </a:r>
            <a:r>
              <a:rPr lang="en-US" u="sng" dirty="0">
                <a:solidFill>
                  <a:schemeClr val="hlink"/>
                </a:solidFill>
                <a:hlinkClick r:id="rId5"/>
              </a:rPr>
              <a:t> – YouTube</a:t>
            </a:r>
            <a:endParaRPr dirty="0"/>
          </a:p>
          <a:p>
            <a:pPr marL="228600" lvl="0" indent="-228600" algn="l" rtl="0">
              <a:lnSpc>
                <a:spcPct val="150000"/>
              </a:lnSpc>
              <a:spcBef>
                <a:spcPts val="1000"/>
              </a:spcBef>
              <a:spcAft>
                <a:spcPts val="0"/>
              </a:spcAft>
              <a:buClr>
                <a:schemeClr val="dk1"/>
              </a:buClr>
              <a:buSzPct val="100000"/>
              <a:buChar char="•"/>
            </a:pPr>
            <a:r>
              <a:rPr lang="en-US" dirty="0" err="1"/>
              <a:t>Laelia’s</a:t>
            </a:r>
            <a:r>
              <a:rPr lang="en-US" dirty="0"/>
              <a:t> Morning Routine: </a:t>
            </a:r>
            <a:r>
              <a:rPr lang="en-US" u="sng" dirty="0" err="1">
                <a:solidFill>
                  <a:schemeClr val="hlink"/>
                </a:solidFill>
                <a:hlinkClick r:id="rId6"/>
              </a:rPr>
              <a:t>Laelia's</a:t>
            </a:r>
            <a:r>
              <a:rPr lang="en-US" u="sng" dirty="0">
                <a:solidFill>
                  <a:schemeClr val="hlink"/>
                </a:solidFill>
                <a:hlinkClick r:id="rId6"/>
              </a:rPr>
              <a:t> morning routine - YouTube</a:t>
            </a:r>
            <a:endParaRPr dirty="0"/>
          </a:p>
          <a:p>
            <a:pPr marL="228600" lvl="0" indent="-77470" algn="l" rtl="0">
              <a:lnSpc>
                <a:spcPct val="150000"/>
              </a:lnSpc>
              <a:spcBef>
                <a:spcPts val="1000"/>
              </a:spcBef>
              <a:spcAft>
                <a:spcPts val="0"/>
              </a:spcAft>
              <a:buClr>
                <a:schemeClr val="dk1"/>
              </a:buClr>
              <a:buSzPct val="100000"/>
              <a:buNone/>
            </a:pPr>
            <a:endParaRPr dirty="0"/>
          </a:p>
          <a:p>
            <a:pPr marL="228600" lvl="0" indent="-77470" algn="l" rtl="0">
              <a:lnSpc>
                <a:spcPct val="90000"/>
              </a:lnSpc>
              <a:spcBef>
                <a:spcPts val="1000"/>
              </a:spcBef>
              <a:spcAft>
                <a:spcPts val="0"/>
              </a:spcAft>
              <a:buClr>
                <a:schemeClr val="dk1"/>
              </a:buClr>
              <a:buSzPct val="100000"/>
              <a:buNone/>
            </a:pPr>
            <a:endParaRP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28;p53">
            <a:extLst>
              <a:ext uri="{FF2B5EF4-FFF2-40B4-BE49-F238E27FC236}">
                <a16:creationId xmlns:a16="http://schemas.microsoft.com/office/drawing/2014/main" id="{B927729E-29F5-4CB6-B415-1657D466772D}"/>
              </a:ext>
            </a:extLst>
          </p:cNvPr>
          <p:cNvSpPr txBox="1">
            <a:spLocks/>
          </p:cNvSpPr>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algn="l" defTabSz="914400" rtl="0" eaLnBrk="1" latinLnBrk="0" hangingPunct="1">
              <a:lnSpc>
                <a:spcPct val="90000"/>
              </a:lnSpc>
              <a:spcBef>
                <a:spcPct val="0"/>
              </a:spcBef>
              <a:buNone/>
              <a:defRPr sz="4400" b="1" kern="1200">
                <a:solidFill>
                  <a:srgbClr val="121F88"/>
                </a:solidFill>
                <a:latin typeface="+mj-lt"/>
                <a:ea typeface="+mj-ea"/>
                <a:cs typeface="+mj-cs"/>
              </a:defRPr>
            </a:lvl1pPr>
          </a:lstStyle>
          <a:p>
            <a:pPr algn="ctr">
              <a:spcBef>
                <a:spcPts val="0"/>
              </a:spcBef>
              <a:buClr>
                <a:schemeClr val="dk1"/>
              </a:buClr>
              <a:buSzPts val="3600"/>
              <a:buFont typeface="Calibri"/>
              <a:buNone/>
            </a:pPr>
            <a:r>
              <a:rPr lang="en-US" sz="4000" dirty="0">
                <a:latin typeface="+mn-lt"/>
              </a:rPr>
              <a:t>Disclaimer</a:t>
            </a:r>
            <a:endParaRPr lang="en-US" sz="4800" dirty="0">
              <a:latin typeface="+mn-lt"/>
            </a:endParaRPr>
          </a:p>
        </p:txBody>
      </p:sp>
    </p:spTree>
    <p:extLst>
      <p:ext uri="{BB962C8B-B14F-4D97-AF65-F5344CB8AC3E}">
        <p14:creationId xmlns:p14="http://schemas.microsoft.com/office/powerpoint/2010/main" val="1153401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051235" cy="1754326"/>
          </a:xfrm>
          <a:prstGeom prst="rect">
            <a:avLst/>
          </a:prstGeom>
          <a:noFill/>
        </p:spPr>
        <p:txBody>
          <a:bodyPr wrap="square" rtlCol="0">
            <a:spAutoFit/>
          </a:bodyPr>
          <a:lstStyle/>
          <a:p>
            <a:pPr algn="ctr"/>
            <a:r>
              <a:rPr lang="en-US" sz="3600" b="1" kern="1200" dirty="0">
                <a:solidFill>
                  <a:srgbClr val="121F88"/>
                </a:solidFill>
                <a:latin typeface="Calibri" panose="020F0502020204030204"/>
                <a:ea typeface="+mj-ea"/>
                <a:cs typeface="+mj-cs"/>
              </a:rPr>
              <a:t>Video: </a:t>
            </a:r>
          </a:p>
          <a:p>
            <a:pPr algn="ctr"/>
            <a:r>
              <a:rPr lang="en-US" sz="3600" b="1" kern="1200" dirty="0" err="1">
                <a:solidFill>
                  <a:srgbClr val="121F88"/>
                </a:solidFill>
                <a:latin typeface="Calibri" panose="020F0502020204030204"/>
                <a:ea typeface="+mj-ea"/>
                <a:cs typeface="+mj-cs"/>
              </a:rPr>
              <a:t>InBrief</a:t>
            </a:r>
            <a:r>
              <a:rPr lang="en-US" sz="3600" b="1" kern="1200" dirty="0">
                <a:solidFill>
                  <a:srgbClr val="121F88"/>
                </a:solidFill>
                <a:latin typeface="Calibri" panose="020F0502020204030204"/>
                <a:ea typeface="+mj-ea"/>
                <a:cs typeface="+mj-cs"/>
              </a:rPr>
              <a:t>: The Science of Early Childhood Development</a:t>
            </a:r>
            <a:endParaRPr lang="en-US"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3458" y="1754018"/>
            <a:ext cx="6502400" cy="3657600"/>
          </a:xfrm>
          <a:prstGeom prst="rect">
            <a:avLst/>
          </a:prstGeom>
        </p:spPr>
      </p:pic>
      <p:sp>
        <p:nvSpPr>
          <p:cNvPr id="2" name="TextBox 1">
            <a:extLst>
              <a:ext uri="{FF2B5EF4-FFF2-40B4-BE49-F238E27FC236}">
                <a16:creationId xmlns:a16="http://schemas.microsoft.com/office/drawing/2014/main" id="{090F4258-C86A-4CE8-A4BC-32080AF245D4}"/>
              </a:ext>
            </a:extLst>
          </p:cNvPr>
          <p:cNvSpPr txBox="1"/>
          <p:nvPr/>
        </p:nvSpPr>
        <p:spPr>
          <a:xfrm>
            <a:off x="3200400" y="5779698"/>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dirty="0">
                <a:hlinkClick r:id="rId5"/>
              </a:rPr>
              <a:t>https://youtu.be/WO-CB2nsqTA</a:t>
            </a:r>
            <a:endParaRPr lang="en-US" sz="1000" dirty="0"/>
          </a:p>
        </p:txBody>
      </p:sp>
    </p:spTree>
    <p:extLst>
      <p:ext uri="{BB962C8B-B14F-4D97-AF65-F5344CB8AC3E}">
        <p14:creationId xmlns:p14="http://schemas.microsoft.com/office/powerpoint/2010/main" val="1401167297"/>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ceptual framework" id="{2EB3D6CF-8678-4B2C-8160-1091A07A243C}" vid="{A51B28CF-7AEB-454A-87CC-F5EE92733CD5}"/>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332</TotalTime>
  <Words>9606</Words>
  <Application>Microsoft Office PowerPoint</Application>
  <PresentationFormat>On-screen Show (4:3)</PresentationFormat>
  <Paragraphs>826</Paragraphs>
  <Slides>81</Slides>
  <Notes>80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Calibri</vt:lpstr>
      <vt:lpstr>Roboto</vt:lpstr>
      <vt:lpstr>Arial</vt:lpstr>
      <vt:lpstr>Calibri Light</vt:lpstr>
      <vt:lpstr>2_Office Theme</vt:lpstr>
      <vt:lpstr>Child Development and Early Learning:  Early Learning &amp; Development Theory &amp; Philosophy</vt:lpstr>
      <vt:lpstr>Standard 1</vt:lpstr>
      <vt:lpstr>Component 1.2 </vt:lpstr>
      <vt:lpstr>Objectives</vt:lpstr>
      <vt:lpstr>Objectives Continued</vt:lpstr>
      <vt:lpstr>Development Unfolds Globally</vt:lpstr>
      <vt:lpstr>Development Is Sequential</vt:lpstr>
      <vt:lpstr>Activity</vt:lpstr>
      <vt:lpstr>PowerPoint Presentation</vt:lpstr>
      <vt:lpstr>Developmental Domains</vt:lpstr>
      <vt:lpstr>Developmental Domains</vt:lpstr>
      <vt:lpstr>Activity Inter-Related Domains</vt:lpstr>
      <vt:lpstr>Domains of Development</vt:lpstr>
      <vt:lpstr>Language Learning Begins at Birth (Adamson et al., 2014)</vt:lpstr>
      <vt:lpstr>Video: The Importance of Early Interactions</vt:lpstr>
      <vt:lpstr>Video: The Importance of Early Interactions</vt:lpstr>
      <vt:lpstr>Early Sounds</vt:lpstr>
      <vt:lpstr>Babbling: 6-9 Months</vt:lpstr>
      <vt:lpstr>Emerging Language and Joint Attention</vt:lpstr>
      <vt:lpstr>Joint Attention</vt:lpstr>
      <vt:lpstr>Activity: Joint Attention</vt:lpstr>
      <vt:lpstr>Activity: Joint Attention</vt:lpstr>
      <vt:lpstr>First Words</vt:lpstr>
      <vt:lpstr>Communication and Language Milestones by the End of the First Year</vt:lpstr>
      <vt:lpstr>2-3 Years</vt:lpstr>
      <vt:lpstr>3-4 Years</vt:lpstr>
      <vt:lpstr>4-5 Years </vt:lpstr>
      <vt:lpstr>Bilingual Language Acquisition</vt:lpstr>
      <vt:lpstr>Language Development Milestones</vt:lpstr>
      <vt:lpstr>Activity (Video)</vt:lpstr>
      <vt:lpstr>Video:  Joseph Reading “The Three Little Pigs”</vt:lpstr>
      <vt:lpstr>Domains of Development</vt:lpstr>
      <vt:lpstr>What is Cognitive Development?</vt:lpstr>
      <vt:lpstr>Primary Elements of Cognition of cognition</vt:lpstr>
      <vt:lpstr>Cognitive Development and Jean Piaget: 3 Basic Concepts</vt:lpstr>
      <vt:lpstr>Schemas</vt:lpstr>
      <vt:lpstr>Activity</vt:lpstr>
      <vt:lpstr>Piaget: 4 Stages of Development</vt:lpstr>
      <vt:lpstr>Categories of Play</vt:lpstr>
      <vt:lpstr>Categories of Play</vt:lpstr>
      <vt:lpstr>Categories of Play</vt:lpstr>
      <vt:lpstr>Categories of Play</vt:lpstr>
      <vt:lpstr>Observing Cognitive Development</vt:lpstr>
      <vt:lpstr>Observing Cognitive Development: Parten’s Taxonomy for Social Play</vt:lpstr>
      <vt:lpstr>Observation Activity: Towers and Castles</vt:lpstr>
      <vt:lpstr>Video:  Samantha &amp; Sara Building Towers &amp; Castles</vt:lpstr>
      <vt:lpstr>Developmental Domains</vt:lpstr>
      <vt:lpstr>Social-Emotional Development Ostrosky et al., 2008</vt:lpstr>
      <vt:lpstr>The Core of School Readiness</vt:lpstr>
      <vt:lpstr>Healthy Relationships and Responsive Caregiving</vt:lpstr>
      <vt:lpstr>Social-Emotional Development and Resilience</vt:lpstr>
      <vt:lpstr>Video: How Toxic Stress Affects Us, and What We Can Do About It</vt:lpstr>
      <vt:lpstr>Sequence of Social-Emotional Developmental Tasks</vt:lpstr>
      <vt:lpstr>Sequence of Social-Emotional Developmental Tasks (Denham, 2018) </vt:lpstr>
      <vt:lpstr>Sequence of Social-Emotional Developmental Tasks (Denham, 2018)</vt:lpstr>
      <vt:lpstr>Social-Emotional Development and Equity</vt:lpstr>
      <vt:lpstr>Video School Suspensions Are an Adult Behavior</vt:lpstr>
      <vt:lpstr>Video School Suspensions Are an Adult Behavior</vt:lpstr>
      <vt:lpstr>Developmental Domains</vt:lpstr>
      <vt:lpstr>Motor Development</vt:lpstr>
      <vt:lpstr>Motor Development</vt:lpstr>
      <vt:lpstr>Types of Motor Skills</vt:lpstr>
      <vt:lpstr>Sequences of Development:  General Principles</vt:lpstr>
      <vt:lpstr>Motor Skills Are Connected to Other Skill Domains</vt:lpstr>
      <vt:lpstr>Activity: Motor Milestones</vt:lpstr>
      <vt:lpstr>Activity: Motor Milestones</vt:lpstr>
      <vt:lpstr>PowerPoint Presentation</vt:lpstr>
      <vt:lpstr>PowerPoint Presentation</vt:lpstr>
      <vt:lpstr>Developmental Domains</vt:lpstr>
      <vt:lpstr>Adaptive Skills</vt:lpstr>
      <vt:lpstr>Adaptive Development Includes Skills From All Domains</vt:lpstr>
      <vt:lpstr>Areas of Adaptive Skills (Bayley-4, Aylward, 2020)</vt:lpstr>
      <vt:lpstr>Adaptive Skills: A Sequence of Development</vt:lpstr>
      <vt:lpstr>Activity: Laelia’s Morning Routine</vt:lpstr>
      <vt:lpstr>Activity</vt:lpstr>
      <vt:lpstr>References and Resources</vt:lpstr>
      <vt:lpstr>References and Resources</vt:lpstr>
      <vt:lpstr>References and Resources</vt:lpstr>
      <vt:lpstr>References and Resources</vt:lpstr>
      <vt:lpstr>References and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Development and Early Learning:  Early Learning &amp; Development Theory &amp; Philosophy</dc:title>
  <dc:creator>Bruder,Mary Elizabeth</dc:creator>
  <cp:lastModifiedBy>Darla Gundler</cp:lastModifiedBy>
  <cp:revision>37</cp:revision>
  <dcterms:created xsi:type="dcterms:W3CDTF">2019-01-16T15:23:53Z</dcterms:created>
  <dcterms:modified xsi:type="dcterms:W3CDTF">2023-09-14T20:45:32Z</dcterms:modified>
</cp:coreProperties>
</file>